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4" r:id="rId2"/>
  </p:sldMasterIdLst>
  <p:notesMasterIdLst>
    <p:notesMasterId r:id="rId20"/>
  </p:notesMasterIdLst>
  <p:handoutMasterIdLst>
    <p:handoutMasterId r:id="rId21"/>
  </p:handoutMasterIdLst>
  <p:sldIdLst>
    <p:sldId id="256" r:id="rId3"/>
    <p:sldId id="336" r:id="rId4"/>
    <p:sldId id="361" r:id="rId5"/>
    <p:sldId id="351" r:id="rId6"/>
    <p:sldId id="364" r:id="rId7"/>
    <p:sldId id="353" r:id="rId8"/>
    <p:sldId id="365" r:id="rId9"/>
    <p:sldId id="366" r:id="rId10"/>
    <p:sldId id="368" r:id="rId11"/>
    <p:sldId id="369" r:id="rId12"/>
    <p:sldId id="376" r:id="rId13"/>
    <p:sldId id="367" r:id="rId14"/>
    <p:sldId id="374" r:id="rId15"/>
    <p:sldId id="377" r:id="rId16"/>
    <p:sldId id="375" r:id="rId17"/>
    <p:sldId id="379" r:id="rId18"/>
    <p:sldId id="38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EkELUhoyRD3w6LpTrNoTg==" hashData="iNmvDk00RWJ8vGsScuQCsrpNJAD58dPQlCYRpN+/u1gfMW8WtNaTw8DjvUh4fXDkrES3jHGSDrFBkOxZl1JFF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91" autoAdjust="0"/>
    <p:restoredTop sz="68431" autoAdjust="0"/>
  </p:normalViewPr>
  <p:slideViewPr>
    <p:cSldViewPr>
      <p:cViewPr varScale="1">
        <p:scale>
          <a:sx n="53" d="100"/>
          <a:sy n="53" d="100"/>
        </p:scale>
        <p:origin x="166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08"/>
    </p:cViewPr>
  </p:sorterViewPr>
  <p:notesViewPr>
    <p:cSldViewPr>
      <p:cViewPr>
        <p:scale>
          <a:sx n="89" d="100"/>
          <a:sy n="89" d="100"/>
        </p:scale>
        <p:origin x="-20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B70906-2199-4FB2-99A2-92B8DB93A678}" type="slidenum">
              <a:rPr lang="en-US" smtClean="0"/>
              <a:pPr/>
              <a:t>‹#›</a:t>
            </a:fld>
            <a:endParaRPr lang="en-US"/>
          </a:p>
        </p:txBody>
      </p:sp>
      <p:sp>
        <p:nvSpPr>
          <p:cNvPr id="6" name="Header Placeholder 1"/>
          <p:cNvSpPr>
            <a:spLocks noGrp="1"/>
          </p:cNvSpPr>
          <p:nvPr/>
        </p:nvSpPr>
        <p:spPr>
          <a:xfrm>
            <a:off x="3894667" y="0"/>
            <a:ext cx="2959947" cy="619760"/>
          </a:xfrm>
          <a:prstGeom prst="rect">
            <a:avLst/>
          </a:prstGeom>
        </p:spPr>
        <p:txBody>
          <a:bodyPr vert="horz" lIns="93177" tIns="46589" rIns="93177" bIns="46589"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1" dirty="0">
                <a:cs typeface="Times New Roman" pitchFamily="18" charset="0"/>
              </a:rPr>
              <a:t>Primary Triage and Inter-facility Transfer of Trauma System Patients</a:t>
            </a:r>
          </a:p>
          <a:p>
            <a:pPr algn="r"/>
            <a:r>
              <a:rPr lang="en-US" sz="800" b="1" i="1" dirty="0">
                <a:cs typeface="Times New Roman" pitchFamily="18" charset="0"/>
              </a:rPr>
              <a:t>The CDC Field Triage Decision Scheme and the Regional Guidelines </a:t>
            </a:r>
          </a:p>
          <a:p>
            <a:pPr algn="r"/>
            <a:r>
              <a:rPr lang="en-US" sz="800" b="1" i="1" dirty="0">
                <a:cs typeface="Times New Roman" pitchFamily="18" charset="0"/>
              </a:rPr>
              <a:t>for the Inter-facility Transfer of Trauma System Patients</a:t>
            </a:r>
          </a:p>
          <a:p>
            <a:pPr algn="r"/>
            <a:r>
              <a:rPr lang="en-US" sz="800" b="1" i="1" dirty="0"/>
              <a:t>January 15, 2012</a:t>
            </a:r>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dirty="0"/>
          </a:p>
        </p:txBody>
      </p:sp>
    </p:spTree>
    <p:extLst>
      <p:ext uri="{BB962C8B-B14F-4D97-AF65-F5344CB8AC3E}">
        <p14:creationId xmlns:p14="http://schemas.microsoft.com/office/powerpoint/2010/main" val="216147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DDECCD-2865-4545-BA3A-63F6F0297F59}" type="datetimeFigureOut">
              <a:rPr lang="en-US" smtClean="0"/>
              <a:pPr/>
              <a:t>4/28/2022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13CA459-FEF6-4D20-BF07-1ECCF1D57AE2}" type="slidenum">
              <a:rPr lang="en-US" smtClean="0"/>
              <a:pPr/>
              <a:t>‹#›</a:t>
            </a:fld>
            <a:endParaRPr lang="en-US" dirty="0"/>
          </a:p>
        </p:txBody>
      </p:sp>
    </p:spTree>
    <p:extLst>
      <p:ext uri="{BB962C8B-B14F-4D97-AF65-F5344CB8AC3E}">
        <p14:creationId xmlns:p14="http://schemas.microsoft.com/office/powerpoint/2010/main" val="303660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1119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10</a:t>
            </a:fld>
            <a:endParaRPr lang="en-US"/>
          </a:p>
        </p:txBody>
      </p:sp>
    </p:spTree>
    <p:extLst>
      <p:ext uri="{BB962C8B-B14F-4D97-AF65-F5344CB8AC3E}">
        <p14:creationId xmlns:p14="http://schemas.microsoft.com/office/powerpoint/2010/main" val="316375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There must be a continuum of care that begins with the initial responders and continues to definitive care.</a:t>
            </a:r>
          </a:p>
          <a:p>
            <a:endParaRPr lang="en-US" sz="2400" dirty="0">
              <a:solidFill>
                <a:schemeClr val="bg1"/>
              </a:solidFill>
            </a:endParaRPr>
          </a:p>
          <a:p>
            <a:pPr>
              <a:lnSpc>
                <a:spcPct val="90000"/>
              </a:lnSpc>
            </a:pPr>
            <a:r>
              <a:rPr lang="en-US" dirty="0">
                <a:solidFill>
                  <a:schemeClr val="bg1"/>
                </a:solidFill>
              </a:rPr>
              <a:t>Care of the victims is a shared responsibility between, immediate responders law enforcement, fire/rescue, and EMS. </a:t>
            </a:r>
          </a:p>
          <a:p>
            <a:pPr>
              <a:lnSpc>
                <a:spcPct val="90000"/>
              </a:lnSpc>
            </a:pPr>
            <a:endParaRPr lang="en-US" dirty="0">
              <a:solidFill>
                <a:schemeClr val="bg1"/>
              </a:solidFill>
            </a:endParaRPr>
          </a:p>
          <a:p>
            <a:pPr>
              <a:lnSpc>
                <a:spcPct val="90000"/>
              </a:lnSpc>
            </a:pPr>
            <a:r>
              <a:rPr lang="en-US" dirty="0">
                <a:solidFill>
                  <a:schemeClr val="bg1"/>
                </a:solidFill>
              </a:rPr>
              <a:t>Optimal outcome depends on communication between all public safety responders</a:t>
            </a:r>
          </a:p>
          <a:p>
            <a:pPr lvl="1">
              <a:lnSpc>
                <a:spcPct val="90000"/>
              </a:lnSpc>
            </a:pPr>
            <a:r>
              <a:rPr lang="en-US" dirty="0">
                <a:solidFill>
                  <a:schemeClr val="bg1"/>
                </a:solidFill>
              </a:rPr>
              <a:t>The response requires coordination between law enforcement and the medical/evacuation providers</a:t>
            </a:r>
          </a:p>
          <a:p>
            <a:pPr lvl="1">
              <a:lnSpc>
                <a:spcPct val="90000"/>
              </a:lnSpc>
            </a:pPr>
            <a:r>
              <a:rPr lang="en-US" dirty="0">
                <a:solidFill>
                  <a:schemeClr val="bg1"/>
                </a:solidFill>
              </a:rPr>
              <a:t>Such coordination includes jointly developed protocols for an integrated response to these events</a:t>
            </a:r>
          </a:p>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11</a:t>
            </a:fld>
            <a:endParaRPr lang="en-US"/>
          </a:p>
        </p:txBody>
      </p:sp>
    </p:spTree>
    <p:extLst>
      <p:ext uri="{BB962C8B-B14F-4D97-AF65-F5344CB8AC3E}">
        <p14:creationId xmlns:p14="http://schemas.microsoft.com/office/powerpoint/2010/main" val="367020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solidFill>
                  <a:schemeClr val="bg1"/>
                </a:solidFill>
              </a:rPr>
              <a:t>There must be a continuum of care that begins with the initial responders and continues to definitive care.</a:t>
            </a:r>
          </a:p>
          <a:p>
            <a:pPr lvl="1"/>
            <a:r>
              <a:rPr lang="en-US" sz="2400" dirty="0">
                <a:solidFill>
                  <a:schemeClr val="bg1"/>
                </a:solidFill>
              </a:rPr>
              <a:t>Provide a seamless integration of bleeding control interventions</a:t>
            </a:r>
          </a:p>
          <a:p>
            <a:pPr lvl="2"/>
            <a:r>
              <a:rPr lang="en-US" sz="2000" dirty="0">
                <a:solidFill>
                  <a:schemeClr val="bg1"/>
                </a:solidFill>
              </a:rPr>
              <a:t>General public</a:t>
            </a:r>
          </a:p>
          <a:p>
            <a:pPr lvl="2"/>
            <a:r>
              <a:rPr lang="en-US" sz="2000" dirty="0">
                <a:solidFill>
                  <a:schemeClr val="bg1"/>
                </a:solidFill>
              </a:rPr>
              <a:t>Responding officer </a:t>
            </a:r>
          </a:p>
          <a:p>
            <a:pPr lvl="2"/>
            <a:r>
              <a:rPr lang="en-US" sz="2000" dirty="0">
                <a:solidFill>
                  <a:schemeClr val="bg1"/>
                </a:solidFill>
              </a:rPr>
              <a:t>EMS/fire/rescue </a:t>
            </a:r>
          </a:p>
          <a:p>
            <a:pPr lvl="2"/>
            <a:r>
              <a:rPr lang="en-US" sz="2000" dirty="0">
                <a:solidFill>
                  <a:schemeClr val="bg1"/>
                </a:solidFill>
              </a:rPr>
              <a:t>Definitive trauma care</a:t>
            </a:r>
          </a:p>
          <a:p>
            <a:pPr lvl="1"/>
            <a:r>
              <a:rPr lang="en-US" sz="2400" dirty="0">
                <a:solidFill>
                  <a:schemeClr val="bg1"/>
                </a:solidFill>
              </a:rPr>
              <a:t>EMS/fire/rescue must be involved earlier in the care of the victims</a:t>
            </a:r>
            <a:endParaRPr lang="en-US" dirty="0"/>
          </a:p>
        </p:txBody>
      </p:sp>
      <p:sp>
        <p:nvSpPr>
          <p:cNvPr id="4" name="Slide Number Placeholder 3"/>
          <p:cNvSpPr>
            <a:spLocks noGrp="1"/>
          </p:cNvSpPr>
          <p:nvPr>
            <p:ph type="sldNum" sz="quarter" idx="10"/>
          </p:nvPr>
        </p:nvSpPr>
        <p:spPr/>
        <p:txBody>
          <a:bodyPr/>
          <a:lstStyle/>
          <a:p>
            <a:fld id="{E13CA459-FEF6-4D20-BF07-1ECCF1D57AE2}" type="slidenum">
              <a:rPr lang="en-US" smtClean="0"/>
              <a:pPr/>
              <a:t>12</a:t>
            </a:fld>
            <a:endParaRPr lang="en-US" dirty="0"/>
          </a:p>
        </p:txBody>
      </p:sp>
    </p:spTree>
    <p:extLst>
      <p:ext uri="{BB962C8B-B14F-4D97-AF65-F5344CB8AC3E}">
        <p14:creationId xmlns:p14="http://schemas.microsoft.com/office/powerpoint/2010/main" val="215341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Bef>
                <a:spcPct val="0"/>
              </a:spcBef>
              <a:spcAft>
                <a:spcPct val="0"/>
              </a:spcAft>
            </a:pPr>
            <a:r>
              <a:rPr lang="en-US" sz="1200" b="1" dirty="0">
                <a:latin typeface="Garamond" pitchFamily="18" charset="0"/>
                <a:ea typeface="MS PGothic" pitchFamily="34" charset="-128"/>
              </a:rPr>
              <a:t>No one should die from uncontrolled bleeding.</a:t>
            </a:r>
          </a:p>
          <a:p>
            <a:pPr algn="l" fontAlgn="base">
              <a:spcBef>
                <a:spcPct val="0"/>
              </a:spcBef>
              <a:spcAft>
                <a:spcPct val="0"/>
              </a:spcAft>
            </a:pPr>
            <a:endParaRPr lang="en-US" sz="1200" b="1" dirty="0">
              <a:latin typeface="Garamond" pitchFamily="18" charset="0"/>
              <a:ea typeface="MS PGothic" pitchFamily="34" charset="-128"/>
            </a:endParaRPr>
          </a:p>
          <a:p>
            <a:r>
              <a:rPr lang="en-US" sz="1200" b="0" i="0" u="none" strike="noStrike" kern="1200" baseline="0" dirty="0">
                <a:solidFill>
                  <a:schemeClr val="tx1"/>
                </a:solidFill>
                <a:latin typeface="+mn-lt"/>
                <a:ea typeface="+mn-ea"/>
                <a:cs typeface="+mn-cs"/>
              </a:rPr>
              <a:t>The overarching principle of the Hartford Consensus is that no one should die from</a:t>
            </a:r>
          </a:p>
          <a:p>
            <a:r>
              <a:rPr lang="en-US" sz="1200" b="0" i="0" u="none" strike="noStrike" kern="1200" baseline="0" dirty="0">
                <a:solidFill>
                  <a:schemeClr val="tx1"/>
                </a:solidFill>
                <a:latin typeface="+mn-lt"/>
                <a:ea typeface="+mn-ea"/>
                <a:cs typeface="+mn-cs"/>
              </a:rPr>
              <a:t>uncontrolled bleeding. The Hartford Consensus recommends that all citizens</a:t>
            </a:r>
          </a:p>
          <a:p>
            <a:r>
              <a:rPr lang="en-US" sz="1200" b="0" i="0" u="none" strike="noStrike" kern="1200" baseline="0" dirty="0">
                <a:solidFill>
                  <a:schemeClr val="tx1"/>
                </a:solidFill>
                <a:latin typeface="+mn-lt"/>
                <a:ea typeface="+mn-ea"/>
                <a:cs typeface="+mn-cs"/>
              </a:rPr>
              <a:t>learn to stop bleeding.</a:t>
            </a:r>
            <a:endParaRPr lang="en-US" sz="1200" b="1" dirty="0">
              <a:latin typeface="Garamond" pitchFamily="18" charset="0"/>
              <a:ea typeface="MS PGothic" pitchFamily="34" charset="-128"/>
            </a:endParaRPr>
          </a:p>
          <a:p>
            <a:pPr algn="l" fontAlgn="base">
              <a:spcBef>
                <a:spcPct val="0"/>
              </a:spcBef>
              <a:spcAft>
                <a:spcPct val="0"/>
              </a:spcAft>
            </a:pPr>
            <a:endParaRPr lang="en-US" sz="1200" b="1" dirty="0">
              <a:latin typeface="Garamond" pitchFamily="18" charset="0"/>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13</a:t>
            </a:fld>
            <a:endParaRPr lang="en-US"/>
          </a:p>
        </p:txBody>
      </p:sp>
    </p:spTree>
    <p:extLst>
      <p:ext uri="{BB962C8B-B14F-4D97-AF65-F5344CB8AC3E}">
        <p14:creationId xmlns:p14="http://schemas.microsoft.com/office/powerpoint/2010/main" val="14489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committee recognized that the traditional hot (highly dangerous) zone, warm (secure) zone, and cold zone (safe area) in an intentional shooter or mass casualty event need to be compressed, following the military model, to allow for a more rapid</a:t>
            </a:r>
          </a:p>
          <a:p>
            <a:r>
              <a:rPr lang="en-US" sz="1200" b="0" i="0" u="none" strike="noStrike" kern="1200" baseline="0" dirty="0">
                <a:solidFill>
                  <a:schemeClr val="tx1"/>
                </a:solidFill>
                <a:latin typeface="+mn-lt"/>
                <a:ea typeface="+mn-ea"/>
                <a:cs typeface="+mn-cs"/>
              </a:rPr>
              <a:t>response from law enforcement and fire/rescue and emergency medical services.</a:t>
            </a:r>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14</a:t>
            </a:fld>
            <a:endParaRPr lang="en-US"/>
          </a:p>
        </p:txBody>
      </p:sp>
    </p:spTree>
    <p:extLst>
      <p:ext uri="{BB962C8B-B14F-4D97-AF65-F5344CB8AC3E}">
        <p14:creationId xmlns:p14="http://schemas.microsoft.com/office/powerpoint/2010/main" val="90492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Hartford Consensus report established a new algorithm for initial response to deadly injury: THREAT.</a:t>
            </a:r>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15</a:t>
            </a:fld>
            <a:endParaRPr lang="en-US"/>
          </a:p>
        </p:txBody>
      </p:sp>
    </p:spTree>
    <p:extLst>
      <p:ext uri="{BB962C8B-B14F-4D97-AF65-F5344CB8AC3E}">
        <p14:creationId xmlns:p14="http://schemas.microsoft.com/office/powerpoint/2010/main" val="184666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kern="1200" baseline="0" dirty="0">
                <a:solidFill>
                  <a:schemeClr val="tx1"/>
                </a:solidFill>
                <a:latin typeface="+mn-lt"/>
                <a:ea typeface="+mn-ea"/>
                <a:cs typeface="+mn-cs"/>
              </a:rPr>
              <a:t>The Hartford Consensus report established a new algorithm for initial response to deadly injury: THREAT</a:t>
            </a:r>
          </a:p>
          <a:p>
            <a:endParaRPr lang="en-US" sz="2800" b="0" i="0" u="none" strike="noStrike" kern="1200" baseline="0" dirty="0">
              <a:solidFill>
                <a:schemeClr val="tx1"/>
              </a:solidFill>
              <a:latin typeface="+mn-lt"/>
              <a:ea typeface="+mn-ea"/>
              <a:cs typeface="+mn-cs"/>
            </a:endParaRPr>
          </a:p>
          <a:p>
            <a:r>
              <a:rPr lang="en-US" sz="1200" u="sng" dirty="0"/>
              <a:t>T</a:t>
            </a:r>
            <a:r>
              <a:rPr lang="en-US" sz="1200" dirty="0"/>
              <a:t>hreat suppression</a:t>
            </a:r>
          </a:p>
          <a:p>
            <a:r>
              <a:rPr lang="en-US" sz="1200" u="sng" dirty="0"/>
              <a:t>H</a:t>
            </a:r>
            <a:r>
              <a:rPr lang="en-US" sz="1200" dirty="0"/>
              <a:t>emorrhage control</a:t>
            </a:r>
          </a:p>
          <a:p>
            <a:r>
              <a:rPr lang="en-US" sz="1200" u="sng" dirty="0"/>
              <a:t>R</a:t>
            </a:r>
            <a:r>
              <a:rPr lang="en-US" sz="1200" dirty="0"/>
              <a:t>apid </a:t>
            </a:r>
            <a:r>
              <a:rPr lang="en-US" sz="1200" u="sng" dirty="0"/>
              <a:t>E</a:t>
            </a:r>
            <a:r>
              <a:rPr lang="en-US" sz="1200" dirty="0"/>
              <a:t>xtrication to safety</a:t>
            </a:r>
          </a:p>
          <a:p>
            <a:r>
              <a:rPr lang="en-US" sz="1200" u="sng" dirty="0"/>
              <a:t>A</a:t>
            </a:r>
            <a:r>
              <a:rPr lang="en-US" sz="1200" dirty="0"/>
              <a:t>ssessment by medical providers</a:t>
            </a:r>
          </a:p>
          <a:p>
            <a:r>
              <a:rPr lang="en-US" sz="1200" u="sng" dirty="0"/>
              <a:t>T</a:t>
            </a:r>
            <a:r>
              <a:rPr lang="en-US" sz="1200" dirty="0"/>
              <a:t>ransport to definitive care</a:t>
            </a:r>
          </a:p>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16</a:t>
            </a:fld>
            <a:endParaRPr lang="en-US"/>
          </a:p>
        </p:txBody>
      </p:sp>
    </p:spTree>
    <p:extLst>
      <p:ext uri="{BB962C8B-B14F-4D97-AF65-F5344CB8AC3E}">
        <p14:creationId xmlns:p14="http://schemas.microsoft.com/office/powerpoint/2010/main" val="192078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kern="1200" baseline="0" dirty="0">
                <a:solidFill>
                  <a:schemeClr val="tx1"/>
                </a:solidFill>
                <a:latin typeface="+mn-lt"/>
                <a:ea typeface="+mn-ea"/>
                <a:cs typeface="+mn-cs"/>
              </a:rPr>
              <a:t>Call to Action</a:t>
            </a:r>
          </a:p>
          <a:p>
            <a:endParaRPr lang="en-US" sz="1200" dirty="0"/>
          </a:p>
          <a:p>
            <a:r>
              <a:rPr lang="en-US" dirty="0"/>
              <a:t>Include the citizen bystander-as-responder concept into training and planning</a:t>
            </a:r>
          </a:p>
          <a:p>
            <a:endParaRPr lang="en-US" sz="800" dirty="0"/>
          </a:p>
          <a:p>
            <a:r>
              <a:rPr lang="en-US" dirty="0"/>
              <a:t>Ensure that first-responding law enforcement officers have training and proficiency in bleeding control</a:t>
            </a:r>
          </a:p>
          <a:p>
            <a:endParaRPr lang="en-US" sz="800" dirty="0"/>
          </a:p>
          <a:p>
            <a:r>
              <a:rPr lang="en-US" dirty="0"/>
              <a:t>Integrate fire/rescue/EMS early into the response continuum</a:t>
            </a:r>
          </a:p>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17</a:t>
            </a:fld>
            <a:endParaRPr lang="en-US"/>
          </a:p>
        </p:txBody>
      </p:sp>
    </p:spTree>
    <p:extLst>
      <p:ext uri="{BB962C8B-B14F-4D97-AF65-F5344CB8AC3E}">
        <p14:creationId xmlns:p14="http://schemas.microsoft.com/office/powerpoint/2010/main" val="11409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7000"/>
              </a:lnSpc>
            </a:pPr>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a:t>
            </a:fld>
            <a:endParaRPr lang="en-US"/>
          </a:p>
        </p:txBody>
      </p:sp>
    </p:spTree>
    <p:extLst>
      <p:ext uri="{BB962C8B-B14F-4D97-AF65-F5344CB8AC3E}">
        <p14:creationId xmlns:p14="http://schemas.microsoft.com/office/powerpoint/2010/main" val="50209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a:t>
            </a:fld>
            <a:endParaRPr lang="en-US"/>
          </a:p>
        </p:txBody>
      </p:sp>
    </p:spTree>
    <p:extLst>
      <p:ext uri="{BB962C8B-B14F-4D97-AF65-F5344CB8AC3E}">
        <p14:creationId xmlns:p14="http://schemas.microsoft.com/office/powerpoint/2010/main" val="35913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407884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5</a:t>
            </a:fld>
            <a:endParaRPr lang="en-US"/>
          </a:p>
        </p:txBody>
      </p:sp>
    </p:spTree>
    <p:extLst>
      <p:ext uri="{BB962C8B-B14F-4D97-AF65-F5344CB8AC3E}">
        <p14:creationId xmlns:p14="http://schemas.microsoft.com/office/powerpoint/2010/main" val="321423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6</a:t>
            </a:fld>
            <a:endParaRPr lang="en-US"/>
          </a:p>
        </p:txBody>
      </p:sp>
    </p:spTree>
    <p:extLst>
      <p:ext uri="{BB962C8B-B14F-4D97-AF65-F5344CB8AC3E}">
        <p14:creationId xmlns:p14="http://schemas.microsoft.com/office/powerpoint/2010/main" val="122173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7</a:t>
            </a:fld>
            <a:endParaRPr lang="en-US"/>
          </a:p>
        </p:txBody>
      </p:sp>
    </p:spTree>
    <p:extLst>
      <p:ext uri="{BB962C8B-B14F-4D97-AF65-F5344CB8AC3E}">
        <p14:creationId xmlns:p14="http://schemas.microsoft.com/office/powerpoint/2010/main" val="388700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8</a:t>
            </a:fld>
            <a:endParaRPr lang="en-US"/>
          </a:p>
        </p:txBody>
      </p:sp>
    </p:spTree>
    <p:extLst>
      <p:ext uri="{BB962C8B-B14F-4D97-AF65-F5344CB8AC3E}">
        <p14:creationId xmlns:p14="http://schemas.microsoft.com/office/powerpoint/2010/main" val="217565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Joint Committee to Increase Survival from Active Shooter and Intentional Mass Casualty Events was convened by the American College of Surgeons in response to the growing number and severity of these events. The committee met in Hartford Connecticut and has produced a number of documents with recommendations. The documents represent the consensus opinion of a multi-disciplinary committee involving medical groups, the military, the National Security Council, Homeland Security, the FBI, law enforcement, fire rescue, and EMS. These recommendations have become known as the Hartford Consensus</a:t>
            </a:r>
            <a:endParaRPr lang="en-US" sz="900" dirty="0"/>
          </a:p>
          <a:p>
            <a:endParaRPr 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9</a:t>
            </a:fld>
            <a:endParaRPr lang="en-US"/>
          </a:p>
        </p:txBody>
      </p:sp>
    </p:spTree>
    <p:extLst>
      <p:ext uri="{BB962C8B-B14F-4D97-AF65-F5344CB8AC3E}">
        <p14:creationId xmlns:p14="http://schemas.microsoft.com/office/powerpoint/2010/main" val="385756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36CEE0-46D1-4D49-B135-CA872286C868}"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0C6F95-BDBC-4533-96AA-B7BD5FFD20C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36CEE0-46D1-4D49-B135-CA872286C868}"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0C6F95-BDBC-4533-96AA-B7BD5FFD20C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36CEE0-46D1-4D49-B135-CA872286C868}" type="datetimeFigureOut">
              <a:rPr lang="en-US" smtClean="0"/>
              <a:pPr/>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0C6F95-BDBC-4533-96AA-B7BD5FFD20C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95A5E5-8E36-4F65-BF0D-C5DD09B1CFC8}" type="datetimeFigureOut">
              <a:rPr lang="en-US"/>
              <a:pPr>
                <a:defRPr/>
              </a:pPr>
              <a:t>4/28/2022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D77081-14DC-4F62-8836-384E8705DCE9}" type="slidenum">
              <a:rPr lang="en-US"/>
              <a:pPr>
                <a:defRPr/>
              </a:pPr>
              <a:t>‹#›</a:t>
            </a:fld>
            <a:endParaRPr lang="en-US" dirty="0"/>
          </a:p>
        </p:txBody>
      </p:sp>
    </p:spTree>
    <p:extLst>
      <p:ext uri="{BB962C8B-B14F-4D97-AF65-F5344CB8AC3E}">
        <p14:creationId xmlns:p14="http://schemas.microsoft.com/office/powerpoint/2010/main" val="24691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10"/>
          </p:nvPr>
        </p:nvSpPr>
        <p:spPr/>
        <p:txBody>
          <a:bodyPr/>
          <a:lstStyle>
            <a:lvl1pPr>
              <a:defRPr/>
            </a:lvl1pPr>
          </a:lstStyle>
          <a:p>
            <a:pPr>
              <a:defRPr/>
            </a:pPr>
            <a:fld id="{9E2AE4D0-A352-488C-A2D2-41164B41D7BB}" type="datetimeFigureOut">
              <a:rPr lang="en-US"/>
              <a:pPr>
                <a:defRPr/>
              </a:pPr>
              <a:t>4/28/2022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D98D9CD2-2A27-4404-8F5B-27B4BABDE978}" type="slidenum">
              <a:rPr lang="en-US"/>
              <a:pPr>
                <a:defRPr/>
              </a:pPr>
              <a:t>‹#›</a:t>
            </a:fld>
            <a:endParaRPr lang="en-US" dirty="0"/>
          </a:p>
        </p:txBody>
      </p:sp>
      <p:pic>
        <p:nvPicPr>
          <p:cNvPr id="13" name="Picture 2"/>
          <p:cNvPicPr>
            <a:picLocks noChangeAspect="1" noChangeArrowheads="1"/>
          </p:cNvPicPr>
          <p:nvPr userDrawn="1"/>
        </p:nvPicPr>
        <p:blipFill>
          <a:blip r:embed="rId2" cstate="print"/>
          <a:srcRect/>
          <a:stretch>
            <a:fillRect/>
          </a:stretch>
        </p:blipFill>
        <p:spPr bwMode="auto">
          <a:xfrm>
            <a:off x="-398060" y="-631826"/>
            <a:ext cx="9618260" cy="7611001"/>
          </a:xfrm>
          <a:prstGeom prst="rect">
            <a:avLst/>
          </a:prstGeom>
          <a:noFill/>
          <a:ln w="9525">
            <a:noFill/>
            <a:miter lim="800000"/>
            <a:headEnd/>
            <a:tailEnd/>
          </a:ln>
        </p:spPr>
      </p:pic>
    </p:spTree>
    <p:extLst>
      <p:ext uri="{BB962C8B-B14F-4D97-AF65-F5344CB8AC3E}">
        <p14:creationId xmlns:p14="http://schemas.microsoft.com/office/powerpoint/2010/main" val="189642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08A74-BAFA-4FBB-8C47-67E2BAE5095E}"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6B7B-C89E-4E49-B510-BA16ED845C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F08A74-BAFA-4FBB-8C47-67E2BAE5095E}"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1F6B7B-C89E-4E49-B510-BA16ED845C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F08A74-BAFA-4FBB-8C47-67E2BAE5095E}" type="datetimeFigureOut">
              <a:rPr lang="en-US" smtClean="0"/>
              <a:pPr/>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1F6B7B-C89E-4E49-B510-BA16ED845C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38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fld id="{8736CEE0-46D1-4D49-B135-CA872286C868}" type="datetimeFigureOut">
              <a:rPr lang="en-US" smtClean="0"/>
              <a:pPr/>
              <a:t>4/28/2022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fld id="{790C6F95-BDBC-4533-96AA-B7BD5FFD20C4}" type="slidenum">
              <a:rPr lang="en-US" smtClean="0"/>
              <a:pPr/>
              <a:t>‹#›</a:t>
            </a:fld>
            <a:endParaRPr lang="en-US" dirty="0"/>
          </a:p>
        </p:txBody>
      </p:sp>
      <p:pic>
        <p:nvPicPr>
          <p:cNvPr id="8" name="Picture 2"/>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74" r:id="rId4"/>
    <p:sldLayoutId id="2147483675" r:id="rId5"/>
  </p:sldLayoutIdLst>
  <p:txStyles>
    <p:titleStyle>
      <a:lvl1pPr algn="l" defTabSz="914400" rtl="0" eaLnBrk="1" latinLnBrk="0" hangingPunct="1">
        <a:spcBef>
          <a:spcPct val="0"/>
        </a:spcBef>
        <a:buNone/>
        <a:defRPr sz="3600" b="1" kern="1200" cap="all" baseline="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effectLst/>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chemeClr val="tx1"/>
          </a:solidFill>
          <a:effectLst/>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chemeClr val="tx1"/>
          </a:solidFill>
          <a:effectLst/>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chemeClr val="tx1"/>
          </a:solidFill>
          <a:effectLst/>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chemeClr val="tx1"/>
          </a:solidFill>
          <a:effectLst/>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5" cstate="print"/>
          <a:srcRect/>
          <a:stretch>
            <a:fillRect/>
          </a:stretch>
        </p:blipFill>
        <p:spPr bwMode="auto">
          <a:xfrm>
            <a:off x="0" y="0"/>
            <a:ext cx="9144000" cy="6867525"/>
          </a:xfrm>
          <a:prstGeom prst="rect">
            <a:avLst/>
          </a:prstGeom>
          <a:noFill/>
          <a:ln w="9525">
            <a:noFill/>
            <a:miter lim="800000"/>
            <a:headEnd/>
            <a:tailEnd/>
          </a:ln>
        </p:spPr>
      </p:pic>
      <p:sp>
        <p:nvSpPr>
          <p:cNvPr id="2" name="Title Placeholder 1"/>
          <p:cNvSpPr>
            <a:spLocks noGrp="1"/>
          </p:cNvSpPr>
          <p:nvPr>
            <p:ph type="title"/>
          </p:nvPr>
        </p:nvSpPr>
        <p:spPr>
          <a:xfrm>
            <a:off x="3048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8A74-BAFA-4FBB-8C47-67E2BAE5095E}" type="datetimeFigureOut">
              <a:rPr lang="en-US" smtClean="0"/>
              <a:pPr/>
              <a:t>4/28/2022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F6B7B-C89E-4E49-B510-BA16ED845C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p:txStyles>
    <p:titleStyle>
      <a:lvl1pPr algn="l" defTabSz="914400" rtl="0" eaLnBrk="1" latinLnBrk="0" hangingPunct="1">
        <a:spcBef>
          <a:spcPct val="0"/>
        </a:spcBef>
        <a:buNone/>
        <a:defRPr sz="3600" b="1" kern="1200" cap="all" baseline="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kelly.joiner@dph.ga.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3481847" y="3962400"/>
            <a:ext cx="5239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eaLnBrk="0" hangingPunct="0">
              <a:defRPr>
                <a:solidFill>
                  <a:schemeClr val="tx1"/>
                </a:solidFill>
                <a:latin typeface="Arial" charset="0"/>
                <a:ea typeface="ＭＳ Ｐゴシック" charset="-128"/>
              </a:defRPr>
            </a:lvl3pPr>
            <a:lvl4pPr eaLnBrk="0" hangingPunct="0">
              <a:defRPr>
                <a:solidFill>
                  <a:schemeClr val="tx1"/>
                </a:solidFill>
                <a:latin typeface="Arial" charset="0"/>
                <a:ea typeface="ＭＳ Ｐゴシック" charset="-128"/>
              </a:defRPr>
            </a:lvl4pPr>
            <a:lvl5pPr eaLnBrk="0" hangingPunct="0">
              <a:defRPr>
                <a:solidFill>
                  <a:schemeClr val="tx1"/>
                </a:solidFill>
                <a:latin typeface="Arial" charset="0"/>
                <a:ea typeface="ＭＳ Ｐゴシック" charset="-128"/>
              </a:defRPr>
            </a:lvl5pPr>
            <a:lvl6pPr eaLnBrk="0" fontAlgn="base" hangingPunct="0">
              <a:spcBef>
                <a:spcPct val="0"/>
              </a:spcBef>
              <a:spcAft>
                <a:spcPct val="0"/>
              </a:spcAft>
              <a:defRPr>
                <a:solidFill>
                  <a:schemeClr val="tx1"/>
                </a:solidFill>
                <a:latin typeface="Arial" charset="0"/>
                <a:ea typeface="ＭＳ Ｐゴシック" charset="-128"/>
              </a:defRPr>
            </a:lvl6pPr>
            <a:lvl7pPr eaLnBrk="0" fontAlgn="base" hangingPunct="0">
              <a:spcBef>
                <a:spcPct val="0"/>
              </a:spcBef>
              <a:spcAft>
                <a:spcPct val="0"/>
              </a:spcAft>
              <a:defRPr>
                <a:solidFill>
                  <a:schemeClr val="tx1"/>
                </a:solidFill>
                <a:latin typeface="Arial" charset="0"/>
                <a:ea typeface="ＭＳ Ｐゴシック" charset="-128"/>
              </a:defRPr>
            </a:lvl7pPr>
            <a:lvl8pPr eaLnBrk="0" fontAlgn="base" hangingPunct="0">
              <a:spcBef>
                <a:spcPct val="0"/>
              </a:spcBef>
              <a:spcAft>
                <a:spcPct val="0"/>
              </a:spcAft>
              <a:defRPr>
                <a:solidFill>
                  <a:schemeClr val="tx1"/>
                </a:solidFill>
                <a:latin typeface="Arial" charset="0"/>
                <a:ea typeface="ＭＳ Ｐゴシック" charset="-128"/>
              </a:defRPr>
            </a:lvl8pPr>
            <a:lvl9pPr eaLnBrk="0" fontAlgn="base" hangingPunct="0">
              <a:spcBef>
                <a:spcPct val="0"/>
              </a:spcBef>
              <a:spcAft>
                <a:spcPct val="0"/>
              </a:spcAft>
              <a:defRPr>
                <a:solidFill>
                  <a:schemeClr val="tx1"/>
                </a:solidFill>
                <a:latin typeface="Arial" charset="0"/>
                <a:ea typeface="ＭＳ Ｐゴシック" charset="-128"/>
              </a:defRPr>
            </a:lvl9pPr>
          </a:lstStyle>
          <a:p>
            <a:pPr algn="ctr" eaLnBrk="1" fontAlgn="auto" hangingPunct="1">
              <a:spcBef>
                <a:spcPts val="0"/>
              </a:spcBef>
              <a:spcAft>
                <a:spcPts val="0"/>
              </a:spcAft>
              <a:defRPr/>
            </a:pPr>
            <a:r>
              <a:rPr lang="en-US" sz="2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Region 5 EMS Advisory Council and</a:t>
            </a:r>
          </a:p>
          <a:p>
            <a:pPr algn="ctr" eaLnBrk="1" fontAlgn="auto" hangingPunct="1">
              <a:spcBef>
                <a:spcPts val="0"/>
              </a:spcBef>
              <a:spcAft>
                <a:spcPts val="0"/>
              </a:spcAft>
              <a:defRPr/>
            </a:pPr>
            <a:r>
              <a:rPr lang="en-US" sz="2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Region 5 Regional Trauma Advisory Committee</a:t>
            </a:r>
          </a:p>
          <a:p>
            <a:pPr algn="ctr" eaLnBrk="1" fontAlgn="auto" hangingPunct="1">
              <a:spcBef>
                <a:spcPts val="0"/>
              </a:spcBef>
              <a:spcAft>
                <a:spcPts val="0"/>
              </a:spcAft>
              <a:defRPr/>
            </a:pPr>
            <a:r>
              <a:rPr lang="en-US" sz="2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Regional Trauma System Improvement</a:t>
            </a:r>
          </a:p>
          <a:p>
            <a:pPr algn="ctr" eaLnBrk="1" fontAlgn="auto" hangingPunct="1">
              <a:spcBef>
                <a:spcPts val="0"/>
              </a:spcBef>
              <a:spcAft>
                <a:spcPts val="0"/>
              </a:spcAft>
              <a:defRPr/>
            </a:pPr>
            <a:r>
              <a:rPr lang="en-US" sz="2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Grant Project</a:t>
            </a:r>
          </a:p>
        </p:txBody>
      </p:sp>
      <p:sp>
        <p:nvSpPr>
          <p:cNvPr id="6" name="Title 1">
            <a:extLst>
              <a:ext uri="{FF2B5EF4-FFF2-40B4-BE49-F238E27FC236}">
                <a16:creationId xmlns:a16="http://schemas.microsoft.com/office/drawing/2014/main" id="{64D0C38C-F8B4-44A8-BE4D-E41D63112E3E}"/>
              </a:ext>
            </a:extLst>
          </p:cNvPr>
          <p:cNvSpPr>
            <a:spLocks noGrp="1"/>
          </p:cNvSpPr>
          <p:nvPr>
            <p:ph type="ctrTitle"/>
          </p:nvPr>
        </p:nvSpPr>
        <p:spPr>
          <a:xfrm>
            <a:off x="3124200" y="990600"/>
            <a:ext cx="6019800" cy="2057400"/>
          </a:xfrm>
        </p:spPr>
        <p:txBody>
          <a:bodyPr rtlCol="0">
            <a:normAutofit fontScale="90000"/>
          </a:bodyPr>
          <a:lstStyle/>
          <a:p>
            <a:pPr algn="ctr">
              <a:defRPr/>
            </a:pPr>
            <a:br>
              <a:rPr lang="en-US" dirty="0">
                <a:effectLst/>
              </a:rPr>
            </a:br>
            <a:r>
              <a:rPr lang="en-US" sz="6000" cap="none" dirty="0">
                <a:effectLst/>
              </a:rPr>
              <a:t>L</a:t>
            </a:r>
            <a:r>
              <a:rPr lang="en-US" sz="6000" cap="none" dirty="0"/>
              <a:t>aw Enforcement </a:t>
            </a:r>
            <a:br>
              <a:rPr lang="en-US" sz="4900" cap="none" dirty="0"/>
            </a:br>
            <a:r>
              <a:rPr lang="en-US" cap="none" dirty="0"/>
              <a:t>Mutual Aid Trauma </a:t>
            </a:r>
            <a:r>
              <a:rPr lang="en-US" sz="3100" cap="none" dirty="0"/>
              <a:t>Program</a:t>
            </a:r>
            <a:r>
              <a:rPr lang="en-US" sz="4200" cap="none" dirty="0"/>
              <a:t> Overview</a:t>
            </a:r>
            <a:br>
              <a:rPr lang="en-US" sz="6000" cap="none" dirty="0"/>
            </a:b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6218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239000" cy="4718025"/>
          </a:xfrm>
        </p:spPr>
        <p:txBody>
          <a:bodyPr>
            <a:noAutofit/>
          </a:bodyPr>
          <a:lstStyle/>
          <a:p>
            <a:pPr marL="493713" indent="-457200"/>
            <a:r>
              <a:rPr lang="en-US" dirty="0"/>
              <a:t>Discussed active shooter/blast events</a:t>
            </a:r>
          </a:p>
          <a:p>
            <a:pPr marL="36513" indent="0">
              <a:buNone/>
            </a:pPr>
            <a:r>
              <a:rPr lang="en-US" sz="1050" dirty="0"/>
              <a:t> </a:t>
            </a:r>
          </a:p>
          <a:p>
            <a:pPr marL="893763" lvl="1" indent="-457200"/>
            <a:r>
              <a:rPr lang="en-US" dirty="0"/>
              <a:t>Problem: Long-standing practices for law enforcement, fire/rescue, and EMS responses are not optimal to maximize victim survival</a:t>
            </a:r>
          </a:p>
          <a:p>
            <a:pPr marL="893763" lvl="1" indent="-457200"/>
            <a:endParaRPr lang="en-US" sz="1200" dirty="0"/>
          </a:p>
          <a:p>
            <a:pPr marL="893763" lvl="1" indent="-457200"/>
            <a:r>
              <a:rPr lang="en-US" dirty="0"/>
              <a:t>Goal: Develop recommendations and policies to enhance the survival of victims of these events</a:t>
            </a:r>
          </a:p>
          <a:p>
            <a:endParaRPr lang="en-US" sz="1400" dirty="0"/>
          </a:p>
        </p:txBody>
      </p:sp>
    </p:spTree>
    <p:extLst>
      <p:ext uri="{BB962C8B-B14F-4D97-AF65-F5344CB8AC3E}">
        <p14:creationId xmlns:p14="http://schemas.microsoft.com/office/powerpoint/2010/main" val="225004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239000" cy="4718025"/>
          </a:xfrm>
        </p:spPr>
        <p:txBody>
          <a:bodyPr>
            <a:noAutofit/>
          </a:bodyPr>
          <a:lstStyle/>
          <a:p>
            <a:r>
              <a:rPr lang="en-US" sz="2800" dirty="0"/>
              <a:t>There must be a continuum of care that begins with the initial responders and continues to definitive care.</a:t>
            </a:r>
          </a:p>
          <a:p>
            <a:pPr marL="0" indent="0">
              <a:buNone/>
            </a:pPr>
            <a:endParaRPr lang="en-US" sz="2800" dirty="0"/>
          </a:p>
          <a:p>
            <a:pPr>
              <a:lnSpc>
                <a:spcPct val="90000"/>
              </a:lnSpc>
            </a:pPr>
            <a:r>
              <a:rPr lang="en-US" sz="2800" dirty="0"/>
              <a:t>Care of the victims is a shared responsibility between immediate responders (the public), law enforcement, fire/rescue, and EMS. </a:t>
            </a:r>
          </a:p>
          <a:p>
            <a:endParaRPr lang="en-US" sz="1400" dirty="0"/>
          </a:p>
        </p:txBody>
      </p:sp>
    </p:spTree>
    <p:extLst>
      <p:ext uri="{BB962C8B-B14F-4D97-AF65-F5344CB8AC3E}">
        <p14:creationId xmlns:p14="http://schemas.microsoft.com/office/powerpoint/2010/main" val="252952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9" y="0"/>
            <a:ext cx="9184329" cy="6959903"/>
          </a:xfrm>
          <a:prstGeom prst="rect">
            <a:avLst/>
          </a:prstGeom>
        </p:spPr>
      </p:pic>
    </p:spTree>
    <p:extLst>
      <p:ext uri="{BB962C8B-B14F-4D97-AF65-F5344CB8AC3E}">
        <p14:creationId xmlns:p14="http://schemas.microsoft.com/office/powerpoint/2010/main" val="150413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696200" cy="4718025"/>
          </a:xfrm>
        </p:spPr>
        <p:txBody>
          <a:bodyPr>
            <a:noAutofit/>
          </a:bodyPr>
          <a:lstStyle/>
          <a:p>
            <a:pPr marL="493713" indent="-457200"/>
            <a:r>
              <a:rPr lang="en-US" dirty="0"/>
              <a:t>Fundamental Concept</a:t>
            </a:r>
          </a:p>
          <a:p>
            <a:pPr marL="36513" indent="0">
              <a:buNone/>
            </a:pPr>
            <a:r>
              <a:rPr lang="en-US" sz="1050" dirty="0"/>
              <a:t> </a:t>
            </a:r>
          </a:p>
          <a:p>
            <a:endParaRPr lang="en-US" sz="1400" dirty="0"/>
          </a:p>
        </p:txBody>
      </p:sp>
      <p:sp>
        <p:nvSpPr>
          <p:cNvPr id="4" name="Rectangle 4">
            <a:extLst>
              <a:ext uri="{FF2B5EF4-FFF2-40B4-BE49-F238E27FC236}">
                <a16:creationId xmlns:a16="http://schemas.microsoft.com/office/drawing/2014/main" id="{C501F60C-2D44-4600-8C14-C1CC56E647B5}"/>
              </a:ext>
            </a:extLst>
          </p:cNvPr>
          <p:cNvSpPr>
            <a:spLocks noChangeArrowheads="1"/>
          </p:cNvSpPr>
          <p:nvPr/>
        </p:nvSpPr>
        <p:spPr bwMode="auto">
          <a:xfrm>
            <a:off x="1219200" y="2895600"/>
            <a:ext cx="6705600" cy="2743200"/>
          </a:xfrm>
          <a:prstGeom prst="rect">
            <a:avLst/>
          </a:prstGeom>
          <a:solidFill>
            <a:schemeClr val="bg1">
              <a:lumMod val="75000"/>
            </a:schemeClr>
          </a:solidFill>
          <a:ln w="28575" cmpd="sng">
            <a:solidFill>
              <a:schemeClr val="tx1"/>
            </a:solidFill>
            <a:miter lim="800000"/>
            <a:headEnd/>
            <a:tailEnd/>
          </a:ln>
          <a:effectLst/>
        </p:spPr>
        <p:txBody>
          <a:bodyPr wrap="none" anchor="ctr"/>
          <a:lstStyle/>
          <a:p>
            <a:pPr algn="ctr" fontAlgn="base">
              <a:spcBef>
                <a:spcPct val="0"/>
              </a:spcBef>
              <a:spcAft>
                <a:spcPct val="0"/>
              </a:spcAft>
            </a:pPr>
            <a:r>
              <a:rPr lang="en-US" sz="3600" b="1" dirty="0">
                <a:highlight>
                  <a:srgbClr val="C0C0C0"/>
                </a:highlight>
                <a:latin typeface="Garamond" pitchFamily="18" charset="0"/>
                <a:ea typeface="MS PGothic" pitchFamily="34" charset="-128"/>
              </a:rPr>
              <a:t>No one should die from </a:t>
            </a:r>
          </a:p>
          <a:p>
            <a:pPr algn="ctr" fontAlgn="base">
              <a:spcBef>
                <a:spcPct val="0"/>
              </a:spcBef>
              <a:spcAft>
                <a:spcPct val="0"/>
              </a:spcAft>
            </a:pPr>
            <a:r>
              <a:rPr lang="en-US" sz="3600" b="1" dirty="0">
                <a:highlight>
                  <a:srgbClr val="C0C0C0"/>
                </a:highlight>
                <a:latin typeface="Garamond" pitchFamily="18" charset="0"/>
                <a:ea typeface="MS PGothic" pitchFamily="34" charset="-128"/>
              </a:rPr>
              <a:t>uncontrolled bleeding.</a:t>
            </a:r>
          </a:p>
        </p:txBody>
      </p:sp>
    </p:spTree>
    <p:extLst>
      <p:ext uri="{BB962C8B-B14F-4D97-AF65-F5344CB8AC3E}">
        <p14:creationId xmlns:p14="http://schemas.microsoft.com/office/powerpoint/2010/main" val="413654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696200" cy="4718025"/>
          </a:xfrm>
        </p:spPr>
        <p:txBody>
          <a:bodyPr>
            <a:noAutofit/>
          </a:bodyPr>
          <a:lstStyle/>
          <a:p>
            <a:pPr marL="493713" indent="-457200"/>
            <a:r>
              <a:rPr lang="en-US" dirty="0"/>
              <a:t>Understanding </a:t>
            </a:r>
            <a:r>
              <a:rPr lang="en-US" i="1" dirty="0"/>
              <a:t>T-H-R-E-A-T</a:t>
            </a:r>
            <a:endParaRPr lang="en-US" dirty="0"/>
          </a:p>
          <a:p>
            <a:pPr marL="36513" indent="0">
              <a:buNone/>
            </a:pPr>
            <a:r>
              <a:rPr lang="en-US" sz="1050" dirty="0"/>
              <a:t> </a:t>
            </a:r>
          </a:p>
          <a:p>
            <a:endParaRPr lang="en-US" sz="1400" dirty="0"/>
          </a:p>
        </p:txBody>
      </p:sp>
      <p:pic>
        <p:nvPicPr>
          <p:cNvPr id="5" name="Picture 4">
            <a:extLst>
              <a:ext uri="{FF2B5EF4-FFF2-40B4-BE49-F238E27FC236}">
                <a16:creationId xmlns:a16="http://schemas.microsoft.com/office/drawing/2014/main" id="{19B59F2C-EA61-48E6-97C2-C0B59FBCF1CD}"/>
              </a:ext>
            </a:extLst>
          </p:cNvPr>
          <p:cNvPicPr>
            <a:picLocks noChangeAspect="1"/>
          </p:cNvPicPr>
          <p:nvPr/>
        </p:nvPicPr>
        <p:blipFill>
          <a:blip r:embed="rId3"/>
          <a:stretch>
            <a:fillRect/>
          </a:stretch>
        </p:blipFill>
        <p:spPr>
          <a:xfrm>
            <a:off x="450055" y="2895600"/>
            <a:ext cx="3624891" cy="2834640"/>
          </a:xfrm>
          <a:prstGeom prst="rect">
            <a:avLst/>
          </a:prstGeom>
          <a:ln>
            <a:solidFill>
              <a:schemeClr val="tx1"/>
            </a:solidFill>
          </a:ln>
        </p:spPr>
      </p:pic>
      <p:pic>
        <p:nvPicPr>
          <p:cNvPr id="6" name="Picture 5">
            <a:extLst>
              <a:ext uri="{FF2B5EF4-FFF2-40B4-BE49-F238E27FC236}">
                <a16:creationId xmlns:a16="http://schemas.microsoft.com/office/drawing/2014/main" id="{1167309E-FC0A-42D2-AE1B-51B86DD42C6B}"/>
              </a:ext>
            </a:extLst>
          </p:cNvPr>
          <p:cNvPicPr>
            <a:picLocks noChangeAspect="1"/>
          </p:cNvPicPr>
          <p:nvPr/>
        </p:nvPicPr>
        <p:blipFill rotWithShape="1">
          <a:blip r:embed="rId4"/>
          <a:srcRect l="-1" r="1931"/>
          <a:stretch/>
        </p:blipFill>
        <p:spPr>
          <a:xfrm>
            <a:off x="4741206" y="2895600"/>
            <a:ext cx="3869394" cy="2834640"/>
          </a:xfrm>
          <a:prstGeom prst="rect">
            <a:avLst/>
          </a:prstGeom>
          <a:ln>
            <a:solidFill>
              <a:schemeClr val="tx1"/>
            </a:solidFill>
          </a:ln>
        </p:spPr>
      </p:pic>
      <p:sp>
        <p:nvSpPr>
          <p:cNvPr id="7" name="Arrow: Right 6">
            <a:extLst>
              <a:ext uri="{FF2B5EF4-FFF2-40B4-BE49-F238E27FC236}">
                <a16:creationId xmlns:a16="http://schemas.microsoft.com/office/drawing/2014/main" id="{77658992-FC8D-4B3B-BA1B-40BE8B5116F9}"/>
              </a:ext>
            </a:extLst>
          </p:cNvPr>
          <p:cNvSpPr/>
          <p:nvPr/>
        </p:nvSpPr>
        <p:spPr>
          <a:xfrm>
            <a:off x="3760853" y="3892226"/>
            <a:ext cx="1447800" cy="841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90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emsworld.com/sites/default/files/files/base/EMSR/image/2016/02/Hartford_Consensus_Compendium_cover.56b0ed47eb3b2.png">
            <a:extLst>
              <a:ext uri="{FF2B5EF4-FFF2-40B4-BE49-F238E27FC236}">
                <a16:creationId xmlns:a16="http://schemas.microsoft.com/office/drawing/2014/main" id="{1468C16F-DCAE-4CF7-BAA9-B7584BDC41A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062" y="2039083"/>
            <a:ext cx="5095875"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696200" cy="4718025"/>
          </a:xfrm>
        </p:spPr>
        <p:txBody>
          <a:bodyPr>
            <a:noAutofit/>
          </a:bodyPr>
          <a:lstStyle/>
          <a:p>
            <a:pPr marL="493713" indent="-457200"/>
            <a:r>
              <a:rPr lang="en-US" dirty="0"/>
              <a:t>Understanding </a:t>
            </a:r>
            <a:r>
              <a:rPr lang="en-US" i="1" dirty="0"/>
              <a:t>T-H-R-E-A-T</a:t>
            </a:r>
            <a:endParaRPr lang="en-US" dirty="0"/>
          </a:p>
          <a:p>
            <a:pPr marL="36513" indent="0">
              <a:buNone/>
            </a:pPr>
            <a:r>
              <a:rPr lang="en-US" sz="1050" dirty="0"/>
              <a:t> </a:t>
            </a:r>
          </a:p>
          <a:p>
            <a:endParaRPr lang="en-US" sz="1400" dirty="0"/>
          </a:p>
        </p:txBody>
      </p:sp>
    </p:spTree>
    <p:extLst>
      <p:ext uri="{BB962C8B-B14F-4D97-AF65-F5344CB8AC3E}">
        <p14:creationId xmlns:p14="http://schemas.microsoft.com/office/powerpoint/2010/main" val="126105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T-H-R-E-A-T</a:t>
            </a:r>
            <a:endParaRPr lang="en-US" dirty="0"/>
          </a:p>
        </p:txBody>
      </p:sp>
      <p:sp>
        <p:nvSpPr>
          <p:cNvPr id="3" name="Content Placeholder 2"/>
          <p:cNvSpPr>
            <a:spLocks noGrp="1"/>
          </p:cNvSpPr>
          <p:nvPr>
            <p:ph idx="1"/>
          </p:nvPr>
        </p:nvSpPr>
        <p:spPr>
          <a:xfrm>
            <a:off x="304800" y="1828800"/>
            <a:ext cx="8001000" cy="4718025"/>
          </a:xfrm>
        </p:spPr>
        <p:txBody>
          <a:bodyPr>
            <a:noAutofit/>
          </a:bodyPr>
          <a:lstStyle/>
          <a:p>
            <a:r>
              <a:rPr lang="en-US" sz="4000" u="sng" dirty="0"/>
              <a:t>T</a:t>
            </a:r>
            <a:r>
              <a:rPr lang="en-US" sz="4000" dirty="0"/>
              <a:t>hreat suppression</a:t>
            </a:r>
          </a:p>
          <a:p>
            <a:r>
              <a:rPr lang="en-US" sz="4000" u="sng" dirty="0"/>
              <a:t>H</a:t>
            </a:r>
            <a:r>
              <a:rPr lang="en-US" sz="4000" dirty="0"/>
              <a:t>emorrhage control</a:t>
            </a:r>
          </a:p>
          <a:p>
            <a:r>
              <a:rPr lang="en-US" sz="4000" u="sng" dirty="0"/>
              <a:t>R</a:t>
            </a:r>
            <a:r>
              <a:rPr lang="en-US" sz="4000" dirty="0"/>
              <a:t>apid </a:t>
            </a:r>
            <a:r>
              <a:rPr lang="en-US" sz="4000" u="sng" dirty="0"/>
              <a:t>E</a:t>
            </a:r>
            <a:r>
              <a:rPr lang="en-US" sz="4000" dirty="0"/>
              <a:t>xtrication to safety</a:t>
            </a:r>
          </a:p>
          <a:p>
            <a:r>
              <a:rPr lang="en-US" sz="4000" u="sng" dirty="0"/>
              <a:t>A</a:t>
            </a:r>
            <a:r>
              <a:rPr lang="en-US" sz="4000" dirty="0"/>
              <a:t>ssessment by medical providers</a:t>
            </a:r>
          </a:p>
          <a:p>
            <a:r>
              <a:rPr lang="en-US" sz="4000" u="sng" dirty="0"/>
              <a:t>T</a:t>
            </a:r>
            <a:r>
              <a:rPr lang="en-US" sz="4000" dirty="0"/>
              <a:t>ransport to definitive care</a:t>
            </a:r>
          </a:p>
          <a:p>
            <a:pPr marL="0" indent="0">
              <a:buNone/>
            </a:pPr>
            <a:r>
              <a:rPr lang="en-US" sz="2800" dirty="0"/>
              <a:t> </a:t>
            </a:r>
          </a:p>
          <a:p>
            <a:endParaRPr lang="en-US" sz="1400" dirty="0"/>
          </a:p>
        </p:txBody>
      </p:sp>
    </p:spTree>
    <p:extLst>
      <p:ext uri="{BB962C8B-B14F-4D97-AF65-F5344CB8AC3E}">
        <p14:creationId xmlns:p14="http://schemas.microsoft.com/office/powerpoint/2010/main" val="324661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Call To ACTION</a:t>
            </a:r>
            <a:endParaRPr lang="en-US" dirty="0"/>
          </a:p>
        </p:txBody>
      </p:sp>
      <p:sp>
        <p:nvSpPr>
          <p:cNvPr id="3" name="Content Placeholder 2"/>
          <p:cNvSpPr>
            <a:spLocks noGrp="1"/>
          </p:cNvSpPr>
          <p:nvPr>
            <p:ph idx="1"/>
          </p:nvPr>
        </p:nvSpPr>
        <p:spPr>
          <a:xfrm>
            <a:off x="304800" y="1828800"/>
            <a:ext cx="7772400" cy="4718025"/>
          </a:xfrm>
        </p:spPr>
        <p:txBody>
          <a:bodyPr>
            <a:noAutofit/>
          </a:bodyPr>
          <a:lstStyle/>
          <a:p>
            <a:r>
              <a:rPr lang="en-US" dirty="0"/>
              <a:t>Include the citizen bystander-as-responder concept into training and planning</a:t>
            </a:r>
          </a:p>
          <a:p>
            <a:endParaRPr lang="en-US" sz="1000" dirty="0"/>
          </a:p>
          <a:p>
            <a:r>
              <a:rPr lang="en-US" dirty="0"/>
              <a:t>Ensure that first-responding law enforcement officers have training and proficiency in bleeding control</a:t>
            </a:r>
          </a:p>
          <a:p>
            <a:endParaRPr lang="en-US" sz="1000" dirty="0"/>
          </a:p>
          <a:p>
            <a:r>
              <a:rPr lang="en-US" dirty="0"/>
              <a:t>Integrate fire/rescue/EMS early into the response continuum</a:t>
            </a:r>
          </a:p>
          <a:p>
            <a:pPr marL="0" indent="0">
              <a:buNone/>
            </a:pPr>
            <a:r>
              <a:rPr lang="en-US" sz="2800" dirty="0"/>
              <a:t> </a:t>
            </a:r>
          </a:p>
          <a:p>
            <a:endParaRPr lang="en-US" sz="1400" dirty="0"/>
          </a:p>
        </p:txBody>
      </p:sp>
    </p:spTree>
    <p:extLst>
      <p:ext uri="{BB962C8B-B14F-4D97-AF65-F5344CB8AC3E}">
        <p14:creationId xmlns:p14="http://schemas.microsoft.com/office/powerpoint/2010/main" val="417364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Outline</a:t>
            </a:r>
          </a:p>
        </p:txBody>
      </p:sp>
      <p:sp>
        <p:nvSpPr>
          <p:cNvPr id="3" name="Content Placeholder 2"/>
          <p:cNvSpPr>
            <a:spLocks noGrp="1"/>
          </p:cNvSpPr>
          <p:nvPr>
            <p:ph idx="1"/>
          </p:nvPr>
        </p:nvSpPr>
        <p:spPr/>
        <p:txBody>
          <a:bodyPr>
            <a:noAutofit/>
          </a:bodyPr>
          <a:lstStyle/>
          <a:p>
            <a:pPr>
              <a:lnSpc>
                <a:spcPct val="150000"/>
              </a:lnSpc>
            </a:pPr>
            <a:r>
              <a:rPr lang="en-US" sz="2800" dirty="0"/>
              <a:t>Mutual Aid Trauma Program Highlights</a:t>
            </a:r>
          </a:p>
          <a:p>
            <a:pPr>
              <a:lnSpc>
                <a:spcPct val="150000"/>
              </a:lnSpc>
            </a:pPr>
            <a:r>
              <a:rPr lang="en-US" sz="2800" dirty="0"/>
              <a:t>Overview of Trauma Kit Components</a:t>
            </a:r>
          </a:p>
          <a:p>
            <a:pPr>
              <a:lnSpc>
                <a:spcPct val="150000"/>
              </a:lnSpc>
            </a:pPr>
            <a:r>
              <a:rPr lang="en-US" sz="2800" dirty="0"/>
              <a:t>Medical Response to Trauma: The Hartford Consensus </a:t>
            </a:r>
          </a:p>
          <a:p>
            <a:pPr>
              <a:lnSpc>
                <a:spcPct val="150000"/>
              </a:lnSpc>
            </a:pPr>
            <a:r>
              <a:rPr lang="en-US" sz="2800" dirty="0"/>
              <a:t>Bleeding Control for the Injured</a:t>
            </a:r>
          </a:p>
          <a:p>
            <a:pPr>
              <a:lnSpc>
                <a:spcPct val="150000"/>
              </a:lnSpc>
            </a:pPr>
            <a:r>
              <a:rPr lang="en-US" sz="2800" dirty="0"/>
              <a:t>Establishing Care Priorities</a:t>
            </a:r>
          </a:p>
          <a:p>
            <a:pPr>
              <a:lnSpc>
                <a:spcPct val="150000"/>
              </a:lnSpc>
            </a:pPr>
            <a:endParaRPr lang="en-US" sz="2400" dirty="0"/>
          </a:p>
          <a:p>
            <a:pPr>
              <a:lnSpc>
                <a:spcPct val="150000"/>
              </a:lnSpc>
            </a:pPr>
            <a:endParaRPr lang="en-US" sz="2400" dirty="0"/>
          </a:p>
          <a:p>
            <a:endParaRPr lang="en-US" sz="2400" dirty="0"/>
          </a:p>
          <a:p>
            <a:endParaRPr lang="en-US" sz="2400" dirty="0"/>
          </a:p>
          <a:p>
            <a:endParaRPr lang="en-US" b="1" dirty="0">
              <a:solidFill>
                <a:srgbClr val="FF0000"/>
              </a:solidFill>
            </a:endParaRPr>
          </a:p>
          <a:p>
            <a:pPr marL="0" indent="0">
              <a:buNone/>
            </a:pPr>
            <a:br>
              <a:rPr lang="en-US" b="1" dirty="0"/>
            </a:br>
            <a:endParaRPr lang="en-US" dirty="0"/>
          </a:p>
        </p:txBody>
      </p:sp>
    </p:spTree>
    <p:extLst>
      <p:ext uri="{BB962C8B-B14F-4D97-AF65-F5344CB8AC3E}">
        <p14:creationId xmlns:p14="http://schemas.microsoft.com/office/powerpoint/2010/main" val="110695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304800" y="1758975"/>
            <a:ext cx="6934200" cy="5251425"/>
          </a:xfrm>
        </p:spPr>
        <p:txBody>
          <a:bodyPr>
            <a:normAutofit/>
          </a:bodyPr>
          <a:lstStyle/>
          <a:p>
            <a:pPr>
              <a:lnSpc>
                <a:spcPct val="90000"/>
              </a:lnSpc>
              <a:spcBef>
                <a:spcPts val="1800"/>
              </a:spcBef>
            </a:pPr>
            <a:r>
              <a:rPr lang="en-US" sz="2600" dirty="0"/>
              <a:t>The Law Enforcement Mutual Aid Trauma Program is designed to enable law enforcement personnel acting in accordance with Georgia’s Good Samaritan Statue (51-1-29 to 51-1-29.3) to render immediate, potentially life-saving medical aid to the injured while they await the arrival of emergency medical services.</a:t>
            </a:r>
          </a:p>
          <a:p>
            <a:pPr>
              <a:lnSpc>
                <a:spcPct val="95000"/>
              </a:lnSpc>
              <a:spcBef>
                <a:spcPts val="1800"/>
              </a:spcBef>
            </a:pPr>
            <a:endParaRPr lang="en-US" altLang="en-US" sz="2400" dirty="0"/>
          </a:p>
        </p:txBody>
      </p:sp>
    </p:spTree>
    <p:extLst>
      <p:ext uri="{BB962C8B-B14F-4D97-AF65-F5344CB8AC3E}">
        <p14:creationId xmlns:p14="http://schemas.microsoft.com/office/powerpoint/2010/main" val="25561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Highlights</a:t>
            </a:r>
          </a:p>
        </p:txBody>
      </p:sp>
      <p:sp>
        <p:nvSpPr>
          <p:cNvPr id="3" name="Content Placeholder 2"/>
          <p:cNvSpPr>
            <a:spLocks noGrp="1"/>
          </p:cNvSpPr>
          <p:nvPr>
            <p:ph idx="1"/>
          </p:nvPr>
        </p:nvSpPr>
        <p:spPr>
          <a:xfrm>
            <a:off x="304800" y="1758975"/>
            <a:ext cx="6858000" cy="5251425"/>
          </a:xfrm>
        </p:spPr>
        <p:txBody>
          <a:bodyPr>
            <a:normAutofit/>
          </a:bodyPr>
          <a:lstStyle/>
          <a:p>
            <a:pPr>
              <a:spcBef>
                <a:spcPts val="1800"/>
              </a:spcBef>
            </a:pPr>
            <a:r>
              <a:rPr lang="en-US" sz="2400" dirty="0"/>
              <a:t>The Law Enforcement Mutual Aid Trauma Program is a public health/emergency preparedness initiative being jointly administered by the Region 5 EMS Advisory Council and the Region 5 Regional Trauma Advisory Committee (RTAC).</a:t>
            </a:r>
          </a:p>
          <a:p>
            <a:pPr>
              <a:spcBef>
                <a:spcPts val="1800"/>
              </a:spcBef>
            </a:pPr>
            <a:r>
              <a:rPr lang="en-US" sz="2400" dirty="0"/>
              <a:t>Program materials are provided through funding from the Georgia Trauma Care Network Commission.</a:t>
            </a:r>
            <a:endParaRPr lang="en-US" altLang="en-US" sz="2400" dirty="0"/>
          </a:p>
        </p:txBody>
      </p:sp>
    </p:spTree>
    <p:extLst>
      <p:ext uri="{BB962C8B-B14F-4D97-AF65-F5344CB8AC3E}">
        <p14:creationId xmlns:p14="http://schemas.microsoft.com/office/powerpoint/2010/main" val="28571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Highlights</a:t>
            </a:r>
          </a:p>
        </p:txBody>
      </p:sp>
      <p:sp>
        <p:nvSpPr>
          <p:cNvPr id="3" name="Content Placeholder 2"/>
          <p:cNvSpPr>
            <a:spLocks noGrp="1"/>
          </p:cNvSpPr>
          <p:nvPr>
            <p:ph idx="1"/>
          </p:nvPr>
        </p:nvSpPr>
        <p:spPr>
          <a:xfrm>
            <a:off x="4572000" y="2438400"/>
            <a:ext cx="4419600" cy="5251425"/>
          </a:xfrm>
        </p:spPr>
        <p:txBody>
          <a:bodyPr>
            <a:normAutofit/>
          </a:bodyPr>
          <a:lstStyle/>
          <a:p>
            <a:pPr marL="228600" indent="-228600">
              <a:lnSpc>
                <a:spcPct val="90000"/>
              </a:lnSpc>
            </a:pPr>
            <a:r>
              <a:rPr lang="en-US" sz="2400" dirty="0"/>
              <a:t>Currently, rural law enforcement agencies in the counties served by EMS Region 5 are eligible participate in the Mutual Aid Trauma Program. </a:t>
            </a:r>
          </a:p>
          <a:p>
            <a:pPr marL="228600" indent="-228600">
              <a:lnSpc>
                <a:spcPct val="90000"/>
              </a:lnSpc>
              <a:buNone/>
            </a:pPr>
            <a:endParaRPr lang="en-US" sz="1200" dirty="0"/>
          </a:p>
        </p:txBody>
      </p:sp>
      <p:pic>
        <p:nvPicPr>
          <p:cNvPr id="6" name="Picture 5">
            <a:extLst>
              <a:ext uri="{FF2B5EF4-FFF2-40B4-BE49-F238E27FC236}">
                <a16:creationId xmlns:a16="http://schemas.microsoft.com/office/drawing/2014/main" id="{418EE497-B228-498B-BE20-B96D866EB013}"/>
              </a:ext>
            </a:extLst>
          </p:cNvPr>
          <p:cNvPicPr>
            <a:picLocks noChangeAspect="1"/>
          </p:cNvPicPr>
          <p:nvPr/>
        </p:nvPicPr>
        <p:blipFill>
          <a:blip r:embed="rId3"/>
          <a:stretch>
            <a:fillRect/>
          </a:stretch>
        </p:blipFill>
        <p:spPr>
          <a:xfrm>
            <a:off x="477135" y="1905000"/>
            <a:ext cx="3919019" cy="4472552"/>
          </a:xfrm>
          <a:prstGeom prst="rect">
            <a:avLst/>
          </a:prstGeom>
        </p:spPr>
      </p:pic>
    </p:spTree>
    <p:extLst>
      <p:ext uri="{BB962C8B-B14F-4D97-AF65-F5344CB8AC3E}">
        <p14:creationId xmlns:p14="http://schemas.microsoft.com/office/powerpoint/2010/main" val="367994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Highlights</a:t>
            </a:r>
          </a:p>
        </p:txBody>
      </p:sp>
      <p:sp>
        <p:nvSpPr>
          <p:cNvPr id="3" name="Content Placeholder 2"/>
          <p:cNvSpPr>
            <a:spLocks noGrp="1"/>
          </p:cNvSpPr>
          <p:nvPr>
            <p:ph idx="1"/>
          </p:nvPr>
        </p:nvSpPr>
        <p:spPr>
          <a:xfrm>
            <a:off x="304800" y="1828800"/>
            <a:ext cx="4191000" cy="4718025"/>
          </a:xfrm>
        </p:spPr>
        <p:txBody>
          <a:bodyPr>
            <a:noAutofit/>
          </a:bodyPr>
          <a:lstStyle/>
          <a:p>
            <a:pPr>
              <a:lnSpc>
                <a:spcPct val="87000"/>
              </a:lnSpc>
              <a:spcBef>
                <a:spcPts val="0"/>
              </a:spcBef>
            </a:pPr>
            <a:r>
              <a:rPr lang="en-US" sz="2400" dirty="0"/>
              <a:t>Participating agencies are issued Mutual Aid Trauma (MAT) Kits</a:t>
            </a:r>
          </a:p>
          <a:p>
            <a:pPr marL="0" indent="0">
              <a:lnSpc>
                <a:spcPct val="87000"/>
              </a:lnSpc>
              <a:spcBef>
                <a:spcPts val="0"/>
              </a:spcBef>
              <a:buNone/>
            </a:pPr>
            <a:endParaRPr lang="en-US" sz="2400" dirty="0"/>
          </a:p>
          <a:p>
            <a:pPr>
              <a:lnSpc>
                <a:spcPct val="87000"/>
              </a:lnSpc>
              <a:spcBef>
                <a:spcPts val="0"/>
              </a:spcBef>
            </a:pPr>
            <a:r>
              <a:rPr lang="en-US" sz="2400" dirty="0"/>
              <a:t>Kit recipients are required to receive training in the use of the kit's contents, basic management of airway and breathing and hemorrhage control.  </a:t>
            </a:r>
          </a:p>
          <a:p>
            <a:pPr marL="0" indent="0">
              <a:lnSpc>
                <a:spcPct val="87000"/>
              </a:lnSpc>
              <a:spcBef>
                <a:spcPts val="0"/>
              </a:spcBef>
              <a:buNone/>
            </a:pP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514600"/>
            <a:ext cx="3901440" cy="2557272"/>
          </a:xfrm>
          <a:prstGeom prst="rect">
            <a:avLst/>
          </a:prstGeom>
        </p:spPr>
      </p:pic>
    </p:spTree>
    <p:extLst>
      <p:ext uri="{BB962C8B-B14F-4D97-AF65-F5344CB8AC3E}">
        <p14:creationId xmlns:p14="http://schemas.microsoft.com/office/powerpoint/2010/main" val="378698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Components</a:t>
            </a:r>
          </a:p>
        </p:txBody>
      </p:sp>
      <p:sp>
        <p:nvSpPr>
          <p:cNvPr id="3" name="Content Placeholder 2"/>
          <p:cNvSpPr>
            <a:spLocks noGrp="1"/>
          </p:cNvSpPr>
          <p:nvPr>
            <p:ph idx="1"/>
          </p:nvPr>
        </p:nvSpPr>
        <p:spPr>
          <a:xfrm>
            <a:off x="304800" y="1828800"/>
            <a:ext cx="4648200" cy="4718025"/>
          </a:xfrm>
        </p:spPr>
        <p:txBody>
          <a:bodyPr>
            <a:noAutofit/>
          </a:bodyPr>
          <a:lstStyle/>
          <a:p>
            <a:pPr>
              <a:lnSpc>
                <a:spcPct val="125000"/>
              </a:lnSpc>
              <a:spcBef>
                <a:spcPts val="0"/>
              </a:spcBef>
            </a:pPr>
            <a:r>
              <a:rPr lang="en-US" sz="2400" dirty="0"/>
              <a:t>C-A-T Tourniquet</a:t>
            </a:r>
          </a:p>
          <a:p>
            <a:pPr>
              <a:lnSpc>
                <a:spcPct val="125000"/>
              </a:lnSpc>
              <a:spcBef>
                <a:spcPts val="0"/>
              </a:spcBef>
            </a:pPr>
            <a:r>
              <a:rPr lang="en-US" sz="2400" dirty="0"/>
              <a:t>Compressed Gauze (x2)</a:t>
            </a:r>
          </a:p>
          <a:p>
            <a:pPr>
              <a:lnSpc>
                <a:spcPct val="125000"/>
              </a:lnSpc>
              <a:spcBef>
                <a:spcPts val="0"/>
              </a:spcBef>
            </a:pPr>
            <a:r>
              <a:rPr lang="en-US" sz="2400" dirty="0" err="1"/>
              <a:t>Hyfin</a:t>
            </a:r>
            <a:r>
              <a:rPr lang="en-US" sz="2400" dirty="0"/>
              <a:t> </a:t>
            </a:r>
            <a:r>
              <a:rPr lang="en-US" sz="2400"/>
              <a:t>Chest Seal, Twin </a:t>
            </a:r>
            <a:r>
              <a:rPr lang="en-US" sz="2400" dirty="0"/>
              <a:t>Pack</a:t>
            </a:r>
          </a:p>
          <a:p>
            <a:pPr>
              <a:lnSpc>
                <a:spcPct val="125000"/>
              </a:lnSpc>
              <a:spcBef>
                <a:spcPts val="0"/>
              </a:spcBef>
            </a:pPr>
            <a:r>
              <a:rPr lang="en-US" sz="2400" dirty="0"/>
              <a:t>4” Trauma Dressing</a:t>
            </a:r>
          </a:p>
          <a:p>
            <a:pPr>
              <a:lnSpc>
                <a:spcPct val="125000"/>
              </a:lnSpc>
              <a:spcBef>
                <a:spcPts val="0"/>
              </a:spcBef>
            </a:pPr>
            <a:r>
              <a:rPr lang="en-US" sz="2400" dirty="0"/>
              <a:t>Trauma Shears</a:t>
            </a:r>
          </a:p>
          <a:p>
            <a:pPr>
              <a:lnSpc>
                <a:spcPct val="125000"/>
              </a:lnSpc>
              <a:spcBef>
                <a:spcPts val="0"/>
              </a:spcBef>
            </a:pPr>
            <a:r>
              <a:rPr lang="en-US" sz="2400" dirty="0"/>
              <a:t>5”x9” Trauma Pad</a:t>
            </a:r>
          </a:p>
          <a:p>
            <a:pPr>
              <a:lnSpc>
                <a:spcPct val="125000"/>
              </a:lnSpc>
              <a:spcBef>
                <a:spcPts val="0"/>
              </a:spcBef>
            </a:pPr>
            <a:r>
              <a:rPr lang="en-US" sz="2400" dirty="0"/>
              <a:t>Nitrile Gloves (2 pair)</a:t>
            </a:r>
          </a:p>
          <a:p>
            <a:pPr>
              <a:lnSpc>
                <a:spcPct val="125000"/>
              </a:lnSpc>
              <a:spcBef>
                <a:spcPts val="0"/>
              </a:spcBef>
            </a:pPr>
            <a:r>
              <a:rPr lang="en-US" sz="2400" dirty="0"/>
              <a:t>CPR Face Shield</a:t>
            </a:r>
          </a:p>
          <a:p>
            <a:pPr>
              <a:lnSpc>
                <a:spcPct val="125000"/>
              </a:lnSpc>
              <a:spcBef>
                <a:spcPts val="0"/>
              </a:spcBef>
            </a:pPr>
            <a:r>
              <a:rPr lang="en-US" sz="2400" dirty="0"/>
              <a:t>Instruction Card</a:t>
            </a:r>
          </a:p>
          <a:p>
            <a:pPr marL="0" indent="0">
              <a:lnSpc>
                <a:spcPct val="87000"/>
              </a:lnSpc>
              <a:spcBef>
                <a:spcPts val="0"/>
              </a:spcBef>
              <a:buNone/>
            </a:pP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514600"/>
            <a:ext cx="3901440" cy="2557272"/>
          </a:xfrm>
          <a:prstGeom prst="rect">
            <a:avLst/>
          </a:prstGeom>
        </p:spPr>
      </p:pic>
    </p:spTree>
    <p:extLst>
      <p:ext uri="{BB962C8B-B14F-4D97-AF65-F5344CB8AC3E}">
        <p14:creationId xmlns:p14="http://schemas.microsoft.com/office/powerpoint/2010/main" val="315873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Replacement</a:t>
            </a:r>
          </a:p>
        </p:txBody>
      </p:sp>
      <p:sp>
        <p:nvSpPr>
          <p:cNvPr id="3" name="Content Placeholder 2"/>
          <p:cNvSpPr>
            <a:spLocks noGrp="1"/>
          </p:cNvSpPr>
          <p:nvPr>
            <p:ph idx="1"/>
          </p:nvPr>
        </p:nvSpPr>
        <p:spPr>
          <a:xfrm>
            <a:off x="304800" y="1828800"/>
            <a:ext cx="6705600" cy="4718025"/>
          </a:xfrm>
        </p:spPr>
        <p:txBody>
          <a:bodyPr>
            <a:noAutofit/>
          </a:bodyPr>
          <a:lstStyle/>
          <a:p>
            <a:r>
              <a:rPr lang="en-US" sz="2400" dirty="0"/>
              <a:t>If this kit is used in an incident, please report the incident to the appropriate Department personnel, then contact the Region 5 Regional EMS Director, Kelly Joiner, at 478-993-4990 or </a:t>
            </a:r>
            <a:r>
              <a:rPr lang="en-US" sz="2400" dirty="0">
                <a:hlinkClick r:id="rId3"/>
              </a:rPr>
              <a:t>kelly.joiner@dph.ga.gov</a:t>
            </a:r>
            <a:r>
              <a:rPr lang="en-US" sz="2400" dirty="0"/>
              <a:t>.</a:t>
            </a:r>
          </a:p>
          <a:p>
            <a:endParaRPr lang="en-US" sz="200" dirty="0"/>
          </a:p>
          <a:p>
            <a:pPr marL="0" indent="0">
              <a:buNone/>
            </a:pPr>
            <a:endParaRPr lang="en-US" sz="600" dirty="0"/>
          </a:p>
          <a:p>
            <a:r>
              <a:rPr lang="en-US" sz="2400" dirty="0"/>
              <a:t>Rescue Essentials will replace any components used in the incident at no charge to you or your department in exchange for incident details.</a:t>
            </a:r>
          </a:p>
          <a:p>
            <a:endParaRPr lang="en-US" sz="800" dirty="0"/>
          </a:p>
          <a:p>
            <a:pPr>
              <a:spcBef>
                <a:spcPts val="0"/>
              </a:spcBef>
            </a:pPr>
            <a:r>
              <a:rPr lang="en-US" sz="2400" dirty="0"/>
              <a:t>Use the MAT Kit Supply Replacement Form. </a:t>
            </a:r>
          </a:p>
          <a:p>
            <a:pPr>
              <a:spcBef>
                <a:spcPts val="0"/>
              </a:spcBef>
            </a:pPr>
            <a:endParaRPr lang="en-US" sz="600" dirty="0"/>
          </a:p>
          <a:p>
            <a:pPr>
              <a:spcBef>
                <a:spcPts val="0"/>
              </a:spcBef>
            </a:pPr>
            <a:r>
              <a:rPr lang="en-US" sz="2400" dirty="0"/>
              <a:t>All information remains confidential</a:t>
            </a:r>
            <a:r>
              <a:rPr lang="en-US" dirty="0"/>
              <a:t>. </a:t>
            </a:r>
          </a:p>
          <a:p>
            <a:pPr marL="0" indent="0">
              <a:lnSpc>
                <a:spcPct val="87000"/>
              </a:lnSpc>
              <a:spcBef>
                <a:spcPts val="0"/>
              </a:spcBef>
              <a:buNone/>
            </a:pPr>
            <a:endParaRPr lang="en-US" sz="1400" dirty="0"/>
          </a:p>
        </p:txBody>
      </p:sp>
    </p:spTree>
    <p:extLst>
      <p:ext uri="{BB962C8B-B14F-4D97-AF65-F5344CB8AC3E}">
        <p14:creationId xmlns:p14="http://schemas.microsoft.com/office/powerpoint/2010/main" val="307268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CONSENSUS</a:t>
            </a:r>
          </a:p>
        </p:txBody>
      </p:sp>
      <p:sp>
        <p:nvSpPr>
          <p:cNvPr id="3" name="Content Placeholder 2"/>
          <p:cNvSpPr>
            <a:spLocks noGrp="1"/>
          </p:cNvSpPr>
          <p:nvPr>
            <p:ph idx="1"/>
          </p:nvPr>
        </p:nvSpPr>
        <p:spPr>
          <a:xfrm>
            <a:off x="304800" y="1828800"/>
            <a:ext cx="7239000" cy="4718025"/>
          </a:xfrm>
        </p:spPr>
        <p:txBody>
          <a:bodyPr>
            <a:noAutofit/>
          </a:bodyPr>
          <a:lstStyle/>
          <a:p>
            <a:r>
              <a:rPr lang="en-US" sz="2400" dirty="0"/>
              <a:t>The Joint Committee to Increase Survival from Active Shooter and Intentional Mass Casualty Events</a:t>
            </a:r>
          </a:p>
          <a:p>
            <a:r>
              <a:rPr lang="en-US" sz="2400" dirty="0"/>
              <a:t>Recommendations represent the consensus opinion of a multi-disciplinary committee involving medical groups, the military, the National Security Council, Homeland Security, the FBI, law enforcement, fire rescue, and EMS</a:t>
            </a:r>
          </a:p>
          <a:p>
            <a:r>
              <a:rPr lang="en-US" sz="2400" dirty="0"/>
              <a:t>These recommendations have become known as the Hartford Consensus</a:t>
            </a:r>
            <a:endParaRPr lang="en-US" sz="1400" dirty="0"/>
          </a:p>
        </p:txBody>
      </p:sp>
    </p:spTree>
    <p:extLst>
      <p:ext uri="{BB962C8B-B14F-4D97-AF65-F5344CB8AC3E}">
        <p14:creationId xmlns:p14="http://schemas.microsoft.com/office/powerpoint/2010/main" val="14897614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1001</Words>
  <Application>Microsoft Office PowerPoint</Application>
  <PresentationFormat>On-screen Show (4:3)</PresentationFormat>
  <Paragraphs>139</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Garamond</vt:lpstr>
      <vt:lpstr>Times New Roman</vt:lpstr>
      <vt:lpstr>Custom Design</vt:lpstr>
      <vt:lpstr>1_Custom Design</vt:lpstr>
      <vt:lpstr> Law Enforcement  Mutual Aid Trauma Program Overview </vt:lpstr>
      <vt:lpstr>Program Outline</vt:lpstr>
      <vt:lpstr>Purpose</vt:lpstr>
      <vt:lpstr>Program Highlights</vt:lpstr>
      <vt:lpstr>Program Highlights</vt:lpstr>
      <vt:lpstr>Program Highlights</vt:lpstr>
      <vt:lpstr>Kit Components</vt:lpstr>
      <vt:lpstr>Item Replacement</vt:lpstr>
      <vt:lpstr>HARTFORD CONSENSUS</vt:lpstr>
      <vt:lpstr>HARTFORD CONSENSUS</vt:lpstr>
      <vt:lpstr>HARTFORD CONSENSUS</vt:lpstr>
      <vt:lpstr>PowerPoint Presentation</vt:lpstr>
      <vt:lpstr>HARTFORD CONSENSUS</vt:lpstr>
      <vt:lpstr>HARTFORD CONSENSUS</vt:lpstr>
      <vt:lpstr>HARTFORD CONSENSUS</vt:lpstr>
      <vt:lpstr>T-H-R-E-A-T</vt:lpstr>
      <vt:lpstr>Call To ACTION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Kristal</dc:creator>
  <cp:lastModifiedBy>Kristal Smith</cp:lastModifiedBy>
  <cp:revision>89</cp:revision>
  <cp:lastPrinted>2017-01-31T20:52:08Z</cp:lastPrinted>
  <dcterms:created xsi:type="dcterms:W3CDTF">2011-11-25T16:36:45Z</dcterms:created>
  <dcterms:modified xsi:type="dcterms:W3CDTF">2022-04-28T18:52:34Z</dcterms:modified>
</cp:coreProperties>
</file>