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256" r:id="rId3"/>
    <p:sldId id="347" r:id="rId4"/>
    <p:sldId id="370" r:id="rId5"/>
    <p:sldId id="348" r:id="rId6"/>
    <p:sldId id="368" r:id="rId7"/>
    <p:sldId id="349" r:id="rId8"/>
    <p:sldId id="352" r:id="rId9"/>
    <p:sldId id="371" r:id="rId10"/>
    <p:sldId id="369" r:id="rId11"/>
    <p:sldId id="362" r:id="rId12"/>
    <p:sldId id="354" r:id="rId13"/>
    <p:sldId id="355" r:id="rId14"/>
    <p:sldId id="363" r:id="rId15"/>
    <p:sldId id="364" r:id="rId16"/>
    <p:sldId id="365" r:id="rId17"/>
    <p:sldId id="3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TRdMBmi0syA2PzAGtnUOg==" hashData="uid6Nhdq3hQ79UjKcsbf9RXQ43m95ebEb9ttd7dgsfnStQInN19q/pLkUmdIMYEnp351rjhJsl92B2BB6yd29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87074" autoAdjust="0"/>
  </p:normalViewPr>
  <p:slideViewPr>
    <p:cSldViewPr>
      <p:cViewPr varScale="1">
        <p:scale>
          <a:sx n="68" d="100"/>
          <a:sy n="68" d="100"/>
        </p:scale>
        <p:origin x="15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08"/>
    </p:cViewPr>
  </p:sorterViewPr>
  <p:notesViewPr>
    <p:cSldViewPr>
      <p:cViewPr>
        <p:scale>
          <a:sx n="89" d="100"/>
          <a:sy n="89" d="100"/>
        </p:scale>
        <p:origin x="-20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0906-2199-4FB2-99A2-92B8DB93A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/>
        </p:nvSpPr>
        <p:spPr>
          <a:xfrm>
            <a:off x="3810000" y="0"/>
            <a:ext cx="28956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50" b="1" dirty="0">
                <a:cs typeface="Times New Roman" pitchFamily="18" charset="0"/>
              </a:rPr>
              <a:t>Primary Triage and Inter-facility Transfer of Trauma System Patients</a:t>
            </a:r>
          </a:p>
          <a:p>
            <a:pPr algn="r"/>
            <a:r>
              <a:rPr lang="en-US" sz="750" b="1" i="1" dirty="0">
                <a:cs typeface="Times New Roman" pitchFamily="18" charset="0"/>
              </a:rPr>
              <a:t>The CDC Field Triage Decision Scheme and the Regional Guidelines </a:t>
            </a:r>
          </a:p>
          <a:p>
            <a:pPr algn="r"/>
            <a:r>
              <a:rPr lang="en-US" sz="750" b="1" i="1" dirty="0">
                <a:cs typeface="Times New Roman" pitchFamily="18" charset="0"/>
              </a:rPr>
              <a:t>for the Inter-facility Transfer of Trauma System Patients</a:t>
            </a:r>
          </a:p>
          <a:p>
            <a:pPr algn="r"/>
            <a:r>
              <a:rPr lang="en-US" sz="750" b="1" i="1" dirty="0"/>
              <a:t>January 15, 2012</a:t>
            </a:r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b="1" dirty="0"/>
          </a:p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147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ECCD-2865-4545-BA3A-63F6F0297F59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CA459-FEF6-4D20-BF07-1ECCF1D57A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0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91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A459-FEF6-4D20-BF07-1ECCF1D57A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83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18395-2F9E-462E-9459-6F8130DD6606}" type="slidenum">
              <a:rPr lang="en-US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6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841C02D-912F-4C87-BEC7-CB9EE3F41652}" type="slidenum">
              <a:rPr lang="en-US" sz="1200" smtClean="0">
                <a:latin typeface="Arial" pitchFamily="34" charset="0"/>
              </a:rPr>
              <a:pPr eaLnBrk="1" hangingPunct="1"/>
              <a:t>5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A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asualty may resist being disarmed. P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roposing to hold the casualty’s weapon while he or she is checked by the medic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may help him or her to better accept the weapon being taken away.</a:t>
            </a:r>
          </a:p>
        </p:txBody>
      </p:sp>
    </p:spTree>
    <p:extLst>
      <p:ext uri="{BB962C8B-B14F-4D97-AF65-F5344CB8AC3E}">
        <p14:creationId xmlns:p14="http://schemas.microsoft.com/office/powerpoint/2010/main" val="278240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-251405">
              <a:lnSpc>
                <a:spcPct val="160000"/>
              </a:lnSpc>
              <a:buNone/>
            </a:pPr>
            <a:r>
              <a:rPr lang="en-US" sz="3600" u="sng" dirty="0"/>
              <a:t>M</a:t>
            </a:r>
            <a:r>
              <a:rPr lang="en-US" dirty="0"/>
              <a:t>assive Hemorrhage</a:t>
            </a:r>
          </a:p>
          <a:p>
            <a:pPr marL="548695" lvl="1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Control life-threatening bleeding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Tourniquet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Direct Pressure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Wound Packing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pressure and tourniquet application are the only bleeding control methods used during Direct Threat Care (Care Under Fire)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Also:  During Direct Threat Care (Care Under Fire)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Only Life-threatening bleeding should be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Tourniquets are the first choice for control of hemorrhage during care under fire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A459-FEF6-4D20-BF07-1ECCF1D57A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1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A459-FEF6-4D20-BF07-1ECCF1D57A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67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A459-FEF6-4D20-BF07-1ECCF1D57A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7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E5BC9D4-1795-4358-A447-FFB3E00C6E41}" type="slidenum">
              <a:rPr lang="en-US" sz="1200" smtClean="0">
                <a:latin typeface="Arial" pitchFamily="34" charset="0"/>
              </a:rPr>
              <a:pPr eaLnBrk="1" hangingPunct="1"/>
              <a:t>11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In this video of a sucking chest wound,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n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ote the large open hole in the chest wall.</a:t>
            </a:r>
          </a:p>
        </p:txBody>
      </p:sp>
    </p:spTree>
    <p:extLst>
      <p:ext uri="{BB962C8B-B14F-4D97-AF65-F5344CB8AC3E}">
        <p14:creationId xmlns:p14="http://schemas.microsoft.com/office/powerpoint/2010/main" val="191659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980B174-E8A5-4CC6-B9CA-C84B895D1616}" type="slidenum">
              <a:rPr lang="en-US" sz="1200" smtClean="0">
                <a:latin typeface="Arial" pitchFamily="34" charset="0"/>
              </a:rPr>
              <a:pPr eaLnBrk="1" hangingPunct="1"/>
              <a:t>12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Negative pressure during inhalation retracts the dressing over the wound.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The lung now has a better chance of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reinflating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Some treat this wound with Asherman or Hyfin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valved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dressings;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while there are several animal studies that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show that these dressings or a three-sided dressing are more effective than a simple occlusive dressing.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en-US" baseline="0" dirty="0">
                <a:latin typeface="Arial" pitchFamily="34" charset="0"/>
                <a:ea typeface="ＭＳ Ｐゴシック" pitchFamily="34" charset="-128"/>
              </a:rPr>
            </a:b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14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980B174-E8A5-4CC6-B9CA-C84B895D1616}" type="slidenum">
              <a:rPr lang="en-US" sz="1200" smtClean="0">
                <a:latin typeface="Arial" pitchFamily="34" charset="0"/>
              </a:rPr>
              <a:pPr eaLnBrk="1" hangingPunct="1"/>
              <a:t>13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Negative pressure during inhalation retracts the dressing over the wound.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The lung now has a better chance of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reinflating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/>
            </a:endParaRPr>
          </a:p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Some treat this wound with Asherman or Hyfin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valved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dressings;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while there are several animal studies that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show that these dressings or a three-sided dressing are more effective than a simple occlusive dressing.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</a:t>
            </a:r>
            <a:br>
              <a:rPr lang="en-US" baseline="0" dirty="0">
                <a:latin typeface="Arial" pitchFamily="34" charset="0"/>
                <a:ea typeface="ＭＳ Ｐゴシック" pitchFamily="34" charset="-128"/>
              </a:rPr>
            </a:b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58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CA459-FEF6-4D20-BF07-1ECCF1D57A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CEE0-46D1-4D49-B135-CA872286C868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6F95-BDBC-4533-96AA-B7BD5FFD2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CEE0-46D1-4D49-B135-CA872286C868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6F95-BDBC-4533-96AA-B7BD5FFD2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CEE0-46D1-4D49-B135-CA872286C868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6F95-BDBC-4533-96AA-B7BD5FFD20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A5E5-8E36-4F65-BF0D-C5DD09B1CFC8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7081-14DC-4F62-8836-384E8705D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E4D0-A352-488C-A2D2-41164B41D7BB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9CD2-2A27-4404-8F5B-27B4BABDE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060" y="-631826"/>
            <a:ext cx="9618260" cy="761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42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A74-BAFA-4FBB-8C47-67E2BAE5095E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6B7B-C89E-4E49-B510-BA16ED845C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A74-BAFA-4FBB-8C47-67E2BAE5095E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6B7B-C89E-4E49-B510-BA16ED845C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8A74-BAFA-4FBB-8C47-67E2BAE5095E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6B7B-C89E-4E49-B510-BA16ED845C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8736CEE0-46D1-4D49-B135-CA872286C868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90C6F95-BDBC-4533-96AA-B7BD5FFD20C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4" r:id="rId4"/>
    <p:sldLayoutId id="214748367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/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8A74-BAFA-4FBB-8C47-67E2BAE5095E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6B7B-C89E-4E49-B510-BA16ED845C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mp4"/><Relationship Id="rId7" Type="http://schemas.openxmlformats.org/officeDocument/2006/relationships/image" Target="../media/image1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rstaidtosavealife.com/2011/07/17/modified-recovery-haines-posi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3200400" y="990600"/>
            <a:ext cx="6019800" cy="20574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en-US" dirty="0">
                <a:effectLst/>
              </a:rPr>
            </a:br>
            <a:r>
              <a:rPr lang="en-US" sz="6000" cap="none" dirty="0">
                <a:effectLst/>
              </a:rPr>
              <a:t>L</a:t>
            </a:r>
            <a:r>
              <a:rPr lang="en-US" sz="6000" cap="none" dirty="0"/>
              <a:t>aw Enforcement </a:t>
            </a:r>
            <a:br>
              <a:rPr lang="en-US" sz="4900" cap="none" dirty="0"/>
            </a:br>
            <a:r>
              <a:rPr lang="en-US" cap="none" dirty="0"/>
              <a:t>Mutual Aid Trauma </a:t>
            </a:r>
            <a:r>
              <a:rPr lang="en-US" sz="3100" cap="none" dirty="0"/>
              <a:t>Program</a:t>
            </a:r>
            <a:r>
              <a:rPr lang="en-US" sz="4200" cap="none" dirty="0"/>
              <a:t> </a:t>
            </a:r>
            <a:br>
              <a:rPr lang="en-US" sz="4200" cap="none" dirty="0"/>
            </a:br>
            <a:r>
              <a:rPr lang="en-US" sz="4200" cap="none" dirty="0"/>
              <a:t>M-A-R-C-H</a:t>
            </a:r>
            <a:br>
              <a:rPr lang="en-US" sz="6000" cap="none" dirty="0"/>
            </a:b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00009" y="4010561"/>
            <a:ext cx="523919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 5 EMS Advisory Council 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 5 Regional Trauma Advisory Committee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Regional Trauma System Improvement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807D17-D75A-4D25-922D-428A87704175}"/>
              </a:ext>
            </a:extLst>
          </p:cNvPr>
          <p:cNvSpPr/>
          <p:nvPr/>
        </p:nvSpPr>
        <p:spPr>
          <a:xfrm>
            <a:off x="4038600" y="29718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priorities of trauma care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819401"/>
            <a:ext cx="5334000" cy="3886199"/>
          </a:xfrm>
        </p:spPr>
        <p:txBody>
          <a:bodyPr>
            <a:normAutofit fontScale="55000" lnSpcReduction="20000"/>
          </a:bodyPr>
          <a:lstStyle/>
          <a:p>
            <a:pPr marL="800100" indent="-457200">
              <a:defRPr/>
            </a:pPr>
            <a:r>
              <a:rPr lang="en-US" sz="4400" dirty="0">
                <a:ea typeface="ＭＳ Ｐゴシック"/>
              </a:rPr>
              <a:t>A pneumothorax is a collection  of air between the lung and chest wall due to an injury to the lung (can be closed or open). </a:t>
            </a:r>
          </a:p>
          <a:p>
            <a:pPr marL="1200150" lvl="1" indent="-395288">
              <a:defRPr/>
            </a:pPr>
            <a:r>
              <a:rPr lang="en-US" sz="3800" dirty="0">
                <a:ea typeface="ＭＳ Ｐゴシック"/>
              </a:rPr>
              <a:t>May be due to blunt or penetrating trauma</a:t>
            </a:r>
          </a:p>
          <a:p>
            <a:pPr marL="800100" indent="-457200">
              <a:defRPr/>
            </a:pPr>
            <a:endParaRPr lang="en-US" sz="2500" dirty="0">
              <a:ea typeface="ＭＳ Ｐゴシック"/>
            </a:endParaRPr>
          </a:p>
          <a:p>
            <a:pPr marL="800100" indent="-457200">
              <a:defRPr/>
            </a:pPr>
            <a:r>
              <a:rPr lang="en-US" sz="4400" dirty="0"/>
              <a:t>An open pneumothorax (sucking chest wound) requires a chest wound that is large enough that air can move freely in and out of the chest.</a:t>
            </a:r>
          </a:p>
          <a:p>
            <a:pPr marL="800100" indent="-457200">
              <a:defRPr/>
            </a:pPr>
            <a:endParaRPr lang="en-US" sz="2400" dirty="0">
              <a:ea typeface="ＭＳ Ｐゴシック"/>
            </a:endParaRPr>
          </a:p>
          <a:p>
            <a:pPr marL="573087" lvl="1" indent="0">
              <a:lnSpc>
                <a:spcPct val="16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5" name="Picture 11" descr="TFC Pneumotho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505200" cy="26639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Sucking Chest Wound</a:t>
            </a:r>
            <a:endParaRPr lang="en-US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0202v07-sucking-chest-wound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619250"/>
            <a:ext cx="6172200" cy="462915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67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Sucking Chest Wound</a:t>
            </a:r>
            <a:endParaRPr lang="en-US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0202v08-sucking-chest-wound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676400"/>
            <a:ext cx="6096000" cy="4572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5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Sucking Chest Wound</a:t>
            </a:r>
            <a:endParaRPr lang="en-US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ea typeface="ＭＳ Ｐゴシック"/>
              </a:rPr>
              <a:t>Wound may interfere with ventilation.</a:t>
            </a:r>
          </a:p>
          <a:p>
            <a:pPr>
              <a:defRPr/>
            </a:pPr>
            <a:endParaRPr lang="en-US" sz="2400" dirty="0">
              <a:ea typeface="ＭＳ Ｐゴシック"/>
            </a:endParaRPr>
          </a:p>
          <a:p>
            <a:pPr>
              <a:defRPr/>
            </a:pPr>
            <a:r>
              <a:rPr lang="en-US" sz="2400" dirty="0">
                <a:ea typeface="ＭＳ Ｐゴシック"/>
              </a:rPr>
              <a:t>Treat by applying a vented chest seal over the open wound.  </a:t>
            </a:r>
          </a:p>
          <a:p>
            <a:pPr>
              <a:defRPr/>
            </a:pPr>
            <a:endParaRPr lang="en-US" sz="2400" dirty="0">
              <a:ea typeface="ＭＳ Ｐゴシック"/>
            </a:endParaRPr>
          </a:p>
          <a:p>
            <a:pPr>
              <a:defRPr/>
            </a:pPr>
            <a:r>
              <a:rPr lang="en-US" sz="2400" dirty="0">
                <a:ea typeface="ＭＳ Ｐゴシック"/>
              </a:rPr>
              <a:t>Allow the casualty to adopt the sitting position if breathing is more comfortable.</a:t>
            </a:r>
          </a:p>
          <a:p>
            <a:endParaRPr lang="en-US" dirty="0"/>
          </a:p>
        </p:txBody>
      </p:sp>
      <p:pic>
        <p:nvPicPr>
          <p:cNvPr id="5" name="0202v08-sucking-chest-wound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4191000"/>
            <a:ext cx="2641600" cy="19812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6" name="0202v07-sucking-chest-wound-1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83300" y="1828800"/>
            <a:ext cx="2654300" cy="199072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7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mute="1">
                <p:cTn id="2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M-A-R-C-H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543800" cy="5410199"/>
          </a:xfrm>
        </p:spPr>
        <p:txBody>
          <a:bodyPr>
            <a:normAutofit fontScale="85000" lnSpcReduction="20000"/>
          </a:bodyPr>
          <a:lstStyle/>
          <a:p>
            <a:pPr marL="205795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u="sng" dirty="0"/>
              <a:t>C</a:t>
            </a:r>
            <a:r>
              <a:rPr lang="en-US" dirty="0"/>
              <a:t>irculation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Check for signs of shock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Does the injured person have a radial pulse? Is the casualty alert?</a:t>
            </a:r>
          </a:p>
          <a:p>
            <a:pPr lvl="1">
              <a:lnSpc>
                <a:spcPct val="90000"/>
              </a:lnSpc>
            </a:pPr>
            <a:endParaRPr lang="en-US" sz="17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The best indicators of shock in Indirect Threat Care phase are:</a:t>
            </a:r>
          </a:p>
          <a:p>
            <a:pPr lvl="1">
              <a:lnSpc>
                <a:spcPct val="90000"/>
              </a:lnSpc>
            </a:pPr>
            <a:endParaRPr lang="en-US" sz="1400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Decreased level of consciousness (in the absence of a head injury)AND/OR</a:t>
            </a:r>
          </a:p>
          <a:p>
            <a:pPr lvl="2">
              <a:lnSpc>
                <a:spcPct val="90000"/>
              </a:lnSpc>
            </a:pPr>
            <a:endParaRPr lang="en-US" sz="1500" dirty="0">
              <a:ea typeface="ＭＳ Ｐゴシック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Abnormal character of the radial pulse (weak or absent)</a:t>
            </a:r>
          </a:p>
          <a:p>
            <a:pPr marL="573087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400" dirty="0"/>
              <a:t>	</a:t>
            </a:r>
            <a:endParaRPr lang="en-US" sz="1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Be sure all bleeding is controlled, have or help the patient lie down. </a:t>
            </a: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M-A-R-C-H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/>
          </a:bodyPr>
          <a:lstStyle/>
          <a:p>
            <a:pPr marL="174625" indent="0">
              <a:buNone/>
            </a:pPr>
            <a:r>
              <a:rPr lang="en-US" sz="3600" u="sng" dirty="0"/>
              <a:t>H</a:t>
            </a:r>
            <a:r>
              <a:rPr lang="en-US" sz="2800" dirty="0"/>
              <a:t>ead injury/</a:t>
            </a:r>
            <a:r>
              <a:rPr lang="en-US" u="sng" dirty="0"/>
              <a:t>H</a:t>
            </a:r>
            <a:r>
              <a:rPr lang="en-US" sz="2800" dirty="0"/>
              <a:t>ypothermia</a:t>
            </a:r>
          </a:p>
          <a:p>
            <a:pPr marL="576263" lvl="1" indent="-401638">
              <a:buFont typeface="Arial" panose="020B0604020202020204" pitchFamily="34" charset="0"/>
              <a:buChar char="•"/>
            </a:pPr>
            <a:r>
              <a:rPr lang="en-US" sz="2400" dirty="0"/>
              <a:t>Prevent/treat hypotension and hypoxia to prevent worsening of traumatic brain injury (TBI), and prevent/treat hypothermia</a:t>
            </a:r>
          </a:p>
          <a:p>
            <a:pPr marL="576263" lvl="1" indent="-4016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Keep the patient warm – decreasing body temperature inhibits the body’s ability to clot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Constantly reassess patient to assure bleeding is controlled, airway remains patent, and shock is treated 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marL="576263" lvl="1" indent="-401638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effectLst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686800" cy="762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i="1" dirty="0"/>
              <a:t>Questions?                     Questions?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7010400" y="32004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Harlow Solid Italic" pitchFamily="82" charset="0"/>
                <a:ea typeface="ＭＳ Ｐゴシック" pitchFamily="34" charset="-128"/>
              </a:rPr>
              <a:t>Questions?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0" y="32004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>
                <a:latin typeface="Chiller" pitchFamily="82" charset="0"/>
                <a:ea typeface="ＭＳ Ｐゴシック" pitchFamily="34" charset="-128"/>
              </a:rPr>
              <a:t>Questions?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4533900" y="48641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Goudy Stout" pitchFamily="18" charset="0"/>
                <a:ea typeface="ＭＳ Ｐゴシック" pitchFamily="34" charset="-128"/>
              </a:rPr>
              <a:t>Questions?</a:t>
            </a:r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266700" y="515461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Lucida Calligraphy" pitchFamily="66" charset="0"/>
                <a:ea typeface="ＭＳ Ｐゴシック" pitchFamily="34" charset="-128"/>
              </a:rPr>
              <a:t>Questions?</a:t>
            </a:r>
            <a:endParaRPr lang="en-US" dirty="0">
              <a:latin typeface="Lucida Calligraphy" pitchFamily="66" charset="0"/>
              <a:ea typeface="ＭＳ Ｐゴシック" pitchFamily="34" charset="-128"/>
            </a:endParaRPr>
          </a:p>
        </p:txBody>
      </p:sp>
      <p:sp>
        <p:nvSpPr>
          <p:cNvPr id="41992" name="Text Box 13"/>
          <p:cNvSpPr txBox="1">
            <a:spLocks noChangeArrowheads="1"/>
          </p:cNvSpPr>
          <p:nvPr/>
        </p:nvSpPr>
        <p:spPr bwMode="auto">
          <a:xfrm>
            <a:off x="3200400" y="16002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Magneto" pitchFamily="82" charset="0"/>
                <a:ea typeface="ＭＳ Ｐゴシック" pitchFamily="34" charset="-128"/>
              </a:rPr>
              <a:t>Questions?</a:t>
            </a:r>
            <a:endParaRPr lang="en-US" sz="2800" dirty="0">
              <a:latin typeface="Magneto" pitchFamily="82" charset="0"/>
              <a:ea typeface="ＭＳ Ｐゴシック" pitchFamily="34" charset="-128"/>
            </a:endParaRPr>
          </a:p>
        </p:txBody>
      </p:sp>
      <p:pic>
        <p:nvPicPr>
          <p:cNvPr id="41993" name="Picture 3" descr="C:\Users\Kristal\AppData\Local\Microsoft\Windows\Temporary Internet Files\Content.IE5\3H7IEB8S\MC9000787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119313"/>
            <a:ext cx="3586162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4953000" y="3940175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Matura MT Script Capitals" pitchFamily="66" charset="0"/>
                <a:ea typeface="ＭＳ Ｐゴシック" pitchFamily="34" charset="-128"/>
              </a:rPr>
              <a:t>Questions?</a:t>
            </a:r>
            <a:endParaRPr lang="en-US" sz="2800" dirty="0">
              <a:latin typeface="Matura MT Script Capitals" pitchFamily="66" charset="0"/>
              <a:ea typeface="ＭＳ Ｐゴシック" pitchFamily="34" charset="-128"/>
            </a:endParaRPr>
          </a:p>
        </p:txBody>
      </p:sp>
      <p:sp>
        <p:nvSpPr>
          <p:cNvPr id="41995" name="Text Box 13"/>
          <p:cNvSpPr txBox="1">
            <a:spLocks noChangeArrowheads="1"/>
          </p:cNvSpPr>
          <p:nvPr/>
        </p:nvSpPr>
        <p:spPr bwMode="auto">
          <a:xfrm>
            <a:off x="5626100" y="57404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Matura MT Script Capitals" pitchFamily="66" charset="0"/>
                <a:ea typeface="ＭＳ Ｐゴシック" pitchFamily="34" charset="-128"/>
              </a:rPr>
              <a:t>Questions?</a:t>
            </a:r>
            <a:endParaRPr lang="en-US" sz="2800" dirty="0">
              <a:latin typeface="Matura MT Script Capital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05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TECC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818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Based on the guidelines from the Committee on Tactical Emergency Casualty Care (Co-TECC) and the Tactical Combat Casualty Care (TCCC) program. 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sz="2400" dirty="0"/>
              <a:t>TECC uses lessons learned from our military and applies the to the civilian world of tactical medicine.</a:t>
            </a:r>
          </a:p>
          <a:p>
            <a:pPr>
              <a:spcBef>
                <a:spcPts val="0"/>
              </a:spcBef>
            </a:pPr>
            <a:endParaRPr lang="en-US" sz="900" b="0" dirty="0"/>
          </a:p>
          <a:p>
            <a:r>
              <a:rPr lang="en-US" sz="2400" dirty="0"/>
              <a:t>Basis for TECC courses</a:t>
            </a:r>
          </a:p>
          <a:p>
            <a:endParaRPr lang="en-US" sz="10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6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TECC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781800" cy="5029200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sz="2400" dirty="0"/>
              <a:t>Three Main Goals of TECC Guidelines</a:t>
            </a:r>
          </a:p>
          <a:p>
            <a:pPr lvl="1"/>
            <a:r>
              <a:rPr lang="en-US" sz="2400" dirty="0"/>
              <a:t>Prevent Further Casualties </a:t>
            </a:r>
          </a:p>
          <a:p>
            <a:pPr lvl="2"/>
            <a:r>
              <a:rPr lang="en-US" sz="2000" dirty="0"/>
              <a:t>Eliminate Threat</a:t>
            </a:r>
          </a:p>
          <a:p>
            <a:pPr lvl="2"/>
            <a:r>
              <a:rPr lang="en-US" sz="2000" dirty="0"/>
              <a:t>Ensure Safety</a:t>
            </a:r>
          </a:p>
          <a:p>
            <a:pPr lvl="2"/>
            <a:r>
              <a:rPr lang="en-US" sz="2000" dirty="0"/>
              <a:t>Disarming casualties as appropriate</a:t>
            </a:r>
          </a:p>
          <a:p>
            <a:pPr lvl="1"/>
            <a:r>
              <a:rPr lang="en-US" sz="2400" dirty="0"/>
              <a:t>Treat the Casualties</a:t>
            </a:r>
          </a:p>
          <a:p>
            <a:pPr lvl="2"/>
            <a:r>
              <a:rPr lang="en-US" sz="2000" dirty="0"/>
              <a:t>M-A-R-C-H  </a:t>
            </a:r>
          </a:p>
          <a:p>
            <a:pPr lvl="1"/>
            <a:r>
              <a:rPr lang="en-US" sz="2400" dirty="0"/>
              <a:t>Complete the Mission</a:t>
            </a:r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PHASES OF TECC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5181600" cy="4525963"/>
          </a:xfrm>
        </p:spPr>
        <p:txBody>
          <a:bodyPr>
            <a:normAutofit fontScale="85000" lnSpcReduction="20000"/>
          </a:bodyPr>
          <a:lstStyle/>
          <a:p>
            <a:pPr marL="548695" lvl="1" indent="-342900">
              <a:buFont typeface="Arial" panose="020B0604020202020204" pitchFamily="34" charset="0"/>
              <a:buChar char="•"/>
            </a:pPr>
            <a:r>
              <a:rPr lang="en-US" dirty="0"/>
              <a:t>Direct Threat Care  (Hot Zone)</a:t>
            </a:r>
          </a:p>
          <a:p>
            <a:pPr marL="860425" lvl="1" indent="-287338"/>
            <a:r>
              <a:rPr lang="en-US" dirty="0"/>
              <a:t>Scene of injury treat while under fire or direct threat </a:t>
            </a:r>
          </a:p>
          <a:p>
            <a:pPr lvl="1"/>
            <a:endParaRPr lang="en-US" sz="1300" dirty="0"/>
          </a:p>
          <a:p>
            <a:pPr marL="548695" lvl="1" indent="-342900">
              <a:buFont typeface="Arial" panose="020B0604020202020204" pitchFamily="34" charset="0"/>
              <a:buChar char="•"/>
            </a:pPr>
            <a:r>
              <a:rPr lang="en-US" dirty="0"/>
              <a:t>Indirect Threat Care (Warm Zone)</a:t>
            </a:r>
          </a:p>
          <a:p>
            <a:pPr marL="860425" lvl="1" indent="-223838"/>
            <a:r>
              <a:rPr lang="en-US" sz="2600" dirty="0"/>
              <a:t>Rendered once the casualty is no longer under hostile fire or direct threat</a:t>
            </a:r>
          </a:p>
          <a:p>
            <a:pPr marL="860425" lvl="1" indent="-223838"/>
            <a:r>
              <a:rPr lang="en-US" sz="2600" dirty="0"/>
              <a:t>Casualty Collection Point </a:t>
            </a:r>
          </a:p>
          <a:p>
            <a:pPr lvl="1"/>
            <a:endParaRPr lang="en-US" sz="1300" dirty="0"/>
          </a:p>
          <a:p>
            <a:pPr marL="548695" lvl="1" indent="-342900">
              <a:buFont typeface="Arial" panose="020B0604020202020204" pitchFamily="34" charset="0"/>
              <a:buChar char="•"/>
            </a:pPr>
            <a:r>
              <a:rPr lang="en-US" dirty="0"/>
              <a:t>Evacuation Care (Cold Zone)</a:t>
            </a:r>
          </a:p>
          <a:p>
            <a:pPr marL="860425" lvl="1" indent="-287338"/>
            <a:r>
              <a:rPr lang="en-US" sz="2600" dirty="0"/>
              <a:t>Care just prior to and during evacuation of casualty to a higher level of care.</a:t>
            </a:r>
          </a:p>
          <a:p>
            <a:pPr lvl="1"/>
            <a:endParaRPr lang="en-US" sz="2400" dirty="0"/>
          </a:p>
          <a:p>
            <a:pPr marL="205795" lvl="1" indent="0">
              <a:buNone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http://herotrng.com/yahoo_site_admin/assets/images/1010151625d.285215003_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45" r="4516" b="21421"/>
          <a:stretch/>
        </p:blipFill>
        <p:spPr bwMode="auto">
          <a:xfrm>
            <a:off x="6629400" y="543068"/>
            <a:ext cx="2188054" cy="34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9969" r="20833" b="14417"/>
          <a:stretch/>
        </p:blipFill>
        <p:spPr>
          <a:xfrm>
            <a:off x="5486400" y="3962400"/>
            <a:ext cx="3048000" cy="23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/>
              </a:rPr>
              <a:t>Disarm Individuals With </a:t>
            </a:r>
            <a:br>
              <a:rPr lang="en-US" dirty="0">
                <a:ea typeface="ＭＳ Ｐゴシック"/>
              </a:rPr>
            </a:br>
            <a:r>
              <a:rPr lang="en-US" dirty="0">
                <a:ea typeface="ＭＳ Ｐゴシック"/>
              </a:rPr>
              <a:t>Altered Mental Status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ＭＳ Ｐゴシック"/>
              </a:rPr>
              <a:t>An armed casualty with an altered mental status may use weapons inappropriately.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ea typeface="ＭＳ Ｐゴシック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ＭＳ Ｐゴシック"/>
              </a:rPr>
              <a:t>Secure long gun, pistols, knives, and explosives.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ea typeface="ＭＳ Ｐゴシック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ＭＳ Ｐゴシック"/>
              </a:rPr>
              <a:t>Possible causes of altered mental status are head injury, shock, and hypoxia.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ea typeface="ＭＳ Ｐゴシック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ＭＳ Ｐゴシック"/>
              </a:rPr>
              <a:t>Say to the casualty, “Let me hold your weapon for you while the medic checks you out.”</a:t>
            </a:r>
          </a:p>
        </p:txBody>
      </p:sp>
    </p:spTree>
    <p:extLst>
      <p:ext uri="{BB962C8B-B14F-4D97-AF65-F5344CB8AC3E}">
        <p14:creationId xmlns:p14="http://schemas.microsoft.com/office/powerpoint/2010/main" val="406955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M-A-R-C-H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205795" lvl="1" indent="0">
              <a:lnSpc>
                <a:spcPct val="160000"/>
              </a:lnSpc>
              <a:buNone/>
            </a:pPr>
            <a:r>
              <a:rPr lang="en-US" sz="3600" u="sng" dirty="0"/>
              <a:t>M</a:t>
            </a:r>
            <a:r>
              <a:rPr lang="en-US" dirty="0"/>
              <a:t>assive Hemorrhage</a:t>
            </a:r>
          </a:p>
          <a:p>
            <a:pPr marL="548695" lvl="1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Control life-threatening bleeding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Tourniquet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Direct Pressure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Wound Packing</a:t>
            </a:r>
          </a:p>
          <a:p>
            <a:pPr marL="573087" lvl="1" indent="0">
              <a:buNone/>
            </a:pPr>
            <a:r>
              <a:rPr lang="en-US" dirty="0"/>
              <a:t> </a:t>
            </a:r>
          </a:p>
          <a:p>
            <a:pPr marL="54869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48745" lvl="2" indent="-342900"/>
            <a:endParaRPr lang="en-US" sz="2000" dirty="0"/>
          </a:p>
          <a:p>
            <a:pPr lvl="1"/>
            <a:endParaRPr lang="en-US" sz="2400" dirty="0"/>
          </a:p>
          <a:p>
            <a:pPr marL="205795" lvl="1" indent="0">
              <a:buNone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2971800" y="3162116"/>
            <a:ext cx="152400" cy="228599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505200" y="3810001"/>
            <a:ext cx="152400" cy="228599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5105400"/>
            <a:ext cx="7924800" cy="16002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 pressure and tourniquet application are    the only bleeding control methods used during Direct Threat Care. </a:t>
            </a:r>
          </a:p>
        </p:txBody>
      </p:sp>
      <p:sp>
        <p:nvSpPr>
          <p:cNvPr id="11" name="Diamond 10"/>
          <p:cNvSpPr/>
          <p:nvPr/>
        </p:nvSpPr>
        <p:spPr>
          <a:xfrm>
            <a:off x="685800" y="5410201"/>
            <a:ext cx="152400" cy="228599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2437" r="20931" b="388"/>
          <a:stretch/>
        </p:blipFill>
        <p:spPr>
          <a:xfrm>
            <a:off x="5638800" y="495659"/>
            <a:ext cx="3009900" cy="42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M-A-R-C-H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1712"/>
          </a:xfrm>
        </p:spPr>
        <p:txBody>
          <a:bodyPr>
            <a:normAutofit/>
          </a:bodyPr>
          <a:lstStyle/>
          <a:p>
            <a:pPr marL="205795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u="sng" dirty="0"/>
              <a:t>A</a:t>
            </a:r>
            <a:r>
              <a:rPr lang="en-US" dirty="0"/>
              <a:t>irway</a:t>
            </a:r>
          </a:p>
          <a:p>
            <a:pPr marL="548695" lvl="1" indent="-3429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Establish and maintain a patent airway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Patient Positioning - Recovery Position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Manual Airway Maneuvers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Casualties with severe facial injuries can often protect their own airway by sitting up and leaning forward.</a:t>
            </a:r>
          </a:p>
          <a:p>
            <a:pPr marL="573087" lvl="1" indent="0">
              <a:lnSpc>
                <a:spcPct val="160000"/>
              </a:lnSpc>
              <a:buNone/>
            </a:pPr>
            <a:endParaRPr lang="en-US" dirty="0"/>
          </a:p>
          <a:p>
            <a:pPr marL="54869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48745" lvl="2" indent="-342900"/>
            <a:endParaRPr lang="en-US" sz="2000" dirty="0"/>
          </a:p>
          <a:p>
            <a:pPr lvl="1"/>
            <a:endParaRPr lang="en-US" sz="2400" dirty="0"/>
          </a:p>
          <a:p>
            <a:pPr marL="205795" lvl="1" indent="0">
              <a:buNone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6553200" y="3124201"/>
            <a:ext cx="152400" cy="228599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049963"/>
            <a:ext cx="8153400" cy="4953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733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Only treatment applied during Direct Threat Care. </a:t>
            </a:r>
          </a:p>
        </p:txBody>
      </p:sp>
      <p:sp>
        <p:nvSpPr>
          <p:cNvPr id="11" name="Diamond 10"/>
          <p:cNvSpPr/>
          <p:nvPr/>
        </p:nvSpPr>
        <p:spPr>
          <a:xfrm>
            <a:off x="609600" y="6183313"/>
            <a:ext cx="152400" cy="228599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HAINES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1712"/>
          </a:xfrm>
        </p:spPr>
        <p:txBody>
          <a:bodyPr>
            <a:normAutofit/>
          </a:bodyPr>
          <a:lstStyle/>
          <a:p>
            <a:pPr fontAlgn="base"/>
            <a:endParaRPr lang="en-US" sz="3600" u="sng" dirty="0">
              <a:hlinkClick r:id="rId3"/>
            </a:endParaRPr>
          </a:p>
          <a:p>
            <a:pPr fontAlgn="base"/>
            <a:r>
              <a:rPr lang="en-US" b="0" dirty="0"/>
              <a:t>Modified Recovery Position</a:t>
            </a:r>
          </a:p>
          <a:p>
            <a:pPr fontAlgn="base"/>
            <a:r>
              <a:rPr lang="en-US" dirty="0"/>
              <a:t>H</a:t>
            </a:r>
            <a:r>
              <a:rPr lang="en-US" b="0" dirty="0"/>
              <a:t>igh </a:t>
            </a:r>
            <a:r>
              <a:rPr lang="en-US" dirty="0"/>
              <a:t>A</a:t>
            </a:r>
            <a:r>
              <a:rPr lang="en-US" b="0" dirty="0"/>
              <a:t>rm </a:t>
            </a:r>
            <a:r>
              <a:rPr lang="en-US" dirty="0"/>
              <a:t>IN E</a:t>
            </a:r>
            <a:r>
              <a:rPr lang="en-US" b="0" dirty="0"/>
              <a:t>ndangered </a:t>
            </a:r>
            <a:r>
              <a:rPr lang="en-US" dirty="0"/>
              <a:t>S</a:t>
            </a:r>
            <a:r>
              <a:rPr lang="en-US" b="0" dirty="0"/>
              <a:t>pine.</a:t>
            </a:r>
          </a:p>
          <a:p>
            <a:pPr marL="573087" lvl="1" indent="0">
              <a:lnSpc>
                <a:spcPct val="160000"/>
              </a:lnSpc>
              <a:buNone/>
            </a:pPr>
            <a:endParaRPr lang="en-US" dirty="0"/>
          </a:p>
          <a:p>
            <a:pPr marL="54869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48745" lvl="2" indent="-342900"/>
            <a:endParaRPr lang="en-US" sz="2000" dirty="0"/>
          </a:p>
          <a:p>
            <a:pPr lvl="1"/>
            <a:endParaRPr lang="en-US" sz="2400" dirty="0"/>
          </a:p>
          <a:p>
            <a:pPr marL="205795" lvl="1" indent="0">
              <a:buNone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3DE26-571D-4FC8-80E8-13DE7F6DF5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28937"/>
            <a:ext cx="8338038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r>
              <a:rPr lang="en-US" dirty="0"/>
              <a:t>M-A-R-C-H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811712"/>
          </a:xfrm>
        </p:spPr>
        <p:txBody>
          <a:bodyPr>
            <a:normAutofit/>
          </a:bodyPr>
          <a:lstStyle/>
          <a:p>
            <a:pPr marL="205795" lvl="1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3600" u="sng" dirty="0"/>
              <a:t>R</a:t>
            </a:r>
            <a:r>
              <a:rPr lang="en-US" dirty="0"/>
              <a:t>espirations</a:t>
            </a:r>
            <a:endParaRPr lang="en-US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Locate and treat injuries that are causing difficulty breathing</a:t>
            </a:r>
          </a:p>
          <a:p>
            <a:pPr marL="860425" lvl="1" indent="-287338">
              <a:lnSpc>
                <a:spcPct val="160000"/>
              </a:lnSpc>
            </a:pPr>
            <a:r>
              <a:rPr lang="en-US" sz="2400" dirty="0"/>
              <a:t>Expose the chest and back</a:t>
            </a:r>
          </a:p>
          <a:p>
            <a:pPr marL="573087" lvl="1" indent="0">
              <a:lnSpc>
                <a:spcPct val="160000"/>
              </a:lnSpc>
              <a:buNone/>
            </a:pPr>
            <a:endParaRPr lang="en-US" sz="300" dirty="0"/>
          </a:p>
          <a:p>
            <a:pPr marL="860425" lvl="1" indent="-287338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Apply a vented chest seal to all wounds to the torso</a:t>
            </a:r>
          </a:p>
          <a:p>
            <a:pPr marL="548695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948745" lvl="2" indent="-342900"/>
            <a:endParaRPr lang="en-US" sz="2000" dirty="0"/>
          </a:p>
          <a:p>
            <a:pPr lvl="1"/>
            <a:endParaRPr lang="en-US" sz="2400" dirty="0"/>
          </a:p>
          <a:p>
            <a:pPr marL="205795" lvl="1" indent="0">
              <a:buNone/>
            </a:pPr>
            <a:endParaRPr lang="en-US" sz="2400" dirty="0"/>
          </a:p>
          <a:p>
            <a:pPr lvl="1"/>
            <a:endParaRPr lang="en-US" sz="900" dirty="0"/>
          </a:p>
          <a:p>
            <a:endParaRPr lang="en-US" dirty="0"/>
          </a:p>
          <a:p>
            <a:pPr marL="205795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" b="5165"/>
          <a:stretch/>
        </p:blipFill>
        <p:spPr bwMode="auto">
          <a:xfrm rot="19971691">
            <a:off x="4479454" y="3899352"/>
            <a:ext cx="4528491" cy="269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852</Words>
  <Application>Microsoft Office PowerPoint</Application>
  <PresentationFormat>On-screen Show (4:3)</PresentationFormat>
  <Paragraphs>174</Paragraphs>
  <Slides>16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Chiller</vt:lpstr>
      <vt:lpstr>Goudy Stout</vt:lpstr>
      <vt:lpstr>Harlow Solid Italic</vt:lpstr>
      <vt:lpstr>Lucida Calligraphy</vt:lpstr>
      <vt:lpstr>Magneto</vt:lpstr>
      <vt:lpstr>Matura MT Script Capitals</vt:lpstr>
      <vt:lpstr>Times New Roman</vt:lpstr>
      <vt:lpstr>Wingdings</vt:lpstr>
      <vt:lpstr>Custom Design</vt:lpstr>
      <vt:lpstr>1_Custom Design</vt:lpstr>
      <vt:lpstr> Law Enforcement  Mutual Aid Trauma Program  M-A-R-C-H </vt:lpstr>
      <vt:lpstr>TECC Guidelines</vt:lpstr>
      <vt:lpstr>TECC Guidelines</vt:lpstr>
      <vt:lpstr>THREE PHASES OF TECC</vt:lpstr>
      <vt:lpstr>Disarm Individuals With  Altered Mental Status</vt:lpstr>
      <vt:lpstr>M-A-R-C-H</vt:lpstr>
      <vt:lpstr>M-A-R-C-H</vt:lpstr>
      <vt:lpstr>HAINES Position</vt:lpstr>
      <vt:lpstr>M-A-R-C-H</vt:lpstr>
      <vt:lpstr>Pneumothorax</vt:lpstr>
      <vt:lpstr>Sucking Chest Wound</vt:lpstr>
      <vt:lpstr>Sucking Chest Wound</vt:lpstr>
      <vt:lpstr>Sucking Chest Wound</vt:lpstr>
      <vt:lpstr>M-A-R-C-H</vt:lpstr>
      <vt:lpstr>M-A-R-C-H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Kristal</dc:creator>
  <cp:lastModifiedBy>Kristal Smith</cp:lastModifiedBy>
  <cp:revision>99</cp:revision>
  <dcterms:created xsi:type="dcterms:W3CDTF">2011-11-25T16:36:45Z</dcterms:created>
  <dcterms:modified xsi:type="dcterms:W3CDTF">2022-04-28T18:56:51Z</dcterms:modified>
</cp:coreProperties>
</file>