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27.jpg" ContentType="image/jpg"/>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media/image28.jpg" ContentType="image/jpg"/>
  <Override PartName="/ppt/media/image29.jpg" ContentType="image/jpg"/>
  <Override PartName="/ppt/media/image30.jpg" ContentType="image/jpg"/>
  <Override PartName="/ppt/notesSlides/notesSlide21.xml" ContentType="application/vnd.openxmlformats-officedocument.presentationml.notesSlide+xml"/>
  <Override PartName="/ppt/media/image31.jpg" ContentType="image/jpg"/>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media/image32.jpg" ContentType="image/jpg"/>
  <Override PartName="/ppt/notesSlides/notesSlide25.xml" ContentType="application/vnd.openxmlformats-officedocument.presentationml.notesSlide+xml"/>
  <Override PartName="/ppt/notesSlides/notesSlide26.xml" ContentType="application/vnd.openxmlformats-officedocument.presentationml.notesSlide+xml"/>
  <Override PartName="/ppt/media/image33.jpg" ContentType="image/jpg"/>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media/image35.jpg" ContentType="image/jpg"/>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media/image41.jpg" ContentType="image/jpg"/>
  <Override PartName="/ppt/media/image42.jpg" ContentType="image/jpg"/>
  <Override PartName="/ppt/media/image43.jpg" ContentType="image/jpg"/>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 id="2147483666" r:id="rId3"/>
  </p:sldMasterIdLst>
  <p:notesMasterIdLst>
    <p:notesMasterId r:id="rId44"/>
  </p:notesMasterIdLst>
  <p:sldIdLst>
    <p:sldId id="530" r:id="rId4"/>
    <p:sldId id="325" r:id="rId5"/>
    <p:sldId id="330" r:id="rId6"/>
    <p:sldId id="483" r:id="rId7"/>
    <p:sldId id="485" r:id="rId8"/>
    <p:sldId id="481" r:id="rId9"/>
    <p:sldId id="257" r:id="rId10"/>
    <p:sldId id="487" r:id="rId11"/>
    <p:sldId id="488" r:id="rId12"/>
    <p:sldId id="489" r:id="rId13"/>
    <p:sldId id="490" r:id="rId14"/>
    <p:sldId id="491" r:id="rId15"/>
    <p:sldId id="492" r:id="rId16"/>
    <p:sldId id="493" r:id="rId17"/>
    <p:sldId id="494" r:id="rId18"/>
    <p:sldId id="495" r:id="rId19"/>
    <p:sldId id="496" r:id="rId20"/>
    <p:sldId id="497" r:id="rId21"/>
    <p:sldId id="498" r:id="rId22"/>
    <p:sldId id="499" r:id="rId23"/>
    <p:sldId id="500" r:id="rId24"/>
    <p:sldId id="501" r:id="rId25"/>
    <p:sldId id="522" r:id="rId26"/>
    <p:sldId id="503" r:id="rId27"/>
    <p:sldId id="523" r:id="rId28"/>
    <p:sldId id="505" r:id="rId29"/>
    <p:sldId id="508" r:id="rId30"/>
    <p:sldId id="509" r:id="rId31"/>
    <p:sldId id="532" r:id="rId32"/>
    <p:sldId id="513" r:id="rId33"/>
    <p:sldId id="283" r:id="rId34"/>
    <p:sldId id="291" r:id="rId35"/>
    <p:sldId id="514" r:id="rId36"/>
    <p:sldId id="515" r:id="rId37"/>
    <p:sldId id="446" r:id="rId38"/>
    <p:sldId id="286" r:id="rId39"/>
    <p:sldId id="533" r:id="rId40"/>
    <p:sldId id="289" r:id="rId41"/>
    <p:sldId id="527" r:id="rId42"/>
    <p:sldId id="535" r:id="rId43"/>
  </p:sldIdLst>
  <p:sldSz cx="16256000" cy="10160000"/>
  <p:notesSz cx="16256000" cy="10160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200">
          <p15:clr>
            <a:srgbClr val="A4A3A4"/>
          </p15:clr>
        </p15:guide>
        <p15:guide id="2" pos="512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06B"/>
    <a:srgbClr val="AB0F24"/>
    <a:srgbClr val="B00000"/>
    <a:srgbClr val="1D2258"/>
    <a:srgbClr val="EC2712"/>
    <a:srgbClr val="FE0000"/>
    <a:srgbClr val="D60000"/>
    <a:srgbClr val="DB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6" autoAdjust="0"/>
    <p:restoredTop sz="95039" autoAdjust="0"/>
  </p:normalViewPr>
  <p:slideViewPr>
    <p:cSldViewPr>
      <p:cViewPr varScale="1">
        <p:scale>
          <a:sx n="54" d="100"/>
          <a:sy n="54" d="100"/>
        </p:scale>
        <p:origin x="749" y="58"/>
      </p:cViewPr>
      <p:guideLst>
        <p:guide orient="horz" pos="2880"/>
        <p:guide pos="2160"/>
      </p:guideLst>
    </p:cSldViewPr>
  </p:slideViewPr>
  <p:notesTextViewPr>
    <p:cViewPr>
      <p:scale>
        <a:sx n="100" d="100"/>
        <a:sy n="100" d="100"/>
      </p:scale>
      <p:origin x="0" y="0"/>
    </p:cViewPr>
  </p:notesTextViewPr>
  <p:sorterViewPr>
    <p:cViewPr varScale="1">
      <p:scale>
        <a:sx n="1" d="1"/>
        <a:sy n="1" d="1"/>
      </p:scale>
      <p:origin x="0" y="-22848"/>
    </p:cViewPr>
  </p:sorterViewPr>
  <p:notesViewPr>
    <p:cSldViewPr>
      <p:cViewPr varScale="1">
        <p:scale>
          <a:sx n="47" d="100"/>
          <a:sy n="47" d="100"/>
        </p:scale>
        <p:origin x="-1372" y="-68"/>
      </p:cViewPr>
      <p:guideLst>
        <p:guide orient="horz" pos="3200"/>
        <p:guide pos="51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43738" cy="5095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9207500" y="0"/>
            <a:ext cx="7045325" cy="509588"/>
          </a:xfrm>
          <a:prstGeom prst="rect">
            <a:avLst/>
          </a:prstGeom>
        </p:spPr>
        <p:txBody>
          <a:bodyPr vert="horz" lIns="91440" tIns="45720" rIns="91440" bIns="45720" rtlCol="0"/>
          <a:lstStyle>
            <a:lvl1pPr algn="r">
              <a:defRPr sz="1200"/>
            </a:lvl1pPr>
          </a:lstStyle>
          <a:p>
            <a:fld id="{F503AAF4-9832-4199-A77A-00ED282689B3}" type="datetimeFigureOut">
              <a:rPr lang="en-US" smtClean="0"/>
              <a:t>5/5/2022</a:t>
            </a:fld>
            <a:endParaRPr lang="en-US" dirty="0"/>
          </a:p>
        </p:txBody>
      </p:sp>
      <p:sp>
        <p:nvSpPr>
          <p:cNvPr id="4" name="Slide Image Placeholder 3"/>
          <p:cNvSpPr>
            <a:spLocks noGrp="1" noRot="1" noChangeAspect="1"/>
          </p:cNvSpPr>
          <p:nvPr>
            <p:ph type="sldImg" idx="2"/>
          </p:nvPr>
        </p:nvSpPr>
        <p:spPr>
          <a:xfrm>
            <a:off x="5384800" y="1270000"/>
            <a:ext cx="54864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625600" y="4889500"/>
            <a:ext cx="13004800" cy="4000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650413"/>
            <a:ext cx="7043738" cy="5095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9207500" y="9650413"/>
            <a:ext cx="7045325" cy="509587"/>
          </a:xfrm>
          <a:prstGeom prst="rect">
            <a:avLst/>
          </a:prstGeom>
        </p:spPr>
        <p:txBody>
          <a:bodyPr vert="horz" lIns="91440" tIns="45720" rIns="91440" bIns="45720" rtlCol="0" anchor="b"/>
          <a:lstStyle>
            <a:lvl1pPr algn="r">
              <a:defRPr sz="1200"/>
            </a:lvl1pPr>
          </a:lstStyle>
          <a:p>
            <a:fld id="{4348556F-5514-4A36-BFA3-C9D6CB400CDC}" type="slidenum">
              <a:rPr lang="en-US" smtClean="0"/>
              <a:t>‹#›</a:t>
            </a:fld>
            <a:endParaRPr lang="en-US" dirty="0"/>
          </a:p>
        </p:txBody>
      </p:sp>
    </p:spTree>
    <p:extLst>
      <p:ext uri="{BB962C8B-B14F-4D97-AF65-F5344CB8AC3E}">
        <p14:creationId xmlns:p14="http://schemas.microsoft.com/office/powerpoint/2010/main" val="1134252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deployedmedicine.com/market/11/content/10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tel:(888)%20689-6277"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youtube.com/watch?v=QxZhvjnTwG8"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u="sng" dirty="0"/>
              <a:t>Note to instructor</a:t>
            </a:r>
            <a:r>
              <a:rPr lang="en-US" sz="1600" b="1" u="none" dirty="0"/>
              <a:t>:  </a:t>
            </a:r>
            <a:r>
              <a:rPr lang="en-US" sz="1600" kern="1200" dirty="0">
                <a:solidFill>
                  <a:schemeClr val="tx1"/>
                </a:solidFill>
                <a:effectLst/>
                <a:latin typeface="+mn-lt"/>
                <a:ea typeface="+mn-ea"/>
                <a:cs typeface="+mn-cs"/>
              </a:rPr>
              <a:t>Other following introductory slides are specific to Georgia’s </a:t>
            </a:r>
            <a:r>
              <a:rPr lang="en-US" sz="2400" b="0" i="0" dirty="0">
                <a:solidFill>
                  <a:srgbClr val="333333"/>
                </a:solidFill>
                <a:effectLst/>
                <a:latin typeface="Arial" panose="020B0604020202020204" pitchFamily="34" charset="0"/>
              </a:rPr>
              <a:t>STOP THE BLEED</a:t>
            </a:r>
            <a:r>
              <a:rPr lang="en-US" sz="2400" b="0" i="0" baseline="30000" dirty="0">
                <a:solidFill>
                  <a:srgbClr val="333333"/>
                </a:solidFill>
                <a:effectLst/>
                <a:latin typeface="Arial" panose="020B0604020202020204" pitchFamily="34" charset="0"/>
              </a:rPr>
              <a:t>® </a:t>
            </a:r>
            <a:r>
              <a:rPr lang="en-US" sz="1600" kern="1200" dirty="0">
                <a:solidFill>
                  <a:schemeClr val="tx1"/>
                </a:solidFill>
                <a:effectLst/>
                <a:latin typeface="+mn-lt"/>
                <a:ea typeface="+mn-ea"/>
                <a:cs typeface="+mn-cs"/>
              </a:rPr>
              <a:t>initiatives.  We’ve included a number of optional (“hidden”) slides to assist you with your presentation.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tx1"/>
                </a:solidFill>
                <a:effectLst/>
                <a:latin typeface="+mn-lt"/>
                <a:ea typeface="+mn-ea"/>
                <a:cs typeface="+mn-cs"/>
              </a:rPr>
              <a:t>The</a:t>
            </a:r>
            <a:r>
              <a:rPr lang="en-US" sz="1600" kern="1200" baseline="0" dirty="0">
                <a:solidFill>
                  <a:schemeClr val="tx1"/>
                </a:solidFill>
                <a:effectLst/>
                <a:latin typeface="+mn-lt"/>
                <a:ea typeface="+mn-ea"/>
                <a:cs typeface="+mn-cs"/>
              </a:rPr>
              <a:t> Georgia’s </a:t>
            </a:r>
            <a:r>
              <a:rPr lang="en-US" sz="2400" b="0" i="0" dirty="0">
                <a:solidFill>
                  <a:srgbClr val="333333"/>
                </a:solidFill>
                <a:effectLst/>
                <a:latin typeface="Arial" panose="020B0604020202020204" pitchFamily="34" charset="0"/>
              </a:rPr>
              <a:t>STOP THE BLEED</a:t>
            </a:r>
            <a:r>
              <a:rPr lang="en-US" sz="2400" b="0" i="0" baseline="30000" dirty="0">
                <a:solidFill>
                  <a:srgbClr val="333333"/>
                </a:solidFill>
                <a:effectLst/>
                <a:latin typeface="Arial" panose="020B0604020202020204" pitchFamily="34" charset="0"/>
              </a:rPr>
              <a:t>®</a:t>
            </a:r>
            <a:r>
              <a:rPr lang="en-US" sz="1600" kern="1200" baseline="0" dirty="0">
                <a:solidFill>
                  <a:schemeClr val="tx1"/>
                </a:solidFill>
                <a:effectLst/>
                <a:latin typeface="+mn-lt"/>
                <a:ea typeface="+mn-ea"/>
                <a:cs typeface="+mn-cs"/>
              </a:rPr>
              <a:t> initiatives are the joint effort of the Georgia Trauma Commission, Georgia Trauma Foundation, Georgia Committee on Trauma, the </a:t>
            </a:r>
            <a:r>
              <a:rPr lang="en-US" sz="2400" b="0" i="0" dirty="0">
                <a:solidFill>
                  <a:srgbClr val="050505"/>
                </a:solidFill>
                <a:effectLst/>
                <a:latin typeface="Segoe UI Historic" panose="020B0502040204020203" pitchFamily="34" charset="0"/>
              </a:rPr>
              <a:t>Georgia Society of the American College of Surgeons, and many other Georgia Trauma System partners.</a:t>
            </a:r>
            <a:endParaRPr lang="en-US" sz="16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t>1</a:t>
            </a:fld>
            <a:endParaRPr lang="en-US" dirty="0"/>
          </a:p>
        </p:txBody>
      </p:sp>
    </p:spTree>
    <p:extLst>
      <p:ext uri="{BB962C8B-B14F-4D97-AF65-F5344CB8AC3E}">
        <p14:creationId xmlns:p14="http://schemas.microsoft.com/office/powerpoint/2010/main" val="1741084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Many</a:t>
            </a:r>
            <a:r>
              <a:rPr lang="en-US" sz="1200" kern="1200" baseline="0" dirty="0">
                <a:solidFill>
                  <a:schemeClr val="tx1"/>
                </a:solidFill>
                <a:effectLst/>
                <a:latin typeface="+mn-lt"/>
                <a:ea typeface="+mn-ea"/>
                <a:cs typeface="+mn-cs"/>
              </a:rPr>
              <a:t> injury mechanisms can result in serious bleeding.</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Stress that while mass shootings currently</a:t>
            </a:r>
            <a:r>
              <a:rPr lang="en-US" sz="1200" kern="1200" baseline="0" dirty="0">
                <a:solidFill>
                  <a:schemeClr val="tx1"/>
                </a:solidFill>
                <a:effectLst/>
                <a:latin typeface="+mn-lt"/>
                <a:ea typeface="+mn-ea"/>
                <a:cs typeface="+mn-cs"/>
              </a:rPr>
              <a:t> receives</a:t>
            </a:r>
            <a:r>
              <a:rPr lang="en-US" sz="1200" kern="1200" dirty="0">
                <a:solidFill>
                  <a:schemeClr val="tx1"/>
                </a:solidFill>
                <a:effectLst/>
                <a:latin typeface="+mn-lt"/>
                <a:ea typeface="+mn-ea"/>
                <a:cs typeface="+mn-cs"/>
              </a:rPr>
              <a:t> a lot of attention, serious</a:t>
            </a:r>
            <a:r>
              <a:rPr lang="en-US" sz="1200" kern="1200" baseline="0" dirty="0">
                <a:solidFill>
                  <a:schemeClr val="tx1"/>
                </a:solidFill>
                <a:effectLst/>
                <a:latin typeface="+mn-lt"/>
                <a:ea typeface="+mn-ea"/>
                <a:cs typeface="+mn-cs"/>
              </a:rPr>
              <a:t> bleeding is more likely to result from everyday injuries such as those that may occur at home, at work or while on the road.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techniques being taught in this course apply to bleeding regardless of the cause.</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Consider using one or two examples where they may encounter life-threatening bleeding such as during a sporting event or around broken glass at home.</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10</a:t>
            </a:fld>
            <a:endParaRPr lang="en-US" dirty="0"/>
          </a:p>
        </p:txBody>
      </p:sp>
    </p:spTree>
    <p:extLst>
      <p:ext uri="{BB962C8B-B14F-4D97-AF65-F5344CB8AC3E}">
        <p14:creationId xmlns:p14="http://schemas.microsoft.com/office/powerpoint/2010/main" val="13427373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The focus of this </a:t>
            </a:r>
            <a:r>
              <a:rPr lang="en-US" sz="12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200" kern="1200" dirty="0">
                <a:solidFill>
                  <a:schemeClr val="tx1"/>
                </a:solidFill>
                <a:effectLst/>
                <a:latin typeface="+mn-lt"/>
                <a:ea typeface="+mn-ea"/>
                <a:cs typeface="+mn-cs"/>
              </a:rPr>
              <a:t>training is the immediate response to bleeding.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Everyone should know how to recognize life-threatening bleeding.</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Everyone should be able to take the appropriate steps to control bleeding until help arrives.</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do not feel comfortable with controlling bleeding, you can still help by calling 911 and assisting others who are controlling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the end of today’s presentation, you should be able to identify life-threatening bleeding and know what steps to take to Stop the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focus on three strategies to control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They are direct pressure, wound packing, and use of tourniquets.</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11</a:t>
            </a:fld>
            <a:endParaRPr lang="en-US" dirty="0"/>
          </a:p>
        </p:txBody>
      </p:sp>
    </p:spTree>
    <p:extLst>
      <p:ext uri="{BB962C8B-B14F-4D97-AF65-F5344CB8AC3E}">
        <p14:creationId xmlns:p14="http://schemas.microsoft.com/office/powerpoint/2010/main" val="3179430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discuss the primary principles that you will need to know in a bleeding emergency,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you can help an injured person, you must first take steps to make sure you are safe.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BA2029"/>
                </a:solidFill>
                <a:latin typeface="Helvetica"/>
                <a:cs typeface="Helvetica"/>
              </a:rPr>
              <a:t>YOUR</a:t>
            </a:r>
            <a:r>
              <a:rPr lang="en-US" sz="1200" b="0" spc="30" dirty="0">
                <a:solidFill>
                  <a:srgbClr val="AE422D"/>
                </a:solidFill>
                <a:latin typeface="Helvetica"/>
                <a:cs typeface="Helvetica"/>
              </a:rPr>
              <a:t> </a:t>
            </a:r>
            <a:r>
              <a:rPr lang="en-US" sz="1200" b="0" spc="35" dirty="0">
                <a:solidFill>
                  <a:srgbClr val="27306B"/>
                </a:solidFill>
                <a:latin typeface="Helvetica"/>
                <a:cs typeface="Helvetica"/>
              </a:rPr>
              <a:t>safety </a:t>
            </a:r>
            <a:r>
              <a:rPr lang="en-US" sz="1200" b="0" spc="20" dirty="0">
                <a:solidFill>
                  <a:srgbClr val="27306B"/>
                </a:solidFill>
                <a:latin typeface="Helvetica"/>
                <a:cs typeface="Helvetica"/>
              </a:rPr>
              <a:t>is </a:t>
            </a:r>
            <a:r>
              <a:rPr lang="en-US" sz="1200" b="0" spc="30" dirty="0">
                <a:solidFill>
                  <a:srgbClr val="BA2029"/>
                </a:solidFill>
                <a:latin typeface="Helvetica"/>
                <a:cs typeface="Helvetica"/>
              </a:rPr>
              <a:t>YOUR</a:t>
            </a:r>
            <a:r>
              <a:rPr lang="en-US" sz="1200" b="0" spc="30" dirty="0">
                <a:solidFill>
                  <a:srgbClr val="AE422D"/>
                </a:solidFill>
                <a:latin typeface="Helvetica"/>
                <a:cs typeface="Helvetica"/>
              </a:rPr>
              <a:t> </a:t>
            </a:r>
            <a:r>
              <a:rPr lang="en-US" sz="1200" b="0" spc="50" dirty="0">
                <a:solidFill>
                  <a:srgbClr val="27306B"/>
                </a:solidFill>
                <a:latin typeface="Helvetica"/>
                <a:cs typeface="Helvetica"/>
              </a:rPr>
              <a:t>first</a:t>
            </a:r>
            <a:r>
              <a:rPr lang="en-US" sz="1200" b="0" spc="320" dirty="0">
                <a:solidFill>
                  <a:srgbClr val="27306B"/>
                </a:solidFill>
                <a:latin typeface="Helvetica"/>
                <a:cs typeface="Helvetica"/>
              </a:rPr>
              <a:t> </a:t>
            </a:r>
            <a:r>
              <a:rPr lang="en-US" sz="1200" b="0" spc="44" dirty="0">
                <a:solidFill>
                  <a:srgbClr val="27306B"/>
                </a:solidFill>
                <a:latin typeface="Helvetica"/>
                <a:cs typeface="Helvetica"/>
              </a:rPr>
              <a:t>priority</a:t>
            </a:r>
            <a:endParaRPr lang="en-US" sz="1200" b="0" dirty="0">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If you become injured as well, you won’t be able to help anyone and you will become a victim, the situation you find yourself in becomes more complicated.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scene in not safe for whatever reason, you should remove yourself (and the victim, if possible) from danger and try to find a safe location.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12</a:t>
            </a:fld>
            <a:endParaRPr lang="en-US" dirty="0"/>
          </a:p>
        </p:txBody>
      </p:sp>
    </p:spTree>
    <p:extLst>
      <p:ext uri="{BB962C8B-B14F-4D97-AF65-F5344CB8AC3E}">
        <p14:creationId xmlns:p14="http://schemas.microsoft.com/office/powerpoint/2010/main" val="262415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1" kern="1200" dirty="0">
                <a:solidFill>
                  <a:schemeClr val="tx1"/>
                </a:solidFill>
                <a:effectLst/>
                <a:latin typeface="+mn-lt"/>
                <a:ea typeface="+mn-ea"/>
                <a:cs typeface="+mn-cs"/>
              </a:rPr>
              <a:t>Stress the importance of personal protective equipment and avoiding contact with blood and body fluids.</a:t>
            </a:r>
          </a:p>
          <a:p>
            <a:pPr lvl="0"/>
            <a:endParaRPr lang="en-US" sz="1200" kern="1200" baseline="0" dirty="0">
              <a:solidFill>
                <a:schemeClr val="tx1"/>
              </a:solidFill>
              <a:effectLst/>
              <a:latin typeface="+mn-lt"/>
              <a:ea typeface="+mn-ea"/>
              <a:cs typeface="+mn-cs"/>
            </a:endParaRPr>
          </a:p>
          <a:p>
            <a:pPr marL="392999" indent="-380300">
              <a:spcBef>
                <a:spcPts val="1660"/>
              </a:spcBef>
              <a:buFont typeface="Wingdings" panose="05000000000000000000" pitchFamily="2" charset="2"/>
              <a:buChar char="ü"/>
              <a:tabLst>
                <a:tab pos="393634" algn="l"/>
              </a:tabLst>
            </a:pPr>
            <a:r>
              <a:rPr lang="en-US" sz="1200" b="0" spc="-9" dirty="0">
                <a:solidFill>
                  <a:srgbClr val="27306B"/>
                </a:solidFill>
                <a:latin typeface="Helvetica"/>
                <a:cs typeface="Helvetica"/>
              </a:rPr>
              <a:t>Wear </a:t>
            </a:r>
            <a:r>
              <a:rPr lang="en-US" sz="1200" b="0" spc="26" dirty="0">
                <a:solidFill>
                  <a:srgbClr val="27306B"/>
                </a:solidFill>
                <a:latin typeface="Helvetica"/>
                <a:cs typeface="Helvetica"/>
              </a:rPr>
              <a:t>gloves </a:t>
            </a:r>
            <a:r>
              <a:rPr lang="en-US" sz="1200" b="0" spc="15" dirty="0">
                <a:solidFill>
                  <a:srgbClr val="27306B"/>
                </a:solidFill>
                <a:latin typeface="Helvetica"/>
                <a:cs typeface="Helvetica"/>
              </a:rPr>
              <a:t>if </a:t>
            </a:r>
            <a:r>
              <a:rPr lang="en-US" sz="1200" b="0" spc="20" dirty="0">
                <a:solidFill>
                  <a:srgbClr val="27306B"/>
                </a:solidFill>
                <a:latin typeface="Helvetica"/>
                <a:cs typeface="Helvetica"/>
              </a:rPr>
              <a:t>you</a:t>
            </a:r>
            <a:r>
              <a:rPr lang="en-US" sz="1200" b="0" spc="264" dirty="0">
                <a:solidFill>
                  <a:srgbClr val="27306B"/>
                </a:solidFill>
                <a:latin typeface="Helvetica"/>
                <a:cs typeface="Helvetica"/>
              </a:rPr>
              <a:t> </a:t>
            </a:r>
            <a:r>
              <a:rPr lang="en-US" sz="1200" b="0" spc="35" dirty="0">
                <a:solidFill>
                  <a:srgbClr val="27306B"/>
                </a:solidFill>
                <a:latin typeface="Helvetica"/>
                <a:cs typeface="Helvetica"/>
              </a:rPr>
              <a:t>can</a:t>
            </a:r>
          </a:p>
          <a:p>
            <a:pPr marL="184149" indent="-171450">
              <a:spcBef>
                <a:spcPts val="1660"/>
              </a:spcBef>
              <a:buFont typeface="Wingdings" panose="05000000000000000000" pitchFamily="2" charset="2"/>
              <a:buChar char="ü"/>
              <a:tabLst>
                <a:tab pos="393634" algn="l"/>
              </a:tabLst>
            </a:pPr>
            <a:endParaRPr lang="en-US" sz="1200" b="0" dirty="0">
              <a:latin typeface="Helvetica"/>
              <a:cs typeface="Helvetica"/>
            </a:endParaRPr>
          </a:p>
          <a:p>
            <a:pPr marL="392999" marR="5079" indent="-380300">
              <a:spcBef>
                <a:spcPts val="1799"/>
              </a:spcBef>
              <a:buFont typeface="Wingdings" panose="05000000000000000000" pitchFamily="2" charset="2"/>
              <a:buChar char="ü"/>
              <a:tabLst>
                <a:tab pos="393634" algn="l"/>
              </a:tabLst>
            </a:pPr>
            <a:r>
              <a:rPr lang="en-US" sz="1200" b="0" spc="15" dirty="0">
                <a:solidFill>
                  <a:srgbClr val="27306B"/>
                </a:solidFill>
                <a:latin typeface="Helvetica"/>
                <a:cs typeface="Helvetica"/>
              </a:rPr>
              <a:t>If </a:t>
            </a:r>
            <a:r>
              <a:rPr lang="en-US" sz="1200" b="0" spc="20" dirty="0">
                <a:solidFill>
                  <a:srgbClr val="27306B"/>
                </a:solidFill>
                <a:latin typeface="Helvetica"/>
                <a:cs typeface="Helvetica"/>
              </a:rPr>
              <a:t>you get </a:t>
            </a:r>
            <a:r>
              <a:rPr lang="en-US" sz="1200" b="0" spc="26" dirty="0">
                <a:solidFill>
                  <a:srgbClr val="BA2029"/>
                </a:solidFill>
                <a:latin typeface="Helvetica"/>
                <a:cs typeface="Helvetica"/>
              </a:rPr>
              <a:t>blood</a:t>
            </a:r>
            <a:r>
              <a:rPr lang="en-US" sz="1200" b="0" spc="26" dirty="0">
                <a:solidFill>
                  <a:srgbClr val="AE422D"/>
                </a:solidFill>
                <a:latin typeface="Helvetica"/>
                <a:cs typeface="Helvetica"/>
              </a:rPr>
              <a:t> </a:t>
            </a:r>
            <a:r>
              <a:rPr lang="en-US" sz="1200" b="0" spc="15" dirty="0">
                <a:solidFill>
                  <a:srgbClr val="27306B"/>
                </a:solidFill>
                <a:latin typeface="Helvetica"/>
                <a:cs typeface="Helvetica"/>
              </a:rPr>
              <a:t>on </a:t>
            </a:r>
            <a:r>
              <a:rPr lang="en-US" sz="1200" b="0" spc="26" dirty="0">
                <a:solidFill>
                  <a:srgbClr val="27306B"/>
                </a:solidFill>
                <a:latin typeface="Helvetica"/>
                <a:cs typeface="Helvetica"/>
              </a:rPr>
              <a:t>you, </a:t>
            </a:r>
            <a:r>
              <a:rPr lang="en-US" sz="1200" b="0" spc="15" dirty="0">
                <a:solidFill>
                  <a:srgbClr val="27306B"/>
                </a:solidFill>
                <a:latin typeface="Helvetica"/>
                <a:cs typeface="Helvetica"/>
              </a:rPr>
              <a:t>be </a:t>
            </a:r>
            <a:r>
              <a:rPr lang="en-US" sz="1200" b="0" spc="6" dirty="0">
                <a:solidFill>
                  <a:srgbClr val="27306B"/>
                </a:solidFill>
                <a:latin typeface="Helvetica"/>
                <a:cs typeface="Helvetica"/>
              </a:rPr>
              <a:t>sure </a:t>
            </a:r>
            <a:r>
              <a:rPr lang="en-US" sz="1200" b="0" spc="15" dirty="0">
                <a:solidFill>
                  <a:srgbClr val="27306B"/>
                </a:solidFill>
                <a:latin typeface="Helvetica"/>
                <a:cs typeface="Helvetica"/>
              </a:rPr>
              <a:t>to </a:t>
            </a:r>
            <a:r>
              <a:rPr lang="en-US" sz="1200" b="0" spc="26" dirty="0">
                <a:solidFill>
                  <a:srgbClr val="27306B"/>
                </a:solidFill>
                <a:latin typeface="Helvetica"/>
                <a:cs typeface="Helvetica"/>
              </a:rPr>
              <a:t>clean </a:t>
            </a:r>
            <a:r>
              <a:rPr lang="en-US" sz="1200" b="0" spc="20" dirty="0">
                <a:solidFill>
                  <a:srgbClr val="27306B"/>
                </a:solidFill>
                <a:latin typeface="Helvetica"/>
                <a:cs typeface="Helvetica"/>
              </a:rPr>
              <a:t>any </a:t>
            </a:r>
            <a:r>
              <a:rPr lang="en-US" sz="1200" b="0" spc="35" dirty="0">
                <a:solidFill>
                  <a:srgbClr val="27306B"/>
                </a:solidFill>
                <a:latin typeface="Helvetica"/>
                <a:cs typeface="Helvetica"/>
              </a:rPr>
              <a:t>part  </a:t>
            </a:r>
            <a:r>
              <a:rPr lang="en-US" sz="1200" b="0" spc="15" dirty="0">
                <a:solidFill>
                  <a:srgbClr val="27306B"/>
                </a:solidFill>
                <a:latin typeface="Helvetica"/>
                <a:cs typeface="Helvetica"/>
              </a:rPr>
              <a:t>of </a:t>
            </a:r>
            <a:r>
              <a:rPr lang="en-US" sz="1200" b="0" spc="26" dirty="0">
                <a:solidFill>
                  <a:srgbClr val="27306B"/>
                </a:solidFill>
                <a:latin typeface="Helvetica"/>
                <a:cs typeface="Helvetica"/>
              </a:rPr>
              <a:t>your body that </a:t>
            </a:r>
            <a:r>
              <a:rPr lang="en-US" sz="1200" b="0" spc="20" dirty="0">
                <a:solidFill>
                  <a:srgbClr val="27306B"/>
                </a:solidFill>
                <a:latin typeface="Helvetica"/>
                <a:cs typeface="Helvetica"/>
              </a:rPr>
              <a:t>the </a:t>
            </a:r>
            <a:r>
              <a:rPr lang="en-US" sz="1200" b="0" spc="26" dirty="0">
                <a:solidFill>
                  <a:srgbClr val="27306B"/>
                </a:solidFill>
                <a:latin typeface="Helvetica"/>
                <a:cs typeface="Helvetica"/>
              </a:rPr>
              <a:t>blood </a:t>
            </a:r>
            <a:r>
              <a:rPr lang="en-US" sz="1200" b="0" spc="20" dirty="0">
                <a:solidFill>
                  <a:srgbClr val="27306B"/>
                </a:solidFill>
                <a:latin typeface="Helvetica"/>
                <a:cs typeface="Helvetica"/>
              </a:rPr>
              <a:t>has</a:t>
            </a:r>
            <a:r>
              <a:rPr lang="en-US" sz="1200" b="0" spc="375" dirty="0">
                <a:solidFill>
                  <a:srgbClr val="27306B"/>
                </a:solidFill>
                <a:latin typeface="Helvetica"/>
                <a:cs typeface="Helvetica"/>
              </a:rPr>
              <a:t> </a:t>
            </a:r>
            <a:r>
              <a:rPr lang="en-US" sz="1200" b="0" spc="35" dirty="0">
                <a:solidFill>
                  <a:srgbClr val="27306B"/>
                </a:solidFill>
                <a:latin typeface="Helvetica"/>
                <a:cs typeface="Helvetica"/>
              </a:rPr>
              <a:t>touched</a:t>
            </a:r>
          </a:p>
          <a:p>
            <a:pPr marL="392999" marR="5079" indent="-380300">
              <a:spcBef>
                <a:spcPts val="1799"/>
              </a:spcBef>
              <a:buFont typeface="Wingdings" panose="05000000000000000000" pitchFamily="2" charset="2"/>
              <a:buChar char="ü"/>
              <a:tabLst>
                <a:tab pos="393634" algn="l"/>
              </a:tabLst>
            </a:pPr>
            <a:endParaRPr lang="en-US" sz="1200" b="0" dirty="0">
              <a:latin typeface="Helvetica"/>
              <a:cs typeface="Helvetica"/>
            </a:endParaRPr>
          </a:p>
          <a:p>
            <a:pPr marL="392999" marR="274273" indent="-380300">
              <a:spcBef>
                <a:spcPts val="1799"/>
              </a:spcBef>
              <a:buFont typeface="Wingdings" panose="05000000000000000000" pitchFamily="2" charset="2"/>
              <a:buChar char="ü"/>
              <a:tabLst>
                <a:tab pos="393634" algn="l"/>
              </a:tabLst>
            </a:pPr>
            <a:r>
              <a:rPr lang="en-US" sz="1200" b="0" spc="-79" dirty="0">
                <a:solidFill>
                  <a:srgbClr val="27306B"/>
                </a:solidFill>
                <a:latin typeface="Helvetica"/>
                <a:cs typeface="Helvetica"/>
              </a:rPr>
              <a:t>Tell </a:t>
            </a:r>
            <a:r>
              <a:rPr lang="en-US" sz="1200" b="0" dirty="0">
                <a:solidFill>
                  <a:srgbClr val="27306B"/>
                </a:solidFill>
                <a:latin typeface="Helvetica"/>
                <a:cs typeface="Helvetica"/>
              </a:rPr>
              <a:t>a </a:t>
            </a:r>
            <a:r>
              <a:rPr lang="en-US" sz="1200" b="0" spc="26" dirty="0">
                <a:solidFill>
                  <a:srgbClr val="27306B"/>
                </a:solidFill>
                <a:latin typeface="Helvetica"/>
                <a:cs typeface="Helvetica"/>
              </a:rPr>
              <a:t>health </a:t>
            </a:r>
            <a:r>
              <a:rPr lang="en-US" sz="1200" b="0" spc="6" dirty="0">
                <a:solidFill>
                  <a:srgbClr val="27306B"/>
                </a:solidFill>
                <a:latin typeface="Helvetica"/>
                <a:cs typeface="Helvetica"/>
              </a:rPr>
              <a:t>care </a:t>
            </a:r>
            <a:r>
              <a:rPr lang="en-US" sz="1200" b="0" spc="20" dirty="0">
                <a:solidFill>
                  <a:srgbClr val="27306B"/>
                </a:solidFill>
                <a:latin typeface="Helvetica"/>
                <a:cs typeface="Helvetica"/>
              </a:rPr>
              <a:t>provider </a:t>
            </a:r>
            <a:r>
              <a:rPr lang="en-US" sz="1200" b="0" spc="26" dirty="0">
                <a:solidFill>
                  <a:srgbClr val="27306B"/>
                </a:solidFill>
                <a:latin typeface="Helvetica"/>
                <a:cs typeface="Helvetica"/>
              </a:rPr>
              <a:t>that </a:t>
            </a:r>
            <a:r>
              <a:rPr lang="en-US" sz="1200" b="0" spc="20" dirty="0">
                <a:solidFill>
                  <a:srgbClr val="27306B"/>
                </a:solidFill>
                <a:latin typeface="Helvetica"/>
                <a:cs typeface="Helvetica"/>
              </a:rPr>
              <a:t>you got </a:t>
            </a:r>
            <a:r>
              <a:rPr lang="en-US" sz="1200" b="0" spc="26" dirty="0">
                <a:solidFill>
                  <a:srgbClr val="BA2029"/>
                </a:solidFill>
                <a:latin typeface="Helvetica"/>
                <a:cs typeface="Helvetica"/>
              </a:rPr>
              <a:t>blood</a:t>
            </a:r>
            <a:r>
              <a:rPr lang="en-US" sz="1200" b="0" spc="26" dirty="0">
                <a:solidFill>
                  <a:srgbClr val="AE422D"/>
                </a:solidFill>
                <a:latin typeface="Helvetica"/>
                <a:cs typeface="Helvetica"/>
              </a:rPr>
              <a:t> </a:t>
            </a:r>
            <a:r>
              <a:rPr lang="en-US" sz="1200" b="0" spc="15" dirty="0">
                <a:solidFill>
                  <a:srgbClr val="27306B"/>
                </a:solidFill>
                <a:latin typeface="Helvetica"/>
                <a:cs typeface="Helvetica"/>
              </a:rPr>
              <a:t>on  </a:t>
            </a:r>
            <a:r>
              <a:rPr lang="en-US" sz="1200" b="0" spc="26" dirty="0">
                <a:solidFill>
                  <a:srgbClr val="27306B"/>
                </a:solidFill>
                <a:latin typeface="Helvetica"/>
                <a:cs typeface="Helvetica"/>
              </a:rPr>
              <a:t>you, </a:t>
            </a:r>
            <a:r>
              <a:rPr lang="en-US" sz="1200" b="0" spc="20" dirty="0">
                <a:solidFill>
                  <a:srgbClr val="27306B"/>
                </a:solidFill>
                <a:latin typeface="Helvetica"/>
                <a:cs typeface="Helvetica"/>
              </a:rPr>
              <a:t>and </a:t>
            </a:r>
            <a:r>
              <a:rPr lang="en-US" sz="1200" b="0" spc="26" dirty="0">
                <a:solidFill>
                  <a:srgbClr val="27306B"/>
                </a:solidFill>
                <a:latin typeface="Helvetica"/>
                <a:cs typeface="Helvetica"/>
              </a:rPr>
              <a:t>follow </a:t>
            </a:r>
            <a:r>
              <a:rPr lang="en-US" sz="1200" b="0" spc="20" dirty="0">
                <a:solidFill>
                  <a:srgbClr val="27306B"/>
                </a:solidFill>
                <a:latin typeface="Helvetica"/>
                <a:cs typeface="Helvetica"/>
              </a:rPr>
              <a:t>his </a:t>
            </a:r>
            <a:r>
              <a:rPr lang="en-US" sz="1200" b="0" spc="15" dirty="0">
                <a:solidFill>
                  <a:srgbClr val="27306B"/>
                </a:solidFill>
                <a:latin typeface="Helvetica"/>
                <a:cs typeface="Helvetica"/>
              </a:rPr>
              <a:t>or </a:t>
            </a:r>
            <a:r>
              <a:rPr lang="en-US" sz="1200" b="0" spc="20" dirty="0">
                <a:solidFill>
                  <a:srgbClr val="27306B"/>
                </a:solidFill>
                <a:latin typeface="Helvetica"/>
                <a:cs typeface="Helvetica"/>
              </a:rPr>
              <a:t>her</a:t>
            </a:r>
            <a:r>
              <a:rPr lang="en-US" sz="1200" b="0" spc="340" dirty="0">
                <a:solidFill>
                  <a:srgbClr val="27306B"/>
                </a:solidFill>
                <a:latin typeface="Helvetica"/>
                <a:cs typeface="Helvetica"/>
              </a:rPr>
              <a:t> </a:t>
            </a:r>
            <a:r>
              <a:rPr lang="en-US" sz="1200" b="0" spc="26" dirty="0">
                <a:solidFill>
                  <a:srgbClr val="27306B"/>
                </a:solidFill>
                <a:latin typeface="Helvetica"/>
                <a:cs typeface="Helvetica"/>
              </a:rPr>
              <a:t>direction</a:t>
            </a:r>
            <a:endParaRPr lang="en-US" sz="1200" b="0" kern="1200" spc="26" baseline="0" dirty="0">
              <a:solidFill>
                <a:schemeClr val="tx1"/>
              </a:solidFill>
              <a:effectLst/>
              <a:latin typeface="Helvetica"/>
              <a:ea typeface="+mn-ea"/>
              <a:cs typeface="Helvetica"/>
            </a:endParaRPr>
          </a:p>
          <a:p>
            <a:pPr marL="392999" marR="274273" indent="-380300">
              <a:spcBef>
                <a:spcPts val="1799"/>
              </a:spcBef>
              <a:buFont typeface="Wingdings" panose="05000000000000000000" pitchFamily="2" charset="2"/>
              <a:buChar char="ü"/>
              <a:tabLst>
                <a:tab pos="393634" algn="l"/>
              </a:tabLst>
            </a:pPr>
            <a:endParaRPr lang="en-US" sz="1200" b="0" kern="1200" spc="26" baseline="0" dirty="0">
              <a:solidFill>
                <a:schemeClr val="tx1"/>
              </a:solidFill>
              <a:effectLst/>
              <a:latin typeface="Helvetica"/>
              <a:ea typeface="+mn-ea"/>
              <a:cs typeface="Helvetica"/>
            </a:endParaRPr>
          </a:p>
          <a:p>
            <a:pPr marL="392999" marR="274273" indent="-380300">
              <a:spcBef>
                <a:spcPts val="1799"/>
              </a:spcBef>
              <a:buFont typeface="Wingdings" panose="05000000000000000000" pitchFamily="2" charset="2"/>
              <a:buChar char="ü"/>
              <a:tabLst>
                <a:tab pos="393634" algn="l"/>
              </a:tabLst>
            </a:pPr>
            <a:r>
              <a:rPr lang="en-US" sz="1200" kern="1200" baseline="0" dirty="0">
                <a:solidFill>
                  <a:schemeClr val="tx1"/>
                </a:solidFill>
                <a:effectLst/>
                <a:latin typeface="+mn-lt"/>
                <a:ea typeface="+mn-ea"/>
                <a:cs typeface="+mn-cs"/>
              </a:rPr>
              <a:t>While the risk of transmission is extremely low, it is not zero.</a:t>
            </a:r>
          </a:p>
          <a:p>
            <a:pPr marL="392999" marR="274273" indent="-380300">
              <a:spcBef>
                <a:spcPts val="1799"/>
              </a:spcBef>
              <a:buFont typeface="Wingdings" panose="05000000000000000000" pitchFamily="2" charset="2"/>
              <a:buChar char="ü"/>
              <a:tabLst>
                <a:tab pos="393634" algn="l"/>
              </a:tabLst>
            </a:pPr>
            <a:endParaRPr lang="en-US" sz="1200" b="0" kern="1200" baseline="0" dirty="0">
              <a:solidFill>
                <a:schemeClr val="tx1"/>
              </a:solidFill>
              <a:effectLst/>
              <a:latin typeface="+mn-lt"/>
              <a:ea typeface="+mn-ea"/>
              <a:cs typeface="+mn-cs"/>
            </a:endParaRPr>
          </a:p>
          <a:p>
            <a:pPr marL="392999" marR="274273" indent="-380300">
              <a:spcBef>
                <a:spcPts val="1799"/>
              </a:spcBef>
              <a:buFont typeface="Wingdings" panose="05000000000000000000" pitchFamily="2" charset="2"/>
              <a:buChar char="ü"/>
              <a:tabLst>
                <a:tab pos="393634" algn="l"/>
              </a:tabLst>
            </a:pPr>
            <a:r>
              <a:rPr lang="en-US" sz="1200" b="0" dirty="0">
                <a:latin typeface="Arial" panose="020B0604020202020204" pitchFamily="34" charset="0"/>
                <a:cs typeface="Arial" panose="020B0604020202020204" pitchFamily="34" charset="0"/>
              </a:rPr>
              <a:t>Avoid direct contact with blood or body fluids on your skin, eyes, or mouth</a:t>
            </a:r>
          </a:p>
          <a:p>
            <a:pPr marL="392999" marR="274273" indent="-380300">
              <a:spcBef>
                <a:spcPts val="1799"/>
              </a:spcBef>
              <a:buFont typeface="Wingdings" panose="05000000000000000000" pitchFamily="2" charset="2"/>
              <a:buChar char="ü"/>
              <a:tabLst>
                <a:tab pos="393634" algn="l"/>
              </a:tabLst>
            </a:pPr>
            <a:endParaRPr lang="en-US" sz="1200" b="0" dirty="0">
              <a:latin typeface="Arial" panose="020B0604020202020204" pitchFamily="34" charset="0"/>
              <a:cs typeface="Arial" panose="020B0604020202020204" pitchFamily="34" charset="0"/>
            </a:endParaRPr>
          </a:p>
          <a:p>
            <a:pPr marL="392999" marR="274273" indent="-380300">
              <a:spcBef>
                <a:spcPts val="1799"/>
              </a:spcBef>
              <a:buFont typeface="Wingdings" panose="05000000000000000000" pitchFamily="2" charset="2"/>
              <a:buChar char="ü"/>
              <a:tabLst>
                <a:tab pos="393634" algn="l"/>
              </a:tabLst>
            </a:pPr>
            <a:r>
              <a:rPr lang="en-US" sz="1200" b="0" dirty="0">
                <a:latin typeface="Arial" panose="020B0604020202020204" pitchFamily="34" charset="0"/>
                <a:cs typeface="Arial" panose="020B0604020202020204" pitchFamily="34" charset="0"/>
              </a:rPr>
              <a:t>Wash hands after any contact even if no visible blood</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13</a:t>
            </a:fld>
            <a:endParaRPr lang="en-US" dirty="0"/>
          </a:p>
        </p:txBody>
      </p:sp>
    </p:spTree>
    <p:extLst>
      <p:ext uri="{BB962C8B-B14F-4D97-AF65-F5344CB8AC3E}">
        <p14:creationId xmlns:p14="http://schemas.microsoft.com/office/powerpoint/2010/main" val="41259911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Once you reach safety, you can focus on bleeding control and utilize the ABC’s of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4348556F-5514-4A36-BFA3-C9D6CB400CDC}" type="slidenum">
              <a:rPr lang="en-US" smtClean="0"/>
              <a:t>14</a:t>
            </a:fld>
            <a:endParaRPr lang="en-US" dirty="0"/>
          </a:p>
        </p:txBody>
      </p:sp>
    </p:spTree>
    <p:extLst>
      <p:ext uri="{BB962C8B-B14F-4D97-AF65-F5344CB8AC3E}">
        <p14:creationId xmlns:p14="http://schemas.microsoft.com/office/powerpoint/2010/main" val="2928349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ABC’s of bleeding starts with alerting professional responders by calling 911.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15</a:t>
            </a:fld>
            <a:endParaRPr lang="en-US" dirty="0"/>
          </a:p>
        </p:txBody>
      </p:sp>
    </p:spTree>
    <p:extLst>
      <p:ext uri="{BB962C8B-B14F-4D97-AF65-F5344CB8AC3E}">
        <p14:creationId xmlns:p14="http://schemas.microsoft.com/office/powerpoint/2010/main" val="2102162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Alerting 9-1-1 early is extremely important and will assure that the appropriate professional emergency responders will arrive as quickly as possible.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911 dispatcher will guide you through the conversation.</a:t>
            </a:r>
            <a:r>
              <a:rPr lang="en-US" sz="4400" dirty="0">
                <a:latin typeface="Arial" panose="020B0604020202020204" pitchFamily="34" charset="0"/>
                <a:cs typeface="Arial" panose="020B0604020202020204" pitchFamily="34" charset="0"/>
              </a:rPr>
              <a:t> </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W</a:t>
            </a:r>
            <a:r>
              <a:rPr lang="en-US" sz="4400" b="0" dirty="0">
                <a:latin typeface="Arial" panose="020B0604020202020204" pitchFamily="34" charset="0"/>
                <a:cs typeface="Arial" panose="020B0604020202020204" pitchFamily="34" charset="0"/>
              </a:rPr>
              <a:t>hat happened? </a:t>
            </a:r>
            <a:endParaRPr lang="en-US" sz="4400" dirty="0">
              <a:latin typeface="Arial" panose="020B0604020202020204" pitchFamily="34" charset="0"/>
              <a:cs typeface="Arial" panose="020B0604020202020204" pitchFamily="34" charset="0"/>
            </a:endParaRPr>
          </a:p>
          <a:p>
            <a:pPr marL="1143000" lvl="1" indent="-685800">
              <a:buClr>
                <a:schemeClr val="bg1"/>
              </a:buClr>
              <a:buFont typeface="Arial" panose="020B0604020202020204" pitchFamily="34" charset="0"/>
              <a:buChar char="•"/>
            </a:pPr>
            <a:r>
              <a:rPr lang="en-US" sz="4400" b="0" dirty="0">
                <a:latin typeface="Arial" panose="020B0604020202020204" pitchFamily="34" charset="0"/>
                <a:cs typeface="Arial" panose="020B0604020202020204" pitchFamily="34" charset="0"/>
              </a:rPr>
              <a:t>When did it occur?</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Where are you?</a:t>
            </a:r>
            <a:endParaRPr lang="en-US" sz="4400" b="0" dirty="0">
              <a:latin typeface="Arial" panose="020B0604020202020204" pitchFamily="34" charset="0"/>
              <a:cs typeface="Arial" panose="020B0604020202020204" pitchFamily="34" charset="0"/>
            </a:endParaRP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Number and status of victims?</a:t>
            </a:r>
          </a:p>
          <a:p>
            <a:pPr marL="1143000" lvl="1" indent="-685800">
              <a:buClr>
                <a:schemeClr val="bg1"/>
              </a:buClr>
              <a:buFont typeface="Arial" panose="020B0604020202020204" pitchFamily="34" charset="0"/>
              <a:buChar char="•"/>
            </a:pPr>
            <a:r>
              <a:rPr lang="en-US" sz="4400" dirty="0">
                <a:latin typeface="Arial" panose="020B0604020202020204" pitchFamily="34" charset="0"/>
                <a:cs typeface="Arial" panose="020B0604020202020204" pitchFamily="34" charset="0"/>
              </a:rPr>
              <a:t>Ongoing threats to your safety?</a:t>
            </a:r>
            <a:endParaRPr lang="en-US" sz="4400" b="0" dirty="0">
              <a:latin typeface="Arial" panose="020B0604020202020204" pitchFamily="34" charset="0"/>
              <a:cs typeface="Arial" panose="020B0604020202020204" pitchFamily="34" charset="0"/>
            </a:endParaRPr>
          </a:p>
          <a:p>
            <a:endParaRPr lang="en-US" dirty="0"/>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Note*</a:t>
            </a:r>
            <a:r>
              <a:rPr lang="en-US" baseline="0" dirty="0"/>
              <a:t> (Can be explained to the participant if necessary) </a:t>
            </a:r>
            <a:r>
              <a:rPr lang="en-US" dirty="0"/>
              <a:t>When you make a</a:t>
            </a:r>
            <a:r>
              <a:rPr lang="en-US" baseline="0" dirty="0"/>
              <a:t> </a:t>
            </a:r>
            <a:r>
              <a:rPr lang="en-US" dirty="0"/>
              <a:t>911 call on a mobile phone, you must know your location and if you are using a cell phone, the call back number.</a:t>
            </a:r>
          </a:p>
          <a:p>
            <a:endParaRPr lang="en-US" dirty="0"/>
          </a:p>
          <a:p>
            <a:r>
              <a:rPr lang="en-US" dirty="0"/>
              <a:t>If the situation and your battery power allows, you, or someone, should stay on the line.</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16</a:t>
            </a:fld>
            <a:endParaRPr lang="en-US" dirty="0"/>
          </a:p>
        </p:txBody>
      </p:sp>
    </p:spTree>
    <p:extLst>
      <p:ext uri="{BB962C8B-B14F-4D97-AF65-F5344CB8AC3E}">
        <p14:creationId xmlns:p14="http://schemas.microsoft.com/office/powerpoint/2010/main" val="1252307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After alerting 9-1-1, find where the bleeding is coming from. Open or remove clothing when possible so that you can see the wound. Look for and identify life-threatening bleeding.</a:t>
            </a:r>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17</a:t>
            </a:fld>
            <a:endParaRPr lang="en-US" dirty="0"/>
          </a:p>
        </p:txBody>
      </p:sp>
    </p:spTree>
    <p:extLst>
      <p:ext uri="{BB962C8B-B14F-4D97-AF65-F5344CB8AC3E}">
        <p14:creationId xmlns:p14="http://schemas.microsoft.com/office/powerpoint/2010/main" val="302775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Life threatening bleeding is often a question of pressure and/or volume.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Meaning, life threatening bleeding is 1- large volume bleeding that is continuous, 2- large volume, pulsatile, like a sprinkler, or 3- is enough to pool in clothing or on the ground.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faster we can control the bleeding the better the patient will do.</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18</a:t>
            </a:fld>
            <a:endParaRPr lang="en-US" dirty="0"/>
          </a:p>
        </p:txBody>
      </p:sp>
    </p:spTree>
    <p:extLst>
      <p:ext uri="{BB962C8B-B14F-4D97-AF65-F5344CB8AC3E}">
        <p14:creationId xmlns:p14="http://schemas.microsoft.com/office/powerpoint/2010/main" val="2087097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Even if you find one source of bleeding, there may be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9" dirty="0">
              <a:solidFill>
                <a:srgbClr val="27306B"/>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9" dirty="0">
                <a:solidFill>
                  <a:srgbClr val="27306B"/>
                </a:solidFill>
                <a:latin typeface="Helvetica"/>
                <a:cs typeface="Helvetica"/>
              </a:rPr>
              <a:t>There </a:t>
            </a:r>
            <a:r>
              <a:rPr lang="en-US" sz="1200" b="0" spc="20" dirty="0">
                <a:solidFill>
                  <a:srgbClr val="27306B"/>
                </a:solidFill>
                <a:latin typeface="Helvetica"/>
                <a:cs typeface="Helvetica"/>
              </a:rPr>
              <a:t>may </a:t>
            </a:r>
            <a:r>
              <a:rPr lang="en-US" sz="1200" b="0" spc="15" dirty="0">
                <a:solidFill>
                  <a:srgbClr val="27306B"/>
                </a:solidFill>
                <a:latin typeface="Helvetica"/>
                <a:cs typeface="Helvetica"/>
              </a:rPr>
              <a:t>be </a:t>
            </a:r>
            <a:r>
              <a:rPr lang="en-US" sz="1200" b="0" spc="30" dirty="0">
                <a:solidFill>
                  <a:srgbClr val="27306B"/>
                </a:solidFill>
                <a:latin typeface="Helvetica"/>
                <a:cs typeface="Helvetica"/>
              </a:rPr>
              <a:t>multiple </a:t>
            </a:r>
            <a:r>
              <a:rPr lang="en-US" sz="1200" b="0" spc="26" dirty="0">
                <a:solidFill>
                  <a:srgbClr val="27306B"/>
                </a:solidFill>
                <a:latin typeface="Helvetica"/>
                <a:cs typeface="Helvetica"/>
              </a:rPr>
              <a:t>places </a:t>
            </a:r>
            <a:r>
              <a:rPr lang="en-US" sz="1200" b="0" spc="35" dirty="0">
                <a:solidFill>
                  <a:srgbClr val="27306B"/>
                </a:solidFill>
                <a:latin typeface="Helvetica"/>
                <a:cs typeface="Helvetica"/>
              </a:rPr>
              <a:t>the  </a:t>
            </a:r>
            <a:r>
              <a:rPr lang="en-US" sz="1200" b="0" spc="26" dirty="0">
                <a:solidFill>
                  <a:srgbClr val="27306B"/>
                </a:solidFill>
                <a:latin typeface="Helvetica"/>
                <a:cs typeface="Helvetica"/>
              </a:rPr>
              <a:t>victim </a:t>
            </a:r>
            <a:r>
              <a:rPr lang="en-US" sz="1200" b="0" spc="15" dirty="0">
                <a:solidFill>
                  <a:srgbClr val="27306B"/>
                </a:solidFill>
                <a:latin typeface="Helvetica"/>
                <a:cs typeface="Helvetica"/>
              </a:rPr>
              <a:t>is</a:t>
            </a:r>
            <a:r>
              <a:rPr lang="en-US" sz="1200" b="0" spc="115" dirty="0">
                <a:solidFill>
                  <a:srgbClr val="27306B"/>
                </a:solidFill>
                <a:latin typeface="Helvetica"/>
                <a:cs typeface="Helvetica"/>
              </a:rPr>
              <a:t> </a:t>
            </a:r>
            <a:r>
              <a:rPr lang="en-US" sz="1200" b="0" spc="35" dirty="0">
                <a:solidFill>
                  <a:srgbClr val="BA2029"/>
                </a:solidFill>
                <a:latin typeface="Helvetica"/>
                <a:cs typeface="Helvetica"/>
              </a:rPr>
              <a:t>bleeding</a:t>
            </a:r>
            <a:endParaRPr lang="en-US" sz="1200" b="0" spc="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0" dirty="0">
                <a:solidFill>
                  <a:srgbClr val="27306B"/>
                </a:solidFill>
                <a:latin typeface="Helvetica"/>
                <a:cs typeface="Helvetica"/>
              </a:rPr>
              <a:t>Clothing </a:t>
            </a:r>
            <a:r>
              <a:rPr lang="en-US" sz="1200" b="0" spc="20" dirty="0">
                <a:solidFill>
                  <a:srgbClr val="27306B"/>
                </a:solidFill>
                <a:latin typeface="Helvetica"/>
                <a:cs typeface="Helvetica"/>
              </a:rPr>
              <a:t>may </a:t>
            </a:r>
            <a:r>
              <a:rPr lang="en-US" sz="1200" b="0" spc="26" dirty="0">
                <a:solidFill>
                  <a:srgbClr val="27306B"/>
                </a:solidFill>
                <a:latin typeface="Helvetica"/>
                <a:cs typeface="Helvetica"/>
              </a:rPr>
              <a:t>also</a:t>
            </a:r>
            <a:r>
              <a:rPr lang="en-US" sz="1200" b="0" spc="161" dirty="0">
                <a:solidFill>
                  <a:srgbClr val="27306B"/>
                </a:solidFill>
                <a:latin typeface="Helvetica"/>
                <a:cs typeface="Helvetica"/>
              </a:rPr>
              <a:t> </a:t>
            </a:r>
            <a:r>
              <a:rPr lang="en-US" sz="1200" b="0" spc="35" dirty="0">
                <a:solidFill>
                  <a:srgbClr val="27306B"/>
                </a:solidFill>
                <a:latin typeface="Helvetica"/>
                <a:cs typeface="Helvetica"/>
              </a:rPr>
              <a:t>hide</a:t>
            </a:r>
            <a:r>
              <a:rPr lang="en-US" sz="1200" b="0" spc="0" dirty="0">
                <a:solidFill>
                  <a:schemeClr val="tx1"/>
                </a:solidFill>
                <a:latin typeface="Helvetica"/>
                <a:cs typeface="Helvetica"/>
              </a:rPr>
              <a:t> </a:t>
            </a:r>
            <a:r>
              <a:rPr lang="en-US" sz="1200" b="0" spc="26" dirty="0">
                <a:solidFill>
                  <a:srgbClr val="27306B"/>
                </a:solidFill>
                <a:latin typeface="Helvetica"/>
                <a:cs typeface="Helvetica"/>
              </a:rPr>
              <a:t>life-threatening</a:t>
            </a:r>
            <a:r>
              <a:rPr lang="en-US" sz="1200" b="0" spc="70" dirty="0">
                <a:solidFill>
                  <a:srgbClr val="27306B"/>
                </a:solidFill>
                <a:latin typeface="Helvetica"/>
                <a:cs typeface="Helvetica"/>
              </a:rPr>
              <a:t> </a:t>
            </a:r>
            <a:r>
              <a:rPr lang="en-US" sz="1200" b="0" spc="35" dirty="0">
                <a:solidFill>
                  <a:srgbClr val="BA2029"/>
                </a:solidFill>
                <a:latin typeface="Helvetica"/>
                <a:cs typeface="Helvetica"/>
              </a:rPr>
              <a:t>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spc="35"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spc="35" dirty="0">
                <a:solidFill>
                  <a:srgbClr val="BA2029"/>
                </a:solidFill>
                <a:latin typeface="Helvetica"/>
                <a:cs typeface="Helvetica"/>
              </a:rPr>
              <a:t>Be sure careful to identify all sources of serious bleeding</a:t>
            </a:r>
            <a:endParaRPr lang="en-US" sz="1200" b="0" dirty="0">
              <a:solidFill>
                <a:srgbClr val="BA2029"/>
              </a:solidFill>
              <a:latin typeface="Helvetica"/>
              <a:cs typeface="Helvetic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19</a:t>
            </a:fld>
            <a:endParaRPr lang="en-US" dirty="0"/>
          </a:p>
        </p:txBody>
      </p:sp>
    </p:spTree>
    <p:extLst>
      <p:ext uri="{BB962C8B-B14F-4D97-AF65-F5344CB8AC3E}">
        <p14:creationId xmlns:p14="http://schemas.microsoft.com/office/powerpoint/2010/main" val="2648290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lvl="0"/>
            <a:r>
              <a:rPr lang="en-US" sz="1200" b="1" u="sng" dirty="0"/>
              <a:t>Note to instructor</a:t>
            </a:r>
            <a:r>
              <a:rPr lang="en-US" sz="1200" b="1" u="none" dirty="0"/>
              <a:t>:  </a:t>
            </a:r>
            <a:r>
              <a:rPr lang="en-US" sz="1200" kern="1200" dirty="0">
                <a:solidFill>
                  <a:schemeClr val="tx1"/>
                </a:solidFill>
                <a:effectLst/>
                <a:latin typeface="+mn-lt"/>
                <a:ea typeface="+mn-ea"/>
                <a:cs typeface="+mn-cs"/>
              </a:rPr>
              <a:t>Optional Slide – To utilize, update with presenter(s) information and right click on slide icon to the left</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unhide.</a:t>
            </a:r>
          </a:p>
          <a:p>
            <a:endParaRPr lang="en-US" dirty="0"/>
          </a:p>
        </p:txBody>
      </p:sp>
      <p:sp>
        <p:nvSpPr>
          <p:cNvPr id="4" name="Slide Number Placeholder 3"/>
          <p:cNvSpPr>
            <a:spLocks noGrp="1"/>
          </p:cNvSpPr>
          <p:nvPr>
            <p:ph type="sldNum" sz="quarter" idx="10"/>
          </p:nvPr>
        </p:nvSpPr>
        <p:spPr/>
        <p:txBody>
          <a:bodyPr/>
          <a:lstStyle/>
          <a:p>
            <a:fld id="{4348556F-5514-4A36-BFA3-C9D6CB400CDC}" type="slidenum">
              <a:rPr lang="en-US" smtClean="0"/>
              <a:t>2</a:t>
            </a:fld>
            <a:endParaRPr lang="en-US" dirty="0"/>
          </a:p>
        </p:txBody>
      </p:sp>
    </p:spTree>
    <p:extLst>
      <p:ext uri="{BB962C8B-B14F-4D97-AF65-F5344CB8AC3E}">
        <p14:creationId xmlns:p14="http://schemas.microsoft.com/office/powerpoint/2010/main" val="18967793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principles being taught in this course apply to external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can occur from the extremities (blue) and from the junctional areas (green) which consist of the neck, armpits and groin.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Junctional bleeding can be severe as large caliber blood vessels run through these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location where there can be bleeding is the body (red).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Often, this internal bleeding into the body cannot be controlled in the field and requires rapid transportation to a hospital or trauma center.</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20</a:t>
            </a:fld>
            <a:endParaRPr lang="en-US" dirty="0"/>
          </a:p>
        </p:txBody>
      </p:sp>
    </p:spTree>
    <p:extLst>
      <p:ext uri="{BB962C8B-B14F-4D97-AF65-F5344CB8AC3E}">
        <p14:creationId xmlns:p14="http://schemas.microsoft.com/office/powerpoint/2010/main" val="41134932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that we’ve discussed how to recognize life-threatening bleeding and the location of wounds that can cause death due to bleeding, let’s talk about how to stop the bleeding.</a:t>
            </a:r>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21</a:t>
            </a:fld>
            <a:endParaRPr lang="en-US" dirty="0"/>
          </a:p>
        </p:txBody>
      </p:sp>
    </p:spTree>
    <p:extLst>
      <p:ext uri="{BB962C8B-B14F-4D97-AF65-F5344CB8AC3E}">
        <p14:creationId xmlns:p14="http://schemas.microsoft.com/office/powerpoint/2010/main" val="422788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Pressure will stop the majority of bleeding.</a:t>
            </a:r>
          </a:p>
          <a:p>
            <a:endParaRPr lang="en-US" dirty="0"/>
          </a:p>
          <a:p>
            <a:r>
              <a:rPr lang="en-US" dirty="0"/>
              <a:t>Start with pressure, use a small amount of gauze or material, just enough to cover the wound.  Excess gauze or material makes pressure ineffective.  If gauze is unavailable, use any clean material.</a:t>
            </a:r>
          </a:p>
          <a:p>
            <a:endParaRPr lang="en-US" dirty="0"/>
          </a:p>
          <a:p>
            <a:r>
              <a:rPr lang="en-US" dirty="0"/>
              <a:t>Apply pressure directly to the bleeding site.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application of pressure may require a significant amount of force.  Apply enough force to stop the bleeding and continue applying this pressure until help arrives.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22</a:t>
            </a:fld>
            <a:endParaRPr lang="en-US" dirty="0"/>
          </a:p>
        </p:txBody>
      </p:sp>
    </p:spTree>
    <p:extLst>
      <p:ext uri="{BB962C8B-B14F-4D97-AF65-F5344CB8AC3E}">
        <p14:creationId xmlns:p14="http://schemas.microsoft.com/office/powerpoint/2010/main" val="3085226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23</a:t>
            </a:fld>
            <a:endParaRPr lang="en-US" dirty="0"/>
          </a:p>
        </p:txBody>
      </p:sp>
    </p:spTree>
    <p:extLst>
      <p:ext uri="{BB962C8B-B14F-4D97-AF65-F5344CB8AC3E}">
        <p14:creationId xmlns:p14="http://schemas.microsoft.com/office/powerpoint/2010/main" val="1473824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bleeding is from a cavity and/or a large wound, superficial pressure may not work and you may need to pack the wound deeply and tightly.  Be careful as there may be sharp objects or fragments of bone within the cavity.  Once the bleeding stops, do not check the wound, simply hold pressure until help arrives.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24</a:t>
            </a:fld>
            <a:endParaRPr lang="en-US" dirty="0"/>
          </a:p>
        </p:txBody>
      </p:sp>
    </p:spTree>
    <p:extLst>
      <p:ext uri="{BB962C8B-B14F-4D97-AF65-F5344CB8AC3E}">
        <p14:creationId xmlns:p14="http://schemas.microsoft.com/office/powerpoint/2010/main" val="11673415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25</a:t>
            </a:fld>
            <a:endParaRPr lang="en-US" dirty="0"/>
          </a:p>
        </p:txBody>
      </p:sp>
    </p:spTree>
    <p:extLst>
      <p:ext uri="{BB962C8B-B14F-4D97-AF65-F5344CB8AC3E}">
        <p14:creationId xmlns:p14="http://schemas.microsoft.com/office/powerpoint/2010/main" val="70043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Wound packing is appropriate for the arms and legs when wound are large or deep and a tourniquet is not immediately available.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Wound packing is appropriate for wound to the armpits, groin, or sides of the neck when superficial pressure is not enough to stop the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Do not pack wounds to the torso (chest, abdomen, or back. Remember, </a:t>
            </a:r>
            <a:r>
              <a:rPr lang="en-US" sz="1200" kern="1200" dirty="0">
                <a:solidFill>
                  <a:schemeClr val="tx1"/>
                </a:solidFill>
                <a:effectLst/>
                <a:latin typeface="+mn-lt"/>
                <a:ea typeface="+mn-ea"/>
                <a:cs typeface="+mn-cs"/>
              </a:rPr>
              <a:t>this is often internal bleeding into the body cannot be controlled in the field and requires rapid transportation to a hospital or trauma center.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26</a:t>
            </a:fld>
            <a:endParaRPr lang="en-US" dirty="0"/>
          </a:p>
        </p:txBody>
      </p:sp>
    </p:spTree>
    <p:extLst>
      <p:ext uri="{BB962C8B-B14F-4D97-AF65-F5344CB8AC3E}">
        <p14:creationId xmlns:p14="http://schemas.microsoft.com/office/powerpoint/2010/main" val="89077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let’s talk about tourniquets. Tourniquets are devices that put pressure on blood vessels above the site of a serious wound to stop on-going bleeding. If applied correctly, a tourniquet will stop the flow of blood to the extremity and out of the wound that will limit blood loss and hopefully prevent that patient from going into shock, or in worse cases, from dying.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Tourniquets should be considered for extremity bleeding that does not stop with pressure or packing, or if the situation does not allow you to maintain pressure on the wound.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Tourniquets should be considered for extremity bleeding that does not stop with pressure or packing, or, the situation does not allow you to maintain pressure on the wound.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baseline="0" dirty="0">
                <a:solidFill>
                  <a:schemeClr val="tx1"/>
                </a:solidFill>
                <a:effectLst/>
                <a:latin typeface="+mn-lt"/>
                <a:ea typeface="+mn-ea"/>
                <a:cs typeface="+mn-cs"/>
              </a:rPr>
              <a:t>Questions usually are asked about amputations and should you immediately use a tourniquet.  You can defer making the following points if the questions don’t come up and time is an issue.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lvl="0"/>
            <a:r>
              <a:rPr lang="en-US" sz="800" dirty="0"/>
              <a:t>Using one of the recommended tourniquets is a safe procedure. </a:t>
            </a:r>
          </a:p>
          <a:p>
            <a:pPr lvl="0"/>
            <a:endParaRPr lang="en-US" sz="800" dirty="0"/>
          </a:p>
          <a:p>
            <a:pPr marL="12700" marR="634365" indent="0">
              <a:lnSpc>
                <a:spcPct val="111100"/>
              </a:lnSpc>
              <a:spcBef>
                <a:spcPts val="1635"/>
              </a:spcBef>
              <a:buNone/>
              <a:tabLst>
                <a:tab pos="393700" algn="l"/>
              </a:tabLst>
            </a:pPr>
            <a:r>
              <a:rPr lang="en-US" sz="3000" spc="15" dirty="0">
                <a:solidFill>
                  <a:srgbClr val="1D2258"/>
                </a:solidFill>
                <a:latin typeface="HelveticaNeueLTStd-Bd"/>
                <a:cs typeface="HelveticaNeueLTStd-Bd"/>
              </a:rPr>
              <a:t>No </a:t>
            </a:r>
            <a:r>
              <a:rPr lang="en-US" sz="3000" spc="25" dirty="0">
                <a:solidFill>
                  <a:srgbClr val="1D2258"/>
                </a:solidFill>
                <a:latin typeface="HelveticaNeueLTStd-Bd"/>
                <a:cs typeface="HelveticaNeueLTStd-Bd"/>
              </a:rPr>
              <a:t>amputations </a:t>
            </a:r>
            <a:r>
              <a:rPr lang="en-US" sz="3000" spc="20" dirty="0">
                <a:solidFill>
                  <a:srgbClr val="1D2258"/>
                </a:solidFill>
                <a:latin typeface="HelveticaNeueLTStd-Bd"/>
                <a:cs typeface="HelveticaNeueLTStd-Bd"/>
              </a:rPr>
              <a:t>have been </a:t>
            </a:r>
            <a:r>
              <a:rPr lang="en-US" sz="3000" spc="25" dirty="0">
                <a:solidFill>
                  <a:srgbClr val="1D2258"/>
                </a:solidFill>
                <a:latin typeface="HelveticaNeueLTStd-Bd"/>
                <a:cs typeface="HelveticaNeueLTStd-Bd"/>
              </a:rPr>
              <a:t>caused </a:t>
            </a:r>
            <a:r>
              <a:rPr lang="en-US" sz="3000" spc="15" dirty="0">
                <a:solidFill>
                  <a:srgbClr val="1D2258"/>
                </a:solidFill>
                <a:latin typeface="HelveticaNeueLTStd-Bd"/>
                <a:cs typeface="HelveticaNeueLTStd-Bd"/>
              </a:rPr>
              <a:t>by </a:t>
            </a:r>
            <a:r>
              <a:rPr lang="en-US" sz="3000" dirty="0">
                <a:solidFill>
                  <a:srgbClr val="1D2258"/>
                </a:solidFill>
                <a:latin typeface="HelveticaNeueLTStd-Bd"/>
                <a:cs typeface="HelveticaNeueLTStd-Bd"/>
              </a:rPr>
              <a:t>a </a:t>
            </a:r>
            <a:r>
              <a:rPr lang="en-US" sz="3000" spc="30" dirty="0">
                <a:solidFill>
                  <a:srgbClr val="1D2258"/>
                </a:solidFill>
                <a:latin typeface="HelveticaNeueLTStd-Bd"/>
                <a:cs typeface="HelveticaNeueLTStd-Bd"/>
              </a:rPr>
              <a:t>tourniquet </a:t>
            </a:r>
            <a:r>
              <a:rPr lang="en-US" sz="3000" spc="20" dirty="0">
                <a:solidFill>
                  <a:srgbClr val="1D2258"/>
                </a:solidFill>
                <a:latin typeface="HelveticaNeueLTStd-Bd"/>
                <a:cs typeface="HelveticaNeueLTStd-Bd"/>
              </a:rPr>
              <a:t>when left </a:t>
            </a:r>
            <a:r>
              <a:rPr lang="en-US" sz="3000" spc="15" dirty="0">
                <a:solidFill>
                  <a:srgbClr val="1D2258"/>
                </a:solidFill>
                <a:latin typeface="HelveticaNeueLTStd-Bd"/>
                <a:cs typeface="HelveticaNeueLTStd-Bd"/>
              </a:rPr>
              <a:t>in </a:t>
            </a:r>
            <a:r>
              <a:rPr lang="en-US" sz="3000" spc="20" dirty="0">
                <a:solidFill>
                  <a:srgbClr val="1D2258"/>
                </a:solidFill>
                <a:latin typeface="HelveticaNeueLTStd-Bd"/>
                <a:cs typeface="HelveticaNeueLTStd-Bd"/>
              </a:rPr>
              <a:t>place </a:t>
            </a:r>
            <a:r>
              <a:rPr lang="en-US" sz="3000" spc="30" dirty="0">
                <a:solidFill>
                  <a:srgbClr val="1D2258"/>
                </a:solidFill>
                <a:latin typeface="HelveticaNeueLTStd-Bd"/>
                <a:cs typeface="HelveticaNeueLTStd-Bd"/>
              </a:rPr>
              <a:t>for  </a:t>
            </a:r>
            <a:r>
              <a:rPr lang="en-US" sz="3000" spc="20" dirty="0">
                <a:solidFill>
                  <a:srgbClr val="1D2258"/>
                </a:solidFill>
                <a:latin typeface="HelveticaNeueLTStd-Bd"/>
                <a:cs typeface="HelveticaNeueLTStd-Bd"/>
              </a:rPr>
              <a:t>fewer than two</a:t>
            </a:r>
            <a:r>
              <a:rPr lang="en-US" sz="3000" spc="65" dirty="0">
                <a:solidFill>
                  <a:srgbClr val="1D2258"/>
                </a:solidFill>
                <a:latin typeface="HelveticaNeueLTStd-Bd"/>
                <a:cs typeface="HelveticaNeueLTStd-Bd"/>
              </a:rPr>
              <a:t> </a:t>
            </a:r>
            <a:r>
              <a:rPr lang="en-US" sz="3000" spc="30" dirty="0">
                <a:solidFill>
                  <a:srgbClr val="1D2258"/>
                </a:solidFill>
                <a:latin typeface="HelveticaNeueLTStd-Bd"/>
                <a:cs typeface="HelveticaNeueLTStd-Bd"/>
              </a:rPr>
              <a:t>hours</a:t>
            </a:r>
            <a:endParaRPr lang="en-US" sz="3000" spc="0" dirty="0">
              <a:solidFill>
                <a:srgbClr val="1D2258"/>
              </a:solidFill>
              <a:latin typeface="HelveticaNeueLTStd-Bd"/>
              <a:cs typeface="HelveticaNeueLTStd-Bd"/>
            </a:endParaRPr>
          </a:p>
          <a:p>
            <a:pPr marL="12700" marR="634365" indent="0">
              <a:lnSpc>
                <a:spcPct val="111100"/>
              </a:lnSpc>
              <a:spcBef>
                <a:spcPts val="1635"/>
              </a:spcBef>
              <a:buNone/>
              <a:tabLst>
                <a:tab pos="393700" algn="l"/>
              </a:tabLst>
            </a:pPr>
            <a:r>
              <a:rPr lang="en-US" sz="2800" spc="15" dirty="0">
                <a:solidFill>
                  <a:srgbClr val="1D2258"/>
                </a:solidFill>
                <a:latin typeface="HelveticaNeueLTStd-Bd"/>
                <a:cs typeface="HelveticaNeueLTStd-Bd"/>
              </a:rPr>
              <a:t>BUT… </a:t>
            </a:r>
            <a:r>
              <a:rPr lang="en-US" sz="2800" spc="10" dirty="0">
                <a:solidFill>
                  <a:srgbClr val="1D2258"/>
                </a:solidFill>
                <a:latin typeface="HelveticaNeueLTStd-Bd"/>
                <a:cs typeface="HelveticaNeueLTStd-Bd"/>
              </a:rPr>
              <a:t>it is </a:t>
            </a:r>
            <a:r>
              <a:rPr lang="en-US" sz="2800" spc="15" dirty="0">
                <a:solidFill>
                  <a:srgbClr val="1D2258"/>
                </a:solidFill>
                <a:latin typeface="HelveticaNeueLTStd-Bd"/>
                <a:cs typeface="HelveticaNeueLTStd-Bd"/>
              </a:rPr>
              <a:t>best </a:t>
            </a:r>
            <a:r>
              <a:rPr lang="en-US" sz="2800" spc="10" dirty="0">
                <a:solidFill>
                  <a:srgbClr val="1D2258"/>
                </a:solidFill>
                <a:latin typeface="HelveticaNeueLTStd-Bd"/>
                <a:cs typeface="HelveticaNeueLTStd-Bd"/>
              </a:rPr>
              <a:t>to </a:t>
            </a:r>
            <a:r>
              <a:rPr lang="en-US" sz="2800" spc="15" dirty="0">
                <a:solidFill>
                  <a:srgbClr val="1D2258"/>
                </a:solidFill>
                <a:latin typeface="HelveticaNeueLTStd-Bd"/>
                <a:cs typeface="HelveticaNeueLTStd-Bd"/>
              </a:rPr>
              <a:t>get the </a:t>
            </a:r>
            <a:r>
              <a:rPr lang="en-US" sz="2800" spc="20" dirty="0">
                <a:solidFill>
                  <a:srgbClr val="1D2258"/>
                </a:solidFill>
                <a:latin typeface="HelveticaNeueLTStd-Bd"/>
                <a:cs typeface="HelveticaNeueLTStd-Bd"/>
              </a:rPr>
              <a:t>patient </a:t>
            </a:r>
            <a:r>
              <a:rPr lang="en-US" sz="2800" spc="10" dirty="0">
                <a:solidFill>
                  <a:srgbClr val="1D2258"/>
                </a:solidFill>
                <a:latin typeface="HelveticaNeueLTStd-Bd"/>
                <a:cs typeface="HelveticaNeueLTStd-Bd"/>
              </a:rPr>
              <a:t>to </a:t>
            </a:r>
            <a:r>
              <a:rPr lang="en-US" sz="2800" dirty="0">
                <a:solidFill>
                  <a:srgbClr val="1D2258"/>
                </a:solidFill>
                <a:latin typeface="HelveticaNeueLTStd-Bd"/>
                <a:cs typeface="HelveticaNeueLTStd-Bd"/>
              </a:rPr>
              <a:t>a </a:t>
            </a:r>
            <a:r>
              <a:rPr lang="en-US" sz="2800" spc="20" dirty="0">
                <a:solidFill>
                  <a:srgbClr val="1D2258"/>
                </a:solidFill>
                <a:latin typeface="HelveticaNeueLTStd-Bd"/>
                <a:cs typeface="HelveticaNeueLTStd-Bd"/>
              </a:rPr>
              <a:t>trauma center </a:t>
            </a:r>
            <a:r>
              <a:rPr lang="en-US" sz="2800" spc="10" dirty="0">
                <a:solidFill>
                  <a:srgbClr val="1D2258"/>
                </a:solidFill>
                <a:latin typeface="HelveticaNeueLTStd-Bd"/>
                <a:cs typeface="HelveticaNeueLTStd-Bd"/>
              </a:rPr>
              <a:t>as </a:t>
            </a:r>
            <a:r>
              <a:rPr lang="en-US" sz="2800" spc="15" dirty="0">
                <a:solidFill>
                  <a:srgbClr val="1D2258"/>
                </a:solidFill>
                <a:latin typeface="HelveticaNeueLTStd-Bd"/>
                <a:cs typeface="HelveticaNeueLTStd-Bd"/>
              </a:rPr>
              <a:t>soon </a:t>
            </a:r>
            <a:r>
              <a:rPr lang="en-US" sz="2800" spc="10" dirty="0">
                <a:solidFill>
                  <a:srgbClr val="1D2258"/>
                </a:solidFill>
                <a:latin typeface="HelveticaNeueLTStd-Bd"/>
                <a:cs typeface="HelveticaNeueLTStd-Bd"/>
              </a:rPr>
              <a:t>as </a:t>
            </a:r>
            <a:r>
              <a:rPr lang="en-US" sz="2800" spc="20" dirty="0">
                <a:solidFill>
                  <a:srgbClr val="1D2258"/>
                </a:solidFill>
                <a:latin typeface="HelveticaNeueLTStd-Bd"/>
                <a:cs typeface="HelveticaNeueLTStd-Bd"/>
              </a:rPr>
              <a:t>possible </a:t>
            </a:r>
            <a:r>
              <a:rPr lang="en-US" sz="2800" spc="25" dirty="0">
                <a:solidFill>
                  <a:srgbClr val="1D2258"/>
                </a:solidFill>
                <a:latin typeface="HelveticaNeueLTStd-Bd"/>
                <a:cs typeface="HelveticaNeueLTStd-Bd"/>
              </a:rPr>
              <a:t>so  </a:t>
            </a:r>
            <a:r>
              <a:rPr lang="en-US" sz="2800" spc="15" dirty="0">
                <a:solidFill>
                  <a:srgbClr val="1D2258"/>
                </a:solidFill>
                <a:latin typeface="HelveticaNeueLTStd-Bd"/>
                <a:cs typeface="HelveticaNeueLTStd-Bd"/>
              </a:rPr>
              <a:t>the </a:t>
            </a:r>
            <a:r>
              <a:rPr lang="en-US" sz="2800" spc="20" dirty="0">
                <a:solidFill>
                  <a:srgbClr val="1D2258"/>
                </a:solidFill>
                <a:latin typeface="HelveticaNeueLTStd-Bd"/>
                <a:cs typeface="HelveticaNeueLTStd-Bd"/>
              </a:rPr>
              <a:t>bleeding </a:t>
            </a:r>
            <a:r>
              <a:rPr lang="en-US" sz="2800" spc="15" dirty="0">
                <a:solidFill>
                  <a:srgbClr val="1D2258"/>
                </a:solidFill>
                <a:latin typeface="HelveticaNeueLTStd-Bd"/>
                <a:cs typeface="HelveticaNeueLTStd-Bd"/>
              </a:rPr>
              <a:t>can </a:t>
            </a:r>
            <a:r>
              <a:rPr lang="en-US" sz="2800" spc="10" dirty="0">
                <a:solidFill>
                  <a:srgbClr val="1D2258"/>
                </a:solidFill>
                <a:latin typeface="HelveticaNeueLTStd-Bd"/>
                <a:cs typeface="HelveticaNeueLTStd-Bd"/>
              </a:rPr>
              <a:t>be </a:t>
            </a:r>
            <a:r>
              <a:rPr lang="en-US" sz="2800" spc="20" dirty="0">
                <a:solidFill>
                  <a:srgbClr val="1D2258"/>
                </a:solidFill>
                <a:latin typeface="HelveticaNeueLTStd-Bd"/>
                <a:cs typeface="HelveticaNeueLTStd-Bd"/>
              </a:rPr>
              <a:t>completely </a:t>
            </a:r>
            <a:r>
              <a:rPr lang="en-US" sz="2800" spc="15" dirty="0">
                <a:solidFill>
                  <a:srgbClr val="1D2258"/>
                </a:solidFill>
                <a:latin typeface="HelveticaNeueLTStd-Bd"/>
                <a:cs typeface="HelveticaNeueLTStd-Bd"/>
              </a:rPr>
              <a:t>controlled, and the </a:t>
            </a:r>
            <a:r>
              <a:rPr lang="en-US" sz="2800" spc="25" dirty="0">
                <a:solidFill>
                  <a:srgbClr val="1D2258"/>
                </a:solidFill>
                <a:latin typeface="HelveticaNeueLTStd-Bd"/>
                <a:cs typeface="HelveticaNeueLTStd-Bd"/>
              </a:rPr>
              <a:t>tourniquet </a:t>
            </a:r>
            <a:r>
              <a:rPr lang="en-US" sz="2800" spc="15" dirty="0">
                <a:solidFill>
                  <a:srgbClr val="1D2258"/>
                </a:solidFill>
                <a:latin typeface="HelveticaNeueLTStd-Bd"/>
                <a:cs typeface="HelveticaNeueLTStd-Bd"/>
              </a:rPr>
              <a:t>removed</a:t>
            </a:r>
            <a:endParaRPr lang="en-US" sz="2800" dirty="0">
              <a:solidFill>
                <a:srgbClr val="1D2258"/>
              </a:solidFill>
              <a:latin typeface="HelveticaNeueLTStd-Bd"/>
              <a:cs typeface="HelveticaNeueLTStd-Bd"/>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t>If it comes down to a choice between someone bleeding to death and the risk of damage to the arm or the leg, it is better to use a tourniquet and risk the damage to the arm or leg than to have them bleed to death.</a:t>
            </a:r>
          </a:p>
        </p:txBody>
      </p:sp>
      <p:sp>
        <p:nvSpPr>
          <p:cNvPr id="4" name="Slide Number Placeholder 3"/>
          <p:cNvSpPr>
            <a:spLocks noGrp="1"/>
          </p:cNvSpPr>
          <p:nvPr>
            <p:ph type="sldNum" sz="quarter" idx="5"/>
          </p:nvPr>
        </p:nvSpPr>
        <p:spPr/>
        <p:txBody>
          <a:bodyPr/>
          <a:lstStyle/>
          <a:p>
            <a:fld id="{4348556F-5514-4A36-BFA3-C9D6CB400CDC}" type="slidenum">
              <a:rPr lang="en-US" smtClean="0"/>
              <a:t>27</a:t>
            </a:fld>
            <a:endParaRPr lang="en-US" dirty="0"/>
          </a:p>
        </p:txBody>
      </p:sp>
    </p:spTree>
    <p:extLst>
      <p:ext uri="{BB962C8B-B14F-4D97-AF65-F5344CB8AC3E}">
        <p14:creationId xmlns:p14="http://schemas.microsoft.com/office/powerpoint/2010/main" val="3191838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28</a:t>
            </a:fld>
            <a:endParaRPr lang="en-US" dirty="0"/>
          </a:p>
        </p:txBody>
      </p:sp>
    </p:spTree>
    <p:extLst>
      <p:ext uri="{BB962C8B-B14F-4D97-AF65-F5344CB8AC3E}">
        <p14:creationId xmlns:p14="http://schemas.microsoft.com/office/powerpoint/2010/main" val="2483187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29</a:t>
            </a:fld>
            <a:endParaRPr lang="en-US" dirty="0"/>
          </a:p>
        </p:txBody>
      </p:sp>
    </p:spTree>
    <p:extLst>
      <p:ext uri="{BB962C8B-B14F-4D97-AF65-F5344CB8AC3E}">
        <p14:creationId xmlns:p14="http://schemas.microsoft.com/office/powerpoint/2010/main" val="1282719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Stop the Bleed Blitz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These are some of our principal partners. </a:t>
            </a:r>
            <a:endParaRPr lang="en-US" dirty="0"/>
          </a:p>
        </p:txBody>
      </p:sp>
      <p:sp>
        <p:nvSpPr>
          <p:cNvPr id="4" name="Slide Number Placeholder 3"/>
          <p:cNvSpPr>
            <a:spLocks noGrp="1"/>
          </p:cNvSpPr>
          <p:nvPr>
            <p:ph type="sldNum" sz="quarter" idx="10"/>
          </p:nvPr>
        </p:nvSpPr>
        <p:spPr/>
        <p:txBody>
          <a:bodyPr/>
          <a:lstStyle/>
          <a:p>
            <a:fld id="{4348556F-5514-4A36-BFA3-C9D6CB400CDC}" type="slidenum">
              <a:rPr lang="en-US" smtClean="0"/>
              <a:t>3</a:t>
            </a:fld>
            <a:endParaRPr lang="en-US" dirty="0"/>
          </a:p>
        </p:txBody>
      </p:sp>
    </p:spTree>
    <p:extLst>
      <p:ext uri="{BB962C8B-B14F-4D97-AF65-F5344CB8AC3E}">
        <p14:creationId xmlns:p14="http://schemas.microsoft.com/office/powerpoint/2010/main" val="3172245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Bleeding Control Kits being distributed by the Georgia Trauma Commission and partnering agencies include a </a:t>
            </a:r>
            <a:r>
              <a:rPr lang="en-US" dirty="0"/>
              <a:t>Combat Application Tourniquet Gen 7 (CAT)</a:t>
            </a:r>
            <a:r>
              <a:rPr lang="en-US" sz="1200" kern="1200" dirty="0">
                <a:solidFill>
                  <a:schemeClr val="tx1"/>
                </a:solidFill>
                <a:effectLst/>
                <a:latin typeface="+mn-lt"/>
                <a:ea typeface="+mn-ea"/>
                <a:cs typeface="+mn-cs"/>
              </a:rPr>
              <a:t>. tourniquet.  The (CAT) tourniquet is the military’s preferred tourniquet because it is easy to use and can be rapidly applied.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tourniquet has a self-adhering (Velcro type) band and a buckle to fit a wide range of extremities.  It uses a windlass rod to tighten the tourniquet and a windless clip and strap to secure the rod.</a:t>
            </a:r>
          </a:p>
        </p:txBody>
      </p:sp>
      <p:sp>
        <p:nvSpPr>
          <p:cNvPr id="4" name="Slide Number Placeholder 3"/>
          <p:cNvSpPr>
            <a:spLocks noGrp="1"/>
          </p:cNvSpPr>
          <p:nvPr>
            <p:ph type="sldNum" sz="quarter" idx="5"/>
          </p:nvPr>
        </p:nvSpPr>
        <p:spPr/>
        <p:txBody>
          <a:bodyPr/>
          <a:lstStyle/>
          <a:p>
            <a:fld id="{4348556F-5514-4A36-BFA3-C9D6CB400CDC}" type="slidenum">
              <a:rPr lang="en-US" smtClean="0"/>
              <a:t>30</a:t>
            </a:fld>
            <a:endParaRPr lang="en-US" dirty="0"/>
          </a:p>
        </p:txBody>
      </p:sp>
    </p:spTree>
    <p:extLst>
      <p:ext uri="{BB962C8B-B14F-4D97-AF65-F5344CB8AC3E}">
        <p14:creationId xmlns:p14="http://schemas.microsoft.com/office/powerpoint/2010/main" val="33373930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There are many types of commercially available tourniquets.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types tourniquets shown here have been studied by the U.S. Army Institute for Surgical Research and have been shown to consistently work the best.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While other tourniquets are available and may be less expensive, these tourniquets have been carefully evaluated and shown to be effective. </a:t>
            </a:r>
          </a:p>
          <a:p>
            <a:endParaRPr lang="en-US" dirty="0"/>
          </a:p>
          <a:p>
            <a:r>
              <a:rPr lang="en-US" baseline="0" dirty="0"/>
              <a:t>The Committee on Tactical Combat Casualty Care also known as </a:t>
            </a:r>
            <a:r>
              <a:rPr lang="en-US" baseline="0" dirty="0" err="1"/>
              <a:t>CoTCCC</a:t>
            </a:r>
            <a:r>
              <a:rPr lang="en-US" baseline="0" dirty="0"/>
              <a:t> or TCCC is the resource the Committee on Trauma </a:t>
            </a:r>
            <a:r>
              <a:rPr lang="en-US" sz="12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baseline="0" dirty="0"/>
              <a:t>Program utilizes for direction regarding equipment.</a:t>
            </a:r>
          </a:p>
          <a:p>
            <a:r>
              <a:rPr lang="en-US" baseline="0" dirty="0"/>
              <a:t> </a:t>
            </a:r>
          </a:p>
          <a:p>
            <a:r>
              <a:rPr lang="en-US" baseline="0" dirty="0"/>
              <a:t>This slide depicts tourniquets that are approved and  listed  on the TCCC’s adjunct formulary, however not every version of the approved tourniquet is shown. The next slide, Slide 26, provides a by name list of tourniquets approved through TCCC. </a:t>
            </a:r>
          </a:p>
          <a:p>
            <a:endParaRPr lang="en-US" baseline="0" dirty="0"/>
          </a:p>
          <a:p>
            <a:endParaRPr lang="en-US" dirty="0"/>
          </a:p>
          <a:p>
            <a:r>
              <a:rPr lang="en-US" b="1" dirty="0"/>
              <a:t>It is important</a:t>
            </a:r>
            <a:r>
              <a:rPr lang="en-US" b="1" baseline="0" dirty="0"/>
              <a:t> to stress that i</a:t>
            </a:r>
            <a:r>
              <a:rPr lang="en-US" b="1" dirty="0"/>
              <a:t>mprovised tourniquets are difficult to make and to apply correctly and may in fact increase the bleeding by compressing the venous structures.  Their utility has not been scientifically proven and therefore caution should be used when considering their use.</a:t>
            </a:r>
          </a:p>
          <a:p>
            <a:endParaRPr lang="en-US" dirty="0"/>
          </a:p>
        </p:txBody>
      </p:sp>
      <p:sp>
        <p:nvSpPr>
          <p:cNvPr id="4" name="Slide Number Placeholder 3"/>
          <p:cNvSpPr>
            <a:spLocks noGrp="1"/>
          </p:cNvSpPr>
          <p:nvPr>
            <p:ph type="sldNum" sz="quarter" idx="10"/>
          </p:nvPr>
        </p:nvSpPr>
        <p:spPr/>
        <p:txBody>
          <a:bodyPr/>
          <a:lstStyle/>
          <a:p>
            <a:fld id="{F34A7A8C-FDF5-4325-936A-553FDD79BDF6}" type="slidenum">
              <a:rPr lang="en-US" smtClean="0"/>
              <a:t>31</a:t>
            </a:fld>
            <a:endParaRPr lang="en-US"/>
          </a:p>
        </p:txBody>
      </p:sp>
    </p:spTree>
    <p:extLst>
      <p:ext uri="{BB962C8B-B14F-4D97-AF65-F5344CB8AC3E}">
        <p14:creationId xmlns:p14="http://schemas.microsoft.com/office/powerpoint/2010/main" val="6768214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dirty="0">
                <a:hlinkClick r:id="rId3"/>
              </a:rPr>
              <a:t>https://www.deployedmedicine.com/market/11/content/100</a:t>
            </a:r>
            <a:endParaRPr lang="en-US" dirty="0"/>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Slide 26, provides a by name list of tourniquets approved through TCCC.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264677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Techniques</a:t>
            </a:r>
            <a:r>
              <a:rPr lang="en-US" sz="1200" kern="1200" baseline="0" dirty="0">
                <a:solidFill>
                  <a:schemeClr val="tx1"/>
                </a:solidFill>
                <a:effectLst/>
                <a:latin typeface="+mn-lt"/>
                <a:ea typeface="+mn-ea"/>
                <a:cs typeface="+mn-cs"/>
              </a:rPr>
              <a:t> to control bleeding in the child are very similar to what has been presented for adults.</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As long as they can be properly applied, the same tourniquet can be used in an adult or a child.</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If the child is too small for the tourniquet to be applied properly, direct pressure on the bleeding wound will almost always work to control the bleeding. </a:t>
            </a:r>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Wound packing is the same in both adults and children.</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48556F-5514-4A36-BFA3-C9D6CB400CDC}"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0282829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common concerns.  Take the time to review these carefully with your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Impaled objects should be left in place and not removed.</a:t>
            </a:r>
            <a:r>
              <a:rPr lang="en-US" baseline="0" dirty="0"/>
              <a:t> The immediate responder could apply a tourniquet above the object. Professional medical personnel, Fire and EMS, are trained to treat impaled objects.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r>
              <a:rPr lang="en-US" baseline="0" dirty="0"/>
              <a:t>Improvised tourniquets – </a:t>
            </a:r>
            <a:r>
              <a:rPr lang="en-US" dirty="0"/>
              <a:t>It is important</a:t>
            </a:r>
            <a:r>
              <a:rPr lang="en-US" baseline="0" dirty="0"/>
              <a:t> to stress that </a:t>
            </a:r>
            <a:r>
              <a:rPr lang="en-US" b="1" baseline="0" dirty="0"/>
              <a:t>i</a:t>
            </a:r>
            <a:r>
              <a:rPr lang="en-US" b="1" dirty="0"/>
              <a:t>mprovised tourniquets </a:t>
            </a:r>
            <a:r>
              <a:rPr lang="en-US" dirty="0"/>
              <a:t>are difficult to make and to apply correctly and may in fact increase the bleeding by compressing the venous structures.  Their utility has not been scientifically proven and therefore caution should be used when considering their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Loss of arm or leg is referring to the fear that a tourniquet could result in the victim losing their arm or leg if the immediate responder places a tourniquet on the victim. Reassure them that placing a tourniquet on a victim will save their life and far outweighs the loss of an extremity. There are studies available regarding length of time of tourniquet placement.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Victims will experience pain with direct pressure, wound packing, and tourniquet application. It is important to manage their expectations regarding all three techniques for controlling bleeding.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Other questions can and will be asked, please note questions and send unique questions or questions that you cannot answer to STB staff to provide a response for you and for future course updates.</a:t>
            </a:r>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34</a:t>
            </a:fld>
            <a:endParaRPr lang="en-US" dirty="0"/>
          </a:p>
        </p:txBody>
      </p:sp>
    </p:spTree>
    <p:extLst>
      <p:ext uri="{BB962C8B-B14F-4D97-AF65-F5344CB8AC3E}">
        <p14:creationId xmlns:p14="http://schemas.microsoft.com/office/powerpoint/2010/main" val="1389302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050" b="0" i="0" dirty="0">
                <a:solidFill>
                  <a:srgbClr val="191E23"/>
                </a:solidFill>
                <a:effectLst/>
                <a:latin typeface="Noto Serif"/>
              </a:rPr>
              <a:t>Bleeding Control Kits like the ones we use in training can be purchased from a number of vendors and are also available at </a:t>
            </a:r>
            <a:r>
              <a:rPr lang="en-US" sz="1050" b="0" i="0" dirty="0">
                <a:solidFill>
                  <a:srgbClr val="007FAC"/>
                </a:solidFill>
                <a:effectLst/>
                <a:latin typeface="Noto Serif"/>
              </a:rPr>
              <a:t>www.stopthebleed.org and www.stopthebleedcoalition.org.</a:t>
            </a:r>
            <a:r>
              <a:rPr lang="en-US" sz="1050" b="0" i="0" dirty="0">
                <a:solidFill>
                  <a:srgbClr val="191E23"/>
                </a:solidFill>
                <a:effectLst/>
                <a:latin typeface="Noto Serif"/>
              </a:rPr>
              <a:t> </a:t>
            </a:r>
          </a:p>
          <a:p>
            <a:pPr lvl="0"/>
            <a:endParaRPr lang="en-US" sz="1050" b="0" i="0" dirty="0">
              <a:solidFill>
                <a:srgbClr val="191E23"/>
              </a:solidFill>
              <a:effectLst/>
              <a:latin typeface="Noto Serif"/>
            </a:endParaRPr>
          </a:p>
          <a:p>
            <a:pPr lvl="0"/>
            <a:r>
              <a:rPr lang="en-US" sz="1050" b="0" i="0" dirty="0">
                <a:solidFill>
                  <a:srgbClr val="191E23"/>
                </a:solidFill>
                <a:effectLst/>
                <a:latin typeface="Noto Serif"/>
              </a:rPr>
              <a:t>The small Bleeding Control Kits or “Georgia Kits” being provided to public schools state-wide by the Georgia Trauma Commission are being made by North American Rescue. ANY agency, institution, business or individual may contact customer service at North American Rescue </a:t>
            </a:r>
            <a:r>
              <a:rPr lang="en-US" sz="1050" b="0" i="0" dirty="0">
                <a:solidFill>
                  <a:srgbClr val="007FAC"/>
                </a:solidFill>
                <a:effectLst/>
                <a:latin typeface="Noto Serif"/>
                <a:hlinkClick r:id="rId3"/>
              </a:rPr>
              <a:t>(1-888-689-6277</a:t>
            </a:r>
            <a:r>
              <a:rPr lang="en-US" sz="1050" b="0" i="0" dirty="0">
                <a:solidFill>
                  <a:srgbClr val="191E23"/>
                </a:solidFill>
                <a:effectLst/>
                <a:latin typeface="Noto Serif"/>
              </a:rPr>
              <a:t>) and request a quote OR order the “Georgia” kit(s) using item number 85-1563. Currently, the price for GEORGIA RESIDENTS purchasing the GEORGIA KIT is $39.98 per kit.</a:t>
            </a:r>
          </a:p>
          <a:p>
            <a:pPr lvl="0"/>
            <a:endParaRPr lang="en-US" sz="1050" b="0" i="0" dirty="0">
              <a:solidFill>
                <a:srgbClr val="191E23"/>
              </a:solidFill>
              <a:effectLst/>
              <a:latin typeface="Noto Serif"/>
            </a:endParaRPr>
          </a:p>
          <a:p>
            <a:pPr lvl="0"/>
            <a:r>
              <a:rPr lang="en-US" sz="1050" b="1" i="0" dirty="0">
                <a:solidFill>
                  <a:srgbClr val="191E23"/>
                </a:solidFill>
                <a:effectLst/>
                <a:latin typeface="Noto Serif"/>
              </a:rPr>
              <a:t>Note: The Georgia Kit cannot be ordered only. North American Rescue will need to be contacted directly to request a quote or place an order.</a:t>
            </a:r>
          </a:p>
          <a:p>
            <a:pPr lvl="0"/>
            <a:endParaRPr lang="en-US" sz="1050" b="1" i="0" dirty="0">
              <a:solidFill>
                <a:srgbClr val="191E23"/>
              </a:solidFill>
              <a:effectLst/>
              <a:latin typeface="Noto Serif"/>
            </a:endParaRPr>
          </a:p>
          <a:p>
            <a:pPr lvl="0"/>
            <a:r>
              <a:rPr lang="en-US" sz="1050" b="1" i="0" dirty="0">
                <a:solidFill>
                  <a:srgbClr val="191E23"/>
                </a:solidFill>
                <a:effectLst/>
                <a:latin typeface="Noto Serif"/>
              </a:rPr>
              <a:t>Also, we DO NOT sell Georgia Kits, nor to we make money from the sale of the Georgia Kits. In general, </a:t>
            </a:r>
            <a:r>
              <a:rPr lang="en-US" sz="1400" b="1" i="0" dirty="0">
                <a:solidFill>
                  <a:srgbClr val="3D3935"/>
                </a:solidFill>
                <a:effectLst/>
                <a:latin typeface="Lato" panose="020F0502020204030203" pitchFamily="34" charset="0"/>
              </a:rPr>
              <a:t>STOP THE BLEED</a:t>
            </a:r>
            <a:r>
              <a:rPr lang="en-US" sz="1400" b="1" i="0" baseline="30000" dirty="0">
                <a:solidFill>
                  <a:srgbClr val="3D3935"/>
                </a:solidFill>
                <a:effectLst/>
                <a:latin typeface="Lato" panose="020F0502020204030203" pitchFamily="34" charset="0"/>
              </a:rPr>
              <a:t>® </a:t>
            </a:r>
            <a:r>
              <a:rPr lang="en-US" sz="1050" b="1" i="0" dirty="0">
                <a:solidFill>
                  <a:srgbClr val="191E23"/>
                </a:solidFill>
                <a:effectLst/>
                <a:latin typeface="Noto Serif"/>
              </a:rPr>
              <a:t>instructors are poor.</a:t>
            </a:r>
            <a:endParaRPr lang="en-US" sz="700" b="1" i="0" dirty="0"/>
          </a:p>
        </p:txBody>
      </p:sp>
      <p:sp>
        <p:nvSpPr>
          <p:cNvPr id="4" name="Slide Number Placeholder 3"/>
          <p:cNvSpPr>
            <a:spLocks noGrp="1"/>
          </p:cNvSpPr>
          <p:nvPr>
            <p:ph type="sldNum" sz="quarter" idx="10"/>
          </p:nvPr>
        </p:nvSpPr>
        <p:spPr/>
        <p:txBody>
          <a:bodyPr/>
          <a:lstStyle/>
          <a:p>
            <a:fld id="{4348556F-5514-4A36-BFA3-C9D6CB400CDC}" type="slidenum">
              <a:rPr lang="en-US" smtClean="0"/>
              <a:t>35</a:t>
            </a:fld>
            <a:endParaRPr lang="en-US" dirty="0"/>
          </a:p>
        </p:txBody>
      </p:sp>
    </p:spTree>
    <p:extLst>
      <p:ext uri="{BB962C8B-B14F-4D97-AF65-F5344CB8AC3E}">
        <p14:creationId xmlns:p14="http://schemas.microsoft.com/office/powerpoint/2010/main" val="3951791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summarize key points. </a:t>
            </a:r>
          </a:p>
          <a:p>
            <a:endParaRPr lang="en-US" dirty="0"/>
          </a:p>
          <a:p>
            <a:r>
              <a:rPr lang="en-US" b="1" dirty="0"/>
              <a:t>Note: The Georgia specific video on the following also provides a summary.</a:t>
            </a:r>
          </a:p>
        </p:txBody>
      </p:sp>
      <p:sp>
        <p:nvSpPr>
          <p:cNvPr id="4" name="Slide Number Placeholder 3"/>
          <p:cNvSpPr>
            <a:spLocks noGrp="1"/>
          </p:cNvSpPr>
          <p:nvPr>
            <p:ph type="sldNum" sz="quarter" idx="5"/>
          </p:nvPr>
        </p:nvSpPr>
        <p:spPr/>
        <p:txBody>
          <a:bodyPr/>
          <a:lstStyle/>
          <a:p>
            <a:fld id="{4348556F-5514-4A36-BFA3-C9D6CB400CDC}" type="slidenum">
              <a:rPr lang="en-US" smtClean="0"/>
              <a:t>36</a:t>
            </a:fld>
            <a:endParaRPr lang="en-US" dirty="0"/>
          </a:p>
        </p:txBody>
      </p:sp>
    </p:spTree>
    <p:extLst>
      <p:ext uri="{BB962C8B-B14F-4D97-AF65-F5344CB8AC3E}">
        <p14:creationId xmlns:p14="http://schemas.microsoft.com/office/powerpoint/2010/main" val="901790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Click to play video.</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37</a:t>
            </a:fld>
            <a:endParaRPr lang="en-US" dirty="0"/>
          </a:p>
        </p:txBody>
      </p:sp>
    </p:spTree>
    <p:extLst>
      <p:ext uri="{BB962C8B-B14F-4D97-AF65-F5344CB8AC3E}">
        <p14:creationId xmlns:p14="http://schemas.microsoft.com/office/powerpoint/2010/main" val="12422559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pc="30" dirty="0">
                <a:solidFill>
                  <a:schemeClr val="tx1"/>
                </a:solidFill>
              </a:rPr>
              <a:t>The only </a:t>
            </a:r>
            <a:r>
              <a:rPr lang="en-US" sz="1200" spc="35" dirty="0">
                <a:solidFill>
                  <a:schemeClr val="tx1"/>
                </a:solidFill>
              </a:rPr>
              <a:t>thing </a:t>
            </a:r>
            <a:r>
              <a:rPr lang="en-US" sz="1200" spc="9" dirty="0">
                <a:solidFill>
                  <a:schemeClr val="tx1"/>
                </a:solidFill>
              </a:rPr>
              <a:t>more </a:t>
            </a:r>
            <a:r>
              <a:rPr lang="en-US" sz="1200" spc="35" dirty="0">
                <a:solidFill>
                  <a:schemeClr val="tx1"/>
                </a:solidFill>
              </a:rPr>
              <a:t>tragic </a:t>
            </a:r>
            <a:r>
              <a:rPr lang="en-US" sz="1200" spc="30" dirty="0">
                <a:solidFill>
                  <a:schemeClr val="tx1"/>
                </a:solidFill>
              </a:rPr>
              <a:t>than </a:t>
            </a:r>
            <a:r>
              <a:rPr lang="en-US" sz="1200" dirty="0">
                <a:solidFill>
                  <a:schemeClr val="tx1"/>
                </a:solidFill>
              </a:rPr>
              <a:t>a </a:t>
            </a:r>
            <a:r>
              <a:rPr lang="en-US" sz="1200" spc="44" dirty="0">
                <a:solidFill>
                  <a:schemeClr val="tx1"/>
                </a:solidFill>
              </a:rPr>
              <a:t>death…  </a:t>
            </a:r>
            <a:r>
              <a:rPr lang="en-US" sz="1200" spc="20" dirty="0">
                <a:solidFill>
                  <a:schemeClr val="tx1"/>
                </a:solidFill>
              </a:rPr>
              <a:t>is </a:t>
            </a:r>
            <a:r>
              <a:rPr lang="en-US" sz="1200" dirty="0">
                <a:solidFill>
                  <a:schemeClr val="tx1"/>
                </a:solidFill>
              </a:rPr>
              <a:t>a </a:t>
            </a:r>
            <a:r>
              <a:rPr lang="en-US" sz="1200" spc="35" dirty="0">
                <a:solidFill>
                  <a:schemeClr val="tx1"/>
                </a:solidFill>
              </a:rPr>
              <a:t>death </a:t>
            </a:r>
            <a:r>
              <a:rPr lang="en-US" sz="1200" spc="30" dirty="0">
                <a:solidFill>
                  <a:schemeClr val="tx1"/>
                </a:solidFill>
              </a:rPr>
              <a:t>that </a:t>
            </a:r>
            <a:r>
              <a:rPr lang="en-US" sz="1200" spc="35" dirty="0">
                <a:solidFill>
                  <a:srgbClr val="BA2029"/>
                </a:solidFill>
              </a:rPr>
              <a:t>could </a:t>
            </a:r>
            <a:r>
              <a:rPr lang="en-US" sz="1200" spc="30" dirty="0">
                <a:solidFill>
                  <a:srgbClr val="BA2029"/>
                </a:solidFill>
              </a:rPr>
              <a:t>have been </a:t>
            </a:r>
            <a:r>
              <a:rPr lang="en-US" sz="1200" spc="35" dirty="0">
                <a:solidFill>
                  <a:srgbClr val="BA2029"/>
                </a:solidFill>
              </a:rPr>
              <a:t>prevented.</a:t>
            </a:r>
          </a:p>
          <a:p>
            <a:endParaRPr lang="en-US" b="1" baseline="0" dirty="0"/>
          </a:p>
          <a:p>
            <a:r>
              <a:rPr lang="en-US" b="1" baseline="0" dirty="0"/>
              <a:t>Express your appreciation for everyone's attendance and for the service that they provide to Georgia’s children.</a:t>
            </a:r>
          </a:p>
          <a:p>
            <a:endParaRPr lang="en-US" b="1" baseline="0" dirty="0"/>
          </a:p>
          <a:p>
            <a:r>
              <a:rPr lang="en-US" b="1" baseline="0" dirty="0"/>
              <a:t>Encourage participants to visit </a:t>
            </a:r>
            <a:r>
              <a:rPr lang="en-US" b="1" u="sng" baseline="0" dirty="0"/>
              <a:t>stopthebleed.org or </a:t>
            </a:r>
            <a:r>
              <a:rPr lang="en-US" b="1" u="sng" baseline="0" dirty="0" err="1"/>
              <a:t>stopthebleedgeorgia</a:t>
            </a:r>
            <a:r>
              <a:rPr lang="en-US" b="1" u="sng" baseline="0" dirty="0"/>
              <a:t> </a:t>
            </a:r>
            <a:r>
              <a:rPr lang="en-US" b="1" baseline="0" dirty="0"/>
              <a:t>for more information on </a:t>
            </a:r>
            <a:r>
              <a:rPr lang="en-US" b="1" i="0" dirty="0">
                <a:solidFill>
                  <a:srgbClr val="3D3935"/>
                </a:solidFill>
                <a:effectLst/>
                <a:latin typeface="Lato" panose="020F0502020204030203" pitchFamily="34" charset="0"/>
              </a:rPr>
              <a:t>STOP THE BLEED</a:t>
            </a:r>
            <a:r>
              <a:rPr lang="en-US" b="1" i="0" baseline="30000" dirty="0">
                <a:solidFill>
                  <a:srgbClr val="3D3935"/>
                </a:solidFill>
                <a:effectLst/>
                <a:latin typeface="Lato" panose="020F0502020204030203" pitchFamily="34" charset="0"/>
              </a:rPr>
              <a:t>®</a:t>
            </a:r>
            <a:r>
              <a:rPr lang="en-US" b="1" baseline="0" dirty="0"/>
              <a:t>.</a:t>
            </a:r>
          </a:p>
          <a:p>
            <a:r>
              <a:rPr lang="en-US" b="1" dirty="0"/>
              <a:t> </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38</a:t>
            </a:fld>
            <a:endParaRPr lang="en-US" dirty="0"/>
          </a:p>
        </p:txBody>
      </p:sp>
    </p:spTree>
    <p:extLst>
      <p:ext uri="{BB962C8B-B14F-4D97-AF65-F5344CB8AC3E}">
        <p14:creationId xmlns:p14="http://schemas.microsoft.com/office/powerpoint/2010/main" val="12315065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p>
          <a:p>
            <a:pPr algn="l"/>
            <a:endParaRPr lang="en-US" b="1" i="0" dirty="0">
              <a:solidFill>
                <a:srgbClr val="01012F"/>
              </a:solidFill>
              <a:effectLst/>
              <a:latin typeface="Source Sans Pro" panose="020B0503030403020204" pitchFamily="34" charset="0"/>
            </a:endParaRPr>
          </a:p>
          <a:p>
            <a:pPr algn="l"/>
            <a:r>
              <a:rPr lang="en-US" b="1" i="0" dirty="0">
                <a:solidFill>
                  <a:srgbClr val="01012F"/>
                </a:solidFill>
                <a:effectLst/>
                <a:latin typeface="Source Sans Pro" panose="020B0503030403020204" pitchFamily="34" charset="0"/>
              </a:rPr>
              <a:t>The survey tool on the following slide </a:t>
            </a:r>
            <a:r>
              <a:rPr lang="en-US" b="1" dirty="0">
                <a:solidFill>
                  <a:srgbClr val="01012F"/>
                </a:solidFill>
                <a:latin typeface="Source Sans Pro" panose="020B0503030403020204" pitchFamily="34" charset="0"/>
              </a:rPr>
              <a:t>will be used to document attendance and for completion of the optional post course survey. </a:t>
            </a:r>
          </a:p>
          <a:p>
            <a:pPr algn="l"/>
            <a:endParaRPr lang="en-US" b="1" dirty="0">
              <a:solidFill>
                <a:srgbClr val="01012F"/>
              </a:solidFill>
              <a:latin typeface="Source Sans Pro" panose="020B0503030403020204" pitchFamily="34" charset="0"/>
            </a:endParaRPr>
          </a:p>
          <a:p>
            <a:pPr algn="l"/>
            <a:r>
              <a:rPr lang="en-US" b="1" dirty="0">
                <a:solidFill>
                  <a:srgbClr val="01012F"/>
                </a:solidFill>
                <a:latin typeface="Source Sans Pro" panose="020B0503030403020204" pitchFamily="34" charset="0"/>
              </a:rPr>
              <a:t>Response to the demographic questions </a:t>
            </a:r>
            <a:r>
              <a:rPr lang="en-US" b="1" dirty="0">
                <a:solidFill>
                  <a:srgbClr val="B00000"/>
                </a:solidFill>
                <a:latin typeface="Source Sans Pro" panose="020B0503030403020204" pitchFamily="34" charset="0"/>
              </a:rPr>
              <a:t>(questions 1-8) </a:t>
            </a:r>
            <a:r>
              <a:rPr lang="en-US" b="1" dirty="0">
                <a:solidFill>
                  <a:srgbClr val="01012F"/>
                </a:solidFill>
                <a:latin typeface="Source Sans Pro" panose="020B0503030403020204" pitchFamily="34" charset="0"/>
              </a:rPr>
              <a:t>are required for attendance and your </a:t>
            </a:r>
            <a:r>
              <a:rPr lang="en-US" b="1" i="0" dirty="0">
                <a:solidFill>
                  <a:srgbClr val="01012F"/>
                </a:solidFill>
                <a:effectLst/>
                <a:latin typeface="Source Sans Pro" panose="020B0503030403020204" pitchFamily="34" charset="0"/>
              </a:rPr>
              <a:t>certificate of virtual </a:t>
            </a:r>
            <a:r>
              <a:rPr lang="en-US" b="1" i="1" dirty="0">
                <a:solidFill>
                  <a:srgbClr val="01012F"/>
                </a:solidFill>
                <a:effectLst/>
                <a:latin typeface="Source Sans Pro" panose="020B0503030403020204" pitchFamily="34" charset="0"/>
              </a:rPr>
              <a:t>Stop the Bleed</a:t>
            </a:r>
            <a:r>
              <a:rPr lang="en-US" b="1" i="0" dirty="0">
                <a:solidFill>
                  <a:srgbClr val="01012F"/>
                </a:solidFill>
                <a:effectLst/>
                <a:latin typeface="Source Sans Pro" panose="020B0503030403020204" pitchFamily="34" charset="0"/>
              </a:rPr>
              <a:t> course completion.</a:t>
            </a:r>
            <a:endParaRPr lang="en-US" b="1" dirty="0">
              <a:solidFill>
                <a:srgbClr val="01012F"/>
              </a:solidFill>
              <a:latin typeface="Source Sans Pro" panose="020B0503030403020204" pitchFamily="34" charset="0"/>
            </a:endParaRPr>
          </a:p>
          <a:p>
            <a:pPr algn="l"/>
            <a:endParaRPr lang="en-US" b="1" dirty="0">
              <a:solidFill>
                <a:srgbClr val="01012F"/>
              </a:solidFill>
              <a:latin typeface="Source Sans Pro" panose="020B0503030403020204" pitchFamily="34" charset="0"/>
            </a:endParaRPr>
          </a:p>
          <a:p>
            <a:pPr algn="l"/>
            <a:r>
              <a:rPr lang="en-US" b="1" i="0" dirty="0">
                <a:solidFill>
                  <a:srgbClr val="01012F"/>
                </a:solidFill>
                <a:effectLst/>
                <a:latin typeface="Source Sans Pro" panose="020B0503030403020204" pitchFamily="34" charset="0"/>
              </a:rPr>
              <a:t>Complete the entire post course survey to be entered into a drawing for a $</a:t>
            </a:r>
            <a:r>
              <a:rPr lang="en-US" b="1" i="0" u="sng" dirty="0">
                <a:solidFill>
                  <a:srgbClr val="01012F"/>
                </a:solidFill>
                <a:effectLst/>
                <a:latin typeface="Source Sans Pro" panose="020B0503030403020204" pitchFamily="34" charset="0"/>
              </a:rPr>
              <a:t>50 Amazon eGift Card</a:t>
            </a:r>
            <a:r>
              <a:rPr lang="en-US" b="1" i="0" dirty="0">
                <a:solidFill>
                  <a:srgbClr val="01012F"/>
                </a:solidFill>
                <a:effectLst/>
                <a:latin typeface="Source Sans Pro" panose="020B0503030403020204" pitchFamily="34" charset="0"/>
              </a:rPr>
              <a:t>, Bleeding Control Kits, and other supplies.</a:t>
            </a:r>
          </a:p>
          <a:p>
            <a:endParaRPr lang="en-US" dirty="0"/>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39</a:t>
            </a:fld>
            <a:endParaRPr lang="en-US" dirty="0"/>
          </a:p>
        </p:txBody>
      </p:sp>
    </p:spTree>
    <p:extLst>
      <p:ext uri="{BB962C8B-B14F-4D97-AF65-F5344CB8AC3E}">
        <p14:creationId xmlns:p14="http://schemas.microsoft.com/office/powerpoint/2010/main" val="3178639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a:t>
            </a:r>
            <a:r>
              <a:rPr lang="en-US" sz="1200" dirty="0"/>
              <a:t>Program Highlights - The </a:t>
            </a:r>
            <a:r>
              <a:rPr lang="en-US" sz="1200" i="1" dirty="0"/>
              <a:t>STOP THE BLEED</a:t>
            </a:r>
            <a:r>
              <a:rPr lang="en-US" sz="1200" i="1" dirty="0">
                <a:latin typeface="Calibri" panose="020F0502020204030204" pitchFamily="34" charset="0"/>
                <a:cs typeface="Calibri" panose="020F0502020204030204" pitchFamily="34" charset="0"/>
              </a:rPr>
              <a:t>®</a:t>
            </a:r>
            <a:r>
              <a:rPr lang="en-US" sz="1200" dirty="0"/>
              <a:t> is designed to enable you to render immediate, potentially life-saving medical aid to injured students or co-workers while you await the arrival of professional responders.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program is based on the premise that ordinary people, using simple actions, save lives.</a:t>
            </a:r>
          </a:p>
          <a:p>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4</a:t>
            </a:fld>
            <a:endParaRPr lang="en-US"/>
          </a:p>
        </p:txBody>
      </p:sp>
    </p:spTree>
    <p:extLst>
      <p:ext uri="{BB962C8B-B14F-4D97-AF65-F5344CB8AC3E}">
        <p14:creationId xmlns:p14="http://schemas.microsoft.com/office/powerpoint/2010/main" val="2458796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for the following course types:</a:t>
            </a: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Course – Traditional In-Person Course</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Lecture Only – Virtual Course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In-person Course</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a:t>
            </a:r>
            <a:r>
              <a:rPr lang="en-US" sz="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Skills Only –</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Virtual Course</a:t>
            </a:r>
            <a:endParaRPr lang="en-US" sz="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Refresher Course w/ Hands-on Skills Training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a:t>
            </a:r>
            <a:r>
              <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 Hands-on Skills Training</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STOP THE BLEED® Awareness Program In-Person/Virtual/Video Presentation</a:t>
            </a:r>
          </a:p>
          <a:p>
            <a:pPr marL="0" marR="0" lvl="0" indent="0" algn="l" defTabSz="494508" rtl="0" eaLnBrk="1" fontAlgn="auto" latinLnBrk="0" hangingPunct="1">
              <a:lnSpc>
                <a:spcPct val="107000"/>
              </a:lnSpc>
              <a:spcBef>
                <a:spcPts val="0"/>
              </a:spcBef>
              <a:spcAft>
                <a:spcPts val="0"/>
              </a:spcAft>
              <a:buClrTx/>
              <a:buSzTx/>
              <a:buFont typeface="Symbol" panose="05050102010706020507" pitchFamily="18" charset="2"/>
              <a:buNone/>
              <a:tabLst/>
              <a:defRPr/>
            </a:pPr>
            <a:endPar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94508"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sz="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Suggestion: Prefill this slide and insert it at the end of your STOP THE BLEED® Presentation or have copies available for program participants. </a:t>
            </a:r>
            <a:endParaRPr lang="en-US" sz="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 b="1" i="0" u="none" strike="noStrike" kern="1200" cap="none" spc="0" normalizeH="0" baseline="0" noProof="0" dirty="0">
                <a:ln>
                  <a:noFill/>
                </a:ln>
                <a:solidFill>
                  <a:srgbClr val="333334"/>
                </a:solidFill>
                <a:effectLst/>
                <a:uLnTx/>
                <a:uFillTx/>
                <a:latin typeface="Metropolis-Bold"/>
                <a:ea typeface="+mn-ea"/>
                <a:cs typeface="+mn-cs"/>
              </a:rPr>
              <a:t>Important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prstClr val="black"/>
                </a:solidFill>
                <a:effectLst/>
                <a:uLnTx/>
                <a:uFillTx/>
                <a:latin typeface="+mn-lt"/>
                <a:ea typeface="+mn-ea"/>
                <a:cs typeface="+mn-cs"/>
              </a:rPr>
              <a:t>Be sure to inter all ACS </a:t>
            </a:r>
            <a:r>
              <a:rPr lang="en-US" sz="800" b="1" i="0" kern="1200" dirty="0">
                <a:solidFill>
                  <a:schemeClr val="tx1"/>
                </a:solidFill>
                <a:effectLst/>
                <a:latin typeface="+mn-lt"/>
                <a:ea typeface="+mn-ea"/>
                <a:cs typeface="+mn-cs"/>
              </a:rPr>
              <a:t>STOP THE BLEED</a:t>
            </a:r>
            <a:r>
              <a:rPr lang="en-US" sz="800" b="1" i="0" kern="1200" baseline="30000" dirty="0">
                <a:solidFill>
                  <a:schemeClr val="tx1"/>
                </a:solidFill>
                <a:effectLst/>
                <a:latin typeface="+mn-lt"/>
                <a:ea typeface="+mn-ea"/>
                <a:cs typeface="+mn-cs"/>
              </a:rPr>
              <a:t>®</a:t>
            </a:r>
            <a:r>
              <a:rPr lang="en-US" sz="800" b="1" i="0" kern="1200" dirty="0">
                <a:solidFill>
                  <a:schemeClr val="tx1"/>
                </a:solidFill>
                <a:effectLst/>
                <a:latin typeface="+mn-lt"/>
                <a:ea typeface="+mn-ea"/>
                <a:cs typeface="+mn-cs"/>
              </a:rPr>
              <a:t> </a:t>
            </a:r>
            <a:r>
              <a:rPr kumimoji="0" lang="en-US" sz="800" b="1" i="0" u="none" strike="noStrike" kern="1200" cap="none" spc="0" normalizeH="0" baseline="0" noProof="0" dirty="0">
                <a:ln>
                  <a:noFill/>
                </a:ln>
                <a:solidFill>
                  <a:prstClr val="black"/>
                </a:solidFill>
                <a:effectLst/>
                <a:uLnTx/>
                <a:uFillTx/>
                <a:latin typeface="+mn-lt"/>
                <a:ea typeface="+mn-ea"/>
                <a:cs typeface="+mn-cs"/>
              </a:rPr>
              <a:t>courses into the </a:t>
            </a:r>
            <a:r>
              <a:rPr lang="en-US" sz="800" b="1" i="0" kern="1200" dirty="0">
                <a:solidFill>
                  <a:schemeClr val="tx1"/>
                </a:solidFill>
                <a:effectLst/>
                <a:latin typeface="+mn-lt"/>
                <a:ea typeface="+mn-ea"/>
                <a:cs typeface="+mn-cs"/>
              </a:rPr>
              <a:t>STOP THE BLEED</a:t>
            </a:r>
            <a:r>
              <a:rPr lang="en-US" sz="800" b="1" i="0" kern="1200" baseline="30000" dirty="0">
                <a:solidFill>
                  <a:schemeClr val="tx1"/>
                </a:solidFill>
                <a:effectLst/>
                <a:latin typeface="+mn-lt"/>
                <a:ea typeface="+mn-ea"/>
                <a:cs typeface="+mn-cs"/>
              </a:rPr>
              <a:t>®</a:t>
            </a:r>
            <a:r>
              <a:rPr lang="en-US" sz="800" b="1" i="0" kern="1200" dirty="0">
                <a:solidFill>
                  <a:schemeClr val="tx1"/>
                </a:solidFill>
                <a:effectLst/>
                <a:latin typeface="+mn-lt"/>
                <a:ea typeface="+mn-ea"/>
                <a:cs typeface="+mn-cs"/>
              </a:rPr>
              <a:t> Instructor Portal. </a:t>
            </a:r>
            <a:r>
              <a:rPr lang="en-US" sz="800" b="1" i="0" u="sng" kern="1200" dirty="0">
                <a:solidFill>
                  <a:schemeClr val="tx1"/>
                </a:solidFill>
                <a:effectLst/>
                <a:latin typeface="+mn-lt"/>
                <a:ea typeface="+mn-ea"/>
                <a:cs typeface="+mn-cs"/>
              </a:rPr>
              <a:t>Your Class ID </a:t>
            </a:r>
            <a:r>
              <a:rPr lang="en-US" sz="800" b="1" i="0" kern="1200" dirty="0">
                <a:solidFill>
                  <a:schemeClr val="tx1"/>
                </a:solidFill>
                <a:effectLst/>
                <a:latin typeface="+mn-lt"/>
                <a:ea typeface="+mn-ea"/>
                <a:cs typeface="+mn-cs"/>
              </a:rPr>
              <a:t>should be used as the </a:t>
            </a:r>
            <a:r>
              <a:rPr lang="en-US" sz="800" b="1" i="0" u="sng" kern="1200" dirty="0">
                <a:solidFill>
                  <a:schemeClr val="tx1"/>
                </a:solidFill>
                <a:effectLst/>
                <a:latin typeface="+mn-lt"/>
                <a:ea typeface="+mn-ea"/>
                <a:cs typeface="+mn-cs"/>
              </a:rPr>
              <a:t>Program Number </a:t>
            </a:r>
            <a:r>
              <a:rPr lang="en-US" sz="800" b="1" i="0" kern="1200" dirty="0">
                <a:solidFill>
                  <a:schemeClr val="tx1"/>
                </a:solidFill>
                <a:effectLst/>
                <a:latin typeface="+mn-lt"/>
                <a:ea typeface="+mn-ea"/>
                <a:cs typeface="+mn-cs"/>
              </a:rPr>
              <a:t>for the STOP THE BLEED</a:t>
            </a:r>
            <a:r>
              <a:rPr lang="en-US" sz="800" b="1" i="0" kern="1200" baseline="30000" dirty="0">
                <a:solidFill>
                  <a:schemeClr val="tx1"/>
                </a:solidFill>
                <a:effectLst/>
                <a:latin typeface="+mn-lt"/>
                <a:ea typeface="+mn-ea"/>
                <a:cs typeface="+mn-cs"/>
              </a:rPr>
              <a:t>®</a:t>
            </a:r>
            <a:r>
              <a:rPr lang="en-US" sz="800" b="1" i="0" kern="1200" dirty="0">
                <a:solidFill>
                  <a:schemeClr val="tx1"/>
                </a:solidFill>
                <a:effectLst/>
                <a:latin typeface="+mn-lt"/>
                <a:ea typeface="+mn-ea"/>
                <a:cs typeface="+mn-cs"/>
              </a:rPr>
              <a:t> Blitz Education Survey.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1" i="0" u="none" strike="noStrike" kern="1200" cap="none" spc="0" normalizeH="0" baseline="0" noProof="0" dirty="0">
              <a:ln>
                <a:noFill/>
              </a:ln>
              <a:solidFill>
                <a:srgbClr val="333334"/>
              </a:solidFill>
              <a:effectLst/>
              <a:uLnTx/>
              <a:uFillTx/>
              <a:latin typeface="Metropolis-Bold"/>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333334"/>
                </a:solidFill>
                <a:effectLst/>
                <a:uLnTx/>
                <a:uFillTx/>
                <a:latin typeface="Metropolis-Bold"/>
                <a:ea typeface="+mn-ea"/>
                <a:cs typeface="+mn-cs"/>
              </a:rPr>
              <a:t>For Georgia Specific </a:t>
            </a:r>
            <a:r>
              <a:rPr lang="en-US" sz="800" b="1" i="0" kern="1200" dirty="0">
                <a:solidFill>
                  <a:schemeClr val="tx1"/>
                </a:solidFill>
                <a:effectLst/>
                <a:latin typeface="+mn-lt"/>
                <a:ea typeface="+mn-ea"/>
                <a:cs typeface="+mn-cs"/>
              </a:rPr>
              <a:t>STOP THE BLEED</a:t>
            </a:r>
            <a:r>
              <a:rPr lang="en-US" sz="800" b="1" i="0" kern="1200" baseline="30000" dirty="0">
                <a:solidFill>
                  <a:schemeClr val="tx1"/>
                </a:solidFill>
                <a:effectLst/>
                <a:latin typeface="+mn-lt"/>
                <a:ea typeface="+mn-ea"/>
                <a:cs typeface="+mn-cs"/>
              </a:rPr>
              <a:t>®</a:t>
            </a:r>
            <a:r>
              <a:rPr lang="en-US" sz="800" b="1" i="0" kern="1200" dirty="0">
                <a:solidFill>
                  <a:schemeClr val="tx1"/>
                </a:solidFill>
                <a:effectLst/>
                <a:latin typeface="+mn-lt"/>
                <a:ea typeface="+mn-ea"/>
                <a:cs typeface="+mn-cs"/>
              </a:rPr>
              <a:t> </a:t>
            </a:r>
            <a:r>
              <a:rPr kumimoji="0" lang="en-US" sz="800" b="1" i="0" u="none" strike="noStrike" kern="1200" cap="none" spc="0" normalizeH="0" baseline="0" noProof="0" dirty="0">
                <a:ln>
                  <a:noFill/>
                </a:ln>
                <a:solidFill>
                  <a:srgbClr val="333334"/>
                </a:solidFill>
                <a:effectLst/>
                <a:uLnTx/>
                <a:uFillTx/>
                <a:latin typeface="Metropolis-Bold"/>
                <a:ea typeface="+mn-ea"/>
                <a:cs typeface="+mn-cs"/>
              </a:rPr>
              <a:t>Programming - </a:t>
            </a:r>
          </a:p>
          <a:p>
            <a:pPr marL="418704"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Refresher Courses w/ Hands-On Skills Training and Awareness Programs w/ Hands-On Skills Training only provided abbreviated didactic content. </a:t>
            </a:r>
            <a:r>
              <a:rPr kumimoji="0" lang="en-US" sz="1200" b="1" i="0" u="sng" strike="noStrike" kern="1200" cap="none" spc="0" normalizeH="0" baseline="0" noProof="0" dirty="0">
                <a:ln>
                  <a:noFill/>
                </a:ln>
                <a:solidFill>
                  <a:prstClr val="black"/>
                </a:solidFill>
                <a:effectLst/>
                <a:uLnTx/>
                <a:uFillTx/>
                <a:latin typeface="+mn-lt"/>
                <a:ea typeface="+mn-ea"/>
                <a:cs typeface="+mn-cs"/>
              </a:rPr>
              <a:t>Please report these courses </a:t>
            </a:r>
            <a:r>
              <a:rPr kumimoji="0" lang="en-US" sz="1200" b="1" i="0" u="sng" strike="noStrike" kern="1200" cap="none" spc="0" normalizeH="0" baseline="0" noProof="0" dirty="0">
                <a:ln>
                  <a:noFill/>
                </a:ln>
                <a:solidFill>
                  <a:schemeClr val="tx1"/>
                </a:solidFill>
                <a:effectLst/>
                <a:uLnTx/>
                <a:uFillTx/>
                <a:latin typeface="+mn-lt"/>
                <a:ea typeface="+mn-ea"/>
                <a:cs typeface="+mn-cs"/>
              </a:rPr>
              <a:t>as </a:t>
            </a:r>
            <a:r>
              <a:rPr lang="en-US" sz="1200" b="1" i="0" u="sng" kern="1200" dirty="0">
                <a:solidFill>
                  <a:schemeClr val="tx1"/>
                </a:solidFill>
                <a:effectLst/>
                <a:latin typeface="+mn-lt"/>
                <a:ea typeface="+mn-ea"/>
                <a:cs typeface="+mn-cs"/>
              </a:rPr>
              <a:t>STOP THE BLEED</a:t>
            </a:r>
            <a:r>
              <a:rPr lang="en-US" sz="1200" b="1" i="0" u="sng" kern="1200" baseline="30000" dirty="0">
                <a:solidFill>
                  <a:schemeClr val="tx1"/>
                </a:solidFill>
                <a:effectLst/>
                <a:latin typeface="+mn-lt"/>
                <a:ea typeface="+mn-ea"/>
                <a:cs typeface="+mn-cs"/>
              </a:rPr>
              <a:t>®</a:t>
            </a:r>
            <a:r>
              <a:rPr lang="en-US" sz="1200" b="1" i="0" u="sng" kern="1200" dirty="0">
                <a:solidFill>
                  <a:schemeClr val="tx1"/>
                </a:solidFill>
                <a:effectLst/>
                <a:latin typeface="+mn-lt"/>
                <a:ea typeface="+mn-ea"/>
                <a:cs typeface="+mn-cs"/>
              </a:rPr>
              <a:t> Skills Only courses when reporting to www.stopthebleed.org. </a:t>
            </a:r>
            <a:r>
              <a:rPr kumimoji="0" lang="en-US" sz="1200" b="1" i="0" u="none" strike="noStrike" kern="1200" cap="none" spc="0" normalizeH="0" baseline="0" noProof="0" dirty="0">
                <a:ln>
                  <a:noFill/>
                </a:ln>
                <a:solidFill>
                  <a:prstClr val="black"/>
                </a:solidFill>
                <a:effectLst/>
                <a:uLnTx/>
                <a:uFillTx/>
                <a:latin typeface="+mn-lt"/>
                <a:ea typeface="+mn-ea"/>
                <a:cs typeface="+mn-cs"/>
              </a:rPr>
              <a:t>Basically, if you are providing STB Skills Instruction, please be sure to report it to the ACS.</a:t>
            </a:r>
          </a:p>
          <a:p>
            <a:pPr marL="418704"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For </a:t>
            </a:r>
            <a:r>
              <a:rPr lang="en-US" sz="1200" b="1" u="sng" dirty="0">
                <a:solidFill>
                  <a:srgbClr val="AB2328"/>
                </a:solidFill>
                <a:latin typeface="Franklin Gothic Heavy" panose="020B0903020102020204" pitchFamily="34" charset="0"/>
              </a:rPr>
              <a:t>Awareness Program – Video Presentation </a:t>
            </a:r>
            <a:r>
              <a:rPr lang="en-US" sz="1200" b="1" u="none" dirty="0">
                <a:solidFill>
                  <a:srgbClr val="AB2328"/>
                </a:solidFill>
                <a:latin typeface="Franklin Gothic Heavy" panose="020B0903020102020204" pitchFamily="34" charset="0"/>
              </a:rPr>
              <a:t>use </a:t>
            </a:r>
            <a:r>
              <a:rPr lang="en-US" sz="1200" b="1" u="sng" dirty="0">
                <a:solidFill>
                  <a:srgbClr val="AB2328"/>
                </a:solidFill>
                <a:latin typeface="Franklin Gothic Heavy" panose="020B0903020102020204" pitchFamily="34" charset="0"/>
              </a:rPr>
              <a:t>99999</a:t>
            </a:r>
            <a:r>
              <a:rPr lang="en-US" sz="1200" b="1" u="none" dirty="0">
                <a:solidFill>
                  <a:srgbClr val="AB2328"/>
                </a:solidFill>
                <a:latin typeface="Franklin Gothic Heavy" panose="020B0903020102020204" pitchFamily="34" charset="0"/>
              </a:rPr>
              <a:t> as the Program Number</a:t>
            </a:r>
            <a:endParaRPr lang="en-US" sz="800" dirty="0"/>
          </a:p>
          <a:p>
            <a:r>
              <a:rPr lang="en-US" sz="800" dirty="0"/>
              <a:t>		Access Video with Instructions:    https://tinyurl.com/GASTBVid 	</a:t>
            </a:r>
          </a:p>
          <a:p>
            <a:r>
              <a:rPr lang="en-US" sz="800" dirty="0"/>
              <a:t>		</a:t>
            </a:r>
            <a:r>
              <a:rPr lang="en-US"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Direct YouTube Link:</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https://www.youtube.com/watch?v=QxZhvjnTwG8</a:t>
            </a:r>
            <a:endParaRPr lang="en-US" sz="1800" b="0" i="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marL="418704" lvl="1" indent="-171450">
              <a:buFont typeface="Arial" panose="020B0604020202020204" pitchFamily="34" charset="0"/>
              <a:buChar char="•"/>
            </a:pPr>
            <a:r>
              <a:rPr lang="en-US" sz="300" b="1" i="0" u="sng" dirty="0">
                <a:solidFill>
                  <a:srgbClr val="C00000"/>
                </a:solidFill>
                <a:effectLst/>
                <a:latin typeface="Franklin Gothic Heavy" panose="020B0903020102020204" pitchFamily="34" charset="0"/>
                <a:cs typeface="Helvetica" panose="020B0604020202020204" pitchFamily="34" charset="0"/>
              </a:rPr>
              <a:t>STOP THE BLEED</a:t>
            </a:r>
            <a:r>
              <a:rPr lang="en-US" sz="300" b="1" i="0" u="sng" baseline="30000" dirty="0">
                <a:solidFill>
                  <a:srgbClr val="C00000"/>
                </a:solidFill>
                <a:effectLst/>
                <a:latin typeface="Franklin Gothic Heavy" panose="020B0903020102020204" pitchFamily="34" charset="0"/>
                <a:cs typeface="Helvetica" panose="020B0604020202020204" pitchFamily="34" charset="0"/>
              </a:rPr>
              <a:t>®</a:t>
            </a:r>
            <a:r>
              <a:rPr lang="en-US" sz="300" b="1" i="0" u="sng" dirty="0">
                <a:solidFill>
                  <a:srgbClr val="C00000"/>
                </a:solidFill>
                <a:effectLst/>
                <a:latin typeface="Franklin Gothic Heavy" panose="020B0903020102020204" pitchFamily="34" charset="0"/>
                <a:cs typeface="Helvetica" panose="020B0604020202020204" pitchFamily="34" charset="0"/>
              </a:rPr>
              <a:t> Online Interactive Course </a:t>
            </a:r>
            <a:r>
              <a:rPr lang="en-US" sz="800" b="1" u="none" dirty="0">
                <a:solidFill>
                  <a:srgbClr val="AB2328"/>
                </a:solidFill>
                <a:latin typeface="Franklin Gothic Heavy" panose="020B0903020102020204" pitchFamily="34" charset="0"/>
              </a:rPr>
              <a:t>use </a:t>
            </a:r>
            <a:r>
              <a:rPr lang="en-US" sz="800" b="1" u="sng" dirty="0">
                <a:solidFill>
                  <a:srgbClr val="AB2328"/>
                </a:solidFill>
                <a:latin typeface="Franklin Gothic Heavy" panose="020B0903020102020204" pitchFamily="34" charset="0"/>
              </a:rPr>
              <a:t>00000</a:t>
            </a:r>
            <a:r>
              <a:rPr lang="en-US" sz="800" b="1" u="none" dirty="0">
                <a:solidFill>
                  <a:srgbClr val="AB2328"/>
                </a:solidFill>
                <a:latin typeface="Franklin Gothic Heavy" panose="020B0903020102020204" pitchFamily="34" charset="0"/>
              </a:rPr>
              <a:t> as the Program Number</a:t>
            </a:r>
          </a:p>
          <a:p>
            <a:r>
              <a:rPr lang="en-US" sz="700" b="1" u="none" dirty="0">
                <a:solidFill>
                  <a:srgbClr val="AB2328"/>
                </a:solidFill>
                <a:latin typeface="Franklin Gothic Heavy" panose="020B0903020102020204" pitchFamily="34" charset="0"/>
              </a:rPr>
              <a:t>		</a:t>
            </a:r>
            <a:r>
              <a:rPr lang="en-US" sz="700" b="0" dirty="0"/>
              <a:t>Access Video with Instructions: https://tinyurl.com/GASTBVid</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Direct YouTube Link: https://www.youtube.com/watch?v=QxZhvjnTwG8</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40</a:t>
            </a:fld>
            <a:endParaRPr lang="en-US" dirty="0"/>
          </a:p>
        </p:txBody>
      </p:sp>
    </p:spTree>
    <p:extLst>
      <p:ext uri="{BB962C8B-B14F-4D97-AF65-F5344CB8AC3E}">
        <p14:creationId xmlns:p14="http://schemas.microsoft.com/office/powerpoint/2010/main" val="3572617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Georgia Specific Slide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Note to instructor</a:t>
            </a:r>
            <a:r>
              <a:rPr lang="en-US" sz="1200" b="1" u="none" dirty="0"/>
              <a:t>:  Time permitting, stop “sharing” the presentation long enough to show participants each of the Bleeding Control Kit’s components.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Bleeding Control Kit Components</a:t>
            </a:r>
          </a:p>
          <a:p>
            <a:pPr marL="628650" lvl="1" indent="-171450">
              <a:lnSpc>
                <a:spcPct val="125000"/>
              </a:lnSpc>
              <a:buFont typeface="Arial" panose="020B0604020202020204" pitchFamily="34" charset="0"/>
              <a:buChar char="•"/>
            </a:pPr>
            <a:r>
              <a:rPr lang="en-US" sz="1200" dirty="0"/>
              <a:t>Nitrile Gloves (2 pair)</a:t>
            </a:r>
          </a:p>
          <a:p>
            <a:pPr marL="628650" lvl="1" indent="-171450">
              <a:lnSpc>
                <a:spcPct val="125000"/>
              </a:lnSpc>
              <a:spcBef>
                <a:spcPts val="0"/>
              </a:spcBef>
              <a:buFont typeface="Arial" panose="020B0604020202020204" pitchFamily="34" charset="0"/>
              <a:buChar char="•"/>
            </a:pPr>
            <a:r>
              <a:rPr lang="en-US" sz="1200" dirty="0"/>
              <a:t>C-A-T Tourniquet</a:t>
            </a:r>
          </a:p>
          <a:p>
            <a:pPr marL="628650" lvl="1" indent="-171450">
              <a:lnSpc>
                <a:spcPct val="125000"/>
              </a:lnSpc>
              <a:spcBef>
                <a:spcPts val="0"/>
              </a:spcBef>
              <a:buFont typeface="Arial" panose="020B0604020202020204" pitchFamily="34" charset="0"/>
              <a:buChar char="•"/>
            </a:pPr>
            <a:r>
              <a:rPr lang="en-US" sz="1200" dirty="0"/>
              <a:t>Compressed Gauze (x2)</a:t>
            </a:r>
          </a:p>
          <a:p>
            <a:pPr marL="628650" lvl="1" indent="-171450">
              <a:lnSpc>
                <a:spcPct val="125000"/>
              </a:lnSpc>
              <a:spcBef>
                <a:spcPts val="0"/>
              </a:spcBef>
              <a:buFont typeface="Arial" panose="020B0604020202020204" pitchFamily="34" charset="0"/>
              <a:buChar char="•"/>
            </a:pPr>
            <a:r>
              <a:rPr lang="en-US" sz="1200" dirty="0"/>
              <a:t>6” Emergency Trauma Dressing</a:t>
            </a:r>
          </a:p>
          <a:p>
            <a:pPr marL="628650" lvl="1" indent="-171450">
              <a:lnSpc>
                <a:spcPct val="125000"/>
              </a:lnSpc>
              <a:spcBef>
                <a:spcPts val="0"/>
              </a:spcBef>
              <a:buFont typeface="Arial" panose="020B0604020202020204" pitchFamily="34" charset="0"/>
              <a:buChar char="•"/>
            </a:pPr>
            <a:r>
              <a:rPr lang="en-US" sz="1200" dirty="0"/>
              <a:t>Trauma Shears</a:t>
            </a:r>
          </a:p>
          <a:p>
            <a:pPr marL="628650" lvl="1" indent="-171450">
              <a:lnSpc>
                <a:spcPct val="125000"/>
              </a:lnSpc>
              <a:spcBef>
                <a:spcPts val="0"/>
              </a:spcBef>
              <a:buFont typeface="Arial" panose="020B0604020202020204" pitchFamily="34" charset="0"/>
              <a:buChar char="•"/>
            </a:pPr>
            <a:r>
              <a:rPr lang="en-US" sz="1200" dirty="0"/>
              <a:t>5”x9” Trauma Pad</a:t>
            </a:r>
          </a:p>
          <a:p>
            <a:pPr marL="628650" lvl="1" indent="-171450">
              <a:lnSpc>
                <a:spcPct val="125000"/>
              </a:lnSpc>
              <a:spcBef>
                <a:spcPts val="0"/>
              </a:spcBef>
              <a:buFont typeface="Arial" panose="020B0604020202020204" pitchFamily="34" charset="0"/>
              <a:buChar char="•"/>
            </a:pPr>
            <a:r>
              <a:rPr lang="en-US" sz="1200" dirty="0"/>
              <a:t>Tape</a:t>
            </a:r>
          </a:p>
          <a:p>
            <a:pPr marL="628650" lvl="1" indent="-171450">
              <a:lnSpc>
                <a:spcPct val="125000"/>
              </a:lnSpc>
              <a:spcBef>
                <a:spcPts val="0"/>
              </a:spcBef>
              <a:buFont typeface="Arial" panose="020B0604020202020204" pitchFamily="34" charset="0"/>
              <a:buChar char="•"/>
            </a:pPr>
            <a:r>
              <a:rPr lang="en-US" sz="1200" dirty="0"/>
              <a:t>English/Spanish Instructions </a:t>
            </a:r>
          </a:p>
          <a:p>
            <a:pPr marL="914400" lvl="2" indent="0">
              <a:lnSpc>
                <a:spcPct val="125000"/>
              </a:lnSpc>
              <a:spcBef>
                <a:spcPts val="0"/>
              </a:spcBef>
              <a:buFont typeface="Arial" panose="020B0604020202020204" pitchFamily="34" charset="0"/>
              <a:buNone/>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dirty="0"/>
              <a:t>Important: </a:t>
            </a:r>
            <a:r>
              <a:rPr lang="en-US" sz="1200" b="1" i="1" u="none" dirty="0"/>
              <a:t>While we DO NOT sell Bleeding Control Kits, we will be able to provide specifics on how to purchase the Georgia Kit. </a:t>
            </a:r>
            <a:endParaRPr lang="en-US" sz="1200" i="1" dirty="0"/>
          </a:p>
          <a:p>
            <a:pPr marL="914400" lvl="2" indent="0">
              <a:lnSpc>
                <a:spcPct val="125000"/>
              </a:lnSpc>
              <a:spcBef>
                <a:spcPts val="0"/>
              </a:spcBef>
              <a:buFont typeface="Arial" panose="020B0604020202020204" pitchFamily="34" charset="0"/>
              <a:buNone/>
            </a:pPr>
            <a:endParaRPr lang="en-US" sz="1200" dirty="0"/>
          </a:p>
          <a:p>
            <a:pPr marL="914400" lvl="2" indent="0">
              <a:lnSpc>
                <a:spcPct val="125000"/>
              </a:lnSpc>
              <a:spcBef>
                <a:spcPts val="0"/>
              </a:spcBef>
              <a:buFont typeface="Arial" panose="020B0604020202020204" pitchFamily="34" charset="0"/>
              <a:buNone/>
            </a:pPr>
            <a:endParaRPr lang="en-US" sz="1200" dirty="0"/>
          </a:p>
          <a:p>
            <a:pPr marL="914400" lvl="2" indent="0">
              <a:lnSpc>
                <a:spcPct val="125000"/>
              </a:lnSpc>
              <a:spcBef>
                <a:spcPts val="0"/>
              </a:spcBef>
              <a:buFont typeface="Arial" panose="020B0604020202020204" pitchFamily="34" charset="0"/>
              <a:buNone/>
            </a:pPr>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156B7470-5BE3-4900-8E90-9871883196CF}" type="slidenum">
              <a:rPr lang="en-US" smtClean="0"/>
              <a:pPr/>
              <a:t>5</a:t>
            </a:fld>
            <a:endParaRPr lang="en-US"/>
          </a:p>
        </p:txBody>
      </p:sp>
    </p:spTree>
    <p:extLst>
      <p:ext uri="{BB962C8B-B14F-4D97-AF65-F5344CB8AC3E}">
        <p14:creationId xmlns:p14="http://schemas.microsoft.com/office/powerpoint/2010/main" val="290794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800" b="0" dirty="0">
                <a:effectLst/>
                <a:latin typeface="Calibri" panose="020F0502020204030204" pitchFamily="34" charset="0"/>
                <a:ea typeface="Calibri" panose="020F0502020204030204" pitchFamily="34" charset="0"/>
                <a:cs typeface="Calibri" panose="020F0502020204030204" pitchFamily="34" charset="0"/>
              </a:rPr>
              <a:t>is a national campaign with a goal to save lives by training people across the country how to stop life threatening bleeding.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effectLst/>
                <a:latin typeface="Calibri" panose="020F0502020204030204" pitchFamily="34" charset="0"/>
                <a:ea typeface="Calibri" panose="020F0502020204030204" pitchFamily="34" charset="0"/>
                <a:cs typeface="Calibri" panose="020F0502020204030204" pitchFamily="34" charset="0"/>
              </a:rPr>
              <a:t>The Georgia Trauma System uses the </a:t>
            </a:r>
            <a:r>
              <a:rPr lang="en-US" sz="1800" b="0" i="1" dirty="0">
                <a:effectLst/>
                <a:latin typeface="Calibri" panose="020F0502020204030204" pitchFamily="34" charset="0"/>
                <a:ea typeface="Calibri" panose="020F0502020204030204" pitchFamily="34" charset="0"/>
                <a:cs typeface="Calibri" panose="020F0502020204030204" pitchFamily="34" charset="0"/>
              </a:rPr>
              <a:t>STOP THE BLEED® </a:t>
            </a:r>
            <a:r>
              <a:rPr lang="en-US" sz="1800" b="0" dirty="0">
                <a:effectLst/>
                <a:latin typeface="Calibri" panose="020F0502020204030204" pitchFamily="34" charset="0"/>
                <a:ea typeface="Calibri" panose="020F0502020204030204" pitchFamily="34" charset="0"/>
                <a:cs typeface="Calibri" panose="020F0502020204030204" pitchFamily="34" charset="0"/>
              </a:rPr>
              <a:t>Course Developed by the American College of Surgeons.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6</a:t>
            </a:fld>
            <a:endParaRPr lang="en-US" dirty="0"/>
          </a:p>
        </p:txBody>
      </p:sp>
    </p:spTree>
    <p:extLst>
      <p:ext uri="{BB962C8B-B14F-4D97-AF65-F5344CB8AC3E}">
        <p14:creationId xmlns:p14="http://schemas.microsoft.com/office/powerpoint/2010/main" val="689713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educational program represents the</a:t>
            </a:r>
            <a:r>
              <a:rPr lang="en-US" sz="1200" kern="1200" baseline="0" dirty="0">
                <a:solidFill>
                  <a:schemeClr val="tx1"/>
                </a:solidFill>
                <a:effectLst/>
                <a:latin typeface="+mn-lt"/>
                <a:ea typeface="+mn-ea"/>
                <a:cs typeface="+mn-cs"/>
              </a:rPr>
              <a:t> joint effort of many organizations</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Today we will discuss the current “best practice” recommendations for how to manage life-threatening</a:t>
            </a:r>
            <a:r>
              <a:rPr lang="en-US" sz="1200" kern="1200" baseline="0" dirty="0">
                <a:solidFill>
                  <a:schemeClr val="tx1"/>
                </a:solidFill>
                <a:effectLst/>
                <a:latin typeface="+mn-lt"/>
                <a:ea typeface="+mn-ea"/>
                <a:cs typeface="+mn-cs"/>
              </a:rPr>
              <a:t> bleeding. </a:t>
            </a:r>
          </a:p>
          <a:p>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34A7A8C-FDF5-4325-936A-553FDD79BDF6}" type="slidenum">
              <a:rPr lang="en-US" smtClean="0"/>
              <a:t>7</a:t>
            </a:fld>
            <a:endParaRPr lang="en-US"/>
          </a:p>
        </p:txBody>
      </p:sp>
    </p:spTree>
    <p:extLst>
      <p:ext uri="{BB962C8B-B14F-4D97-AF65-F5344CB8AC3E}">
        <p14:creationId xmlns:p14="http://schemas.microsoft.com/office/powerpoint/2010/main" val="312894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course</a:t>
            </a:r>
            <a:r>
              <a:rPr lang="en-US" sz="1200" kern="1200" baseline="0" dirty="0">
                <a:solidFill>
                  <a:schemeClr val="tx1"/>
                </a:solidFill>
                <a:effectLst/>
                <a:latin typeface="+mn-lt"/>
                <a:ea typeface="+mn-ea"/>
                <a:cs typeface="+mn-cs"/>
              </a:rPr>
              <a:t> was designed to teach you how to recognize and control life-threatening hemorrhage. We cannot do that without clinical photographs that are relevant to the course content. Some of these photographs </a:t>
            </a:r>
            <a:r>
              <a:rPr lang="en-US" sz="1200" kern="1200" dirty="0">
                <a:solidFill>
                  <a:schemeClr val="tx1"/>
                </a:solidFill>
                <a:effectLst/>
                <a:latin typeface="+mn-lt"/>
                <a:ea typeface="+mn-ea"/>
                <a:cs typeface="+mn-cs"/>
              </a:rPr>
              <a:t>are graphic in nature and may be disturbing to some individuals.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a:t>
            </a:r>
            <a:r>
              <a:rPr lang="en-US" sz="1200" kern="1200" baseline="0" dirty="0">
                <a:solidFill>
                  <a:schemeClr val="tx1"/>
                </a:solidFill>
                <a:effectLst/>
                <a:latin typeface="+mn-lt"/>
                <a:ea typeface="+mn-ea"/>
                <a:cs typeface="+mn-cs"/>
              </a:rPr>
              <a:t> lay-public course does not have graphic clinical photos, but this slide allows you to speak to bleeding emergencies can be graphic and the immediate responder will see a lot of blood. Managing their expectations regarding a bleeding emergency can be discussed.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8</a:t>
            </a:fld>
            <a:endParaRPr lang="en-US" dirty="0"/>
          </a:p>
        </p:txBody>
      </p:sp>
    </p:spTree>
    <p:extLst>
      <p:ext uri="{BB962C8B-B14F-4D97-AF65-F5344CB8AC3E}">
        <p14:creationId xmlns:p14="http://schemas.microsoft.com/office/powerpoint/2010/main" val="563379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If time is sufficient and only a small group of participants, ask class why they are taking the course.  </a:t>
            </a:r>
          </a:p>
          <a:p>
            <a:endParaRPr lang="en-US" dirty="0"/>
          </a:p>
          <a:p>
            <a:r>
              <a:rPr lang="en-US" dirty="0"/>
              <a:t>Bleeding is the most common cause of preventable death after injury and must be stopped as soon as possible.</a:t>
            </a:r>
          </a:p>
          <a:p>
            <a:endParaRPr lang="en-US" dirty="0"/>
          </a:p>
        </p:txBody>
      </p:sp>
      <p:sp>
        <p:nvSpPr>
          <p:cNvPr id="4" name="Slide Number Placeholder 3"/>
          <p:cNvSpPr>
            <a:spLocks noGrp="1"/>
          </p:cNvSpPr>
          <p:nvPr>
            <p:ph type="sldNum" sz="quarter" idx="5"/>
          </p:nvPr>
        </p:nvSpPr>
        <p:spPr/>
        <p:txBody>
          <a:bodyPr/>
          <a:lstStyle/>
          <a:p>
            <a:fld id="{4348556F-5514-4A36-BFA3-C9D6CB400CDC}" type="slidenum">
              <a:rPr lang="en-US" smtClean="0"/>
              <a:t>9</a:t>
            </a:fld>
            <a:endParaRPr lang="en-US" dirty="0"/>
          </a:p>
        </p:txBody>
      </p:sp>
    </p:spTree>
    <p:extLst>
      <p:ext uri="{BB962C8B-B14F-4D97-AF65-F5344CB8AC3E}">
        <p14:creationId xmlns:p14="http://schemas.microsoft.com/office/powerpoint/2010/main" val="2271779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3" name="Holder 3"/>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126607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7B946-EF58-4729-AE1B-D507ECF81B8A}"/>
              </a:ext>
            </a:extLst>
          </p:cNvPr>
          <p:cNvSpPr>
            <a:spLocks noGrp="1"/>
          </p:cNvSpPr>
          <p:nvPr>
            <p:ph type="ctrTitle"/>
          </p:nvPr>
        </p:nvSpPr>
        <p:spPr>
          <a:xfrm>
            <a:off x="2032000" y="1662113"/>
            <a:ext cx="12192000" cy="3538537"/>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E71D1E6-CFC4-416A-AB71-31BEF461859A}"/>
              </a:ext>
            </a:extLst>
          </p:cNvPr>
          <p:cNvSpPr>
            <a:spLocks noGrp="1"/>
          </p:cNvSpPr>
          <p:nvPr>
            <p:ph type="subTitle" idx="1"/>
          </p:nvPr>
        </p:nvSpPr>
        <p:spPr>
          <a:xfrm>
            <a:off x="2032000" y="5335588"/>
            <a:ext cx="12192000" cy="245427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35D23B-CB26-49AA-9A87-B9FC1C3B4C31}"/>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F3951529-2F10-46B0-9023-CFC353D2F8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71768C-D6D2-471C-90B9-059494C4914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799187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2D00E-283C-47B1-B99B-DED499FCF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7C545-13E0-4501-AF4C-A19F75E264B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1C0904-AC35-49CD-95D9-DC103800854A}"/>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EFEE1D71-3147-456E-96EA-4F5FE29F3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1B9CC6-0039-42BE-AF12-7480DE3D48D5}"/>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587685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3C251-1FF2-45F4-91A8-086F6ED2EA7B}"/>
              </a:ext>
            </a:extLst>
          </p:cNvPr>
          <p:cNvSpPr>
            <a:spLocks noGrp="1"/>
          </p:cNvSpPr>
          <p:nvPr>
            <p:ph type="title"/>
          </p:nvPr>
        </p:nvSpPr>
        <p:spPr>
          <a:xfrm>
            <a:off x="1109663" y="2533650"/>
            <a:ext cx="14020800" cy="4225925"/>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BCB6F1-07AB-4213-B0F1-F96EB3C9DA45}"/>
              </a:ext>
            </a:extLst>
          </p:cNvPr>
          <p:cNvSpPr>
            <a:spLocks noGrp="1"/>
          </p:cNvSpPr>
          <p:nvPr>
            <p:ph type="body" idx="1"/>
          </p:nvPr>
        </p:nvSpPr>
        <p:spPr>
          <a:xfrm>
            <a:off x="1109663" y="6799263"/>
            <a:ext cx="14020800" cy="222250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E3E14D-1F9C-4A50-9FA1-A498422AEA26}"/>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A985EE53-18A3-485C-8D77-1F95DB506B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FB17E4-E1D0-44CB-BA44-C1BBB92D34E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931037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09EB-3C5C-4986-A2C4-5A66040772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25CD4C-D324-4C4C-AC14-6A340A2EAB32}"/>
              </a:ext>
            </a:extLst>
          </p:cNvPr>
          <p:cNvSpPr>
            <a:spLocks noGrp="1"/>
          </p:cNvSpPr>
          <p:nvPr>
            <p:ph sz="half" idx="1"/>
          </p:nvPr>
        </p:nvSpPr>
        <p:spPr>
          <a:xfrm>
            <a:off x="1117600" y="2705100"/>
            <a:ext cx="6934200" cy="644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2ACFF2-4540-4A65-9BF8-C8AD7BFECDC6}"/>
              </a:ext>
            </a:extLst>
          </p:cNvPr>
          <p:cNvSpPr>
            <a:spLocks noGrp="1"/>
          </p:cNvSpPr>
          <p:nvPr>
            <p:ph sz="half" idx="2"/>
          </p:nvPr>
        </p:nvSpPr>
        <p:spPr>
          <a:xfrm>
            <a:off x="8204200" y="2705100"/>
            <a:ext cx="6934200" cy="6445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23BB00-6B14-44E7-9869-92CFEA5F9564}"/>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6" name="Footer Placeholder 5">
            <a:extLst>
              <a:ext uri="{FF2B5EF4-FFF2-40B4-BE49-F238E27FC236}">
                <a16:creationId xmlns:a16="http://schemas.microsoft.com/office/drawing/2014/main" id="{4969E324-1610-42A8-A8A0-3CA6E6ABF3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14A0B3-D361-48C0-A8C9-4F9B0989D8A1}"/>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406306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4DE8-D9EE-40B2-B2A4-8CE920011067}"/>
              </a:ext>
            </a:extLst>
          </p:cNvPr>
          <p:cNvSpPr>
            <a:spLocks noGrp="1"/>
          </p:cNvSpPr>
          <p:nvPr>
            <p:ph type="title"/>
          </p:nvPr>
        </p:nvSpPr>
        <p:spPr>
          <a:xfrm>
            <a:off x="1119188" y="541338"/>
            <a:ext cx="14020800" cy="1963737"/>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4E6C8E-C3E6-4E0A-B293-E5DD4B75B094}"/>
              </a:ext>
            </a:extLst>
          </p:cNvPr>
          <p:cNvSpPr>
            <a:spLocks noGrp="1"/>
          </p:cNvSpPr>
          <p:nvPr>
            <p:ph type="body" idx="1"/>
          </p:nvPr>
        </p:nvSpPr>
        <p:spPr>
          <a:xfrm>
            <a:off x="1119188" y="2490788"/>
            <a:ext cx="6877050" cy="1220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C31764-0CB1-47FA-A016-7D9EC52F9E19}"/>
              </a:ext>
            </a:extLst>
          </p:cNvPr>
          <p:cNvSpPr>
            <a:spLocks noGrp="1"/>
          </p:cNvSpPr>
          <p:nvPr>
            <p:ph sz="half" idx="2"/>
          </p:nvPr>
        </p:nvSpPr>
        <p:spPr>
          <a:xfrm>
            <a:off x="1119188" y="3711575"/>
            <a:ext cx="6877050" cy="545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C05172-10DC-4B43-8F74-B186E245A61D}"/>
              </a:ext>
            </a:extLst>
          </p:cNvPr>
          <p:cNvSpPr>
            <a:spLocks noGrp="1"/>
          </p:cNvSpPr>
          <p:nvPr>
            <p:ph type="body" sz="quarter" idx="3"/>
          </p:nvPr>
        </p:nvSpPr>
        <p:spPr>
          <a:xfrm>
            <a:off x="8229600" y="2490788"/>
            <a:ext cx="6910388" cy="12207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DB52F7-548B-47BB-8A34-68496FB5389E}"/>
              </a:ext>
            </a:extLst>
          </p:cNvPr>
          <p:cNvSpPr>
            <a:spLocks noGrp="1"/>
          </p:cNvSpPr>
          <p:nvPr>
            <p:ph sz="quarter" idx="4"/>
          </p:nvPr>
        </p:nvSpPr>
        <p:spPr>
          <a:xfrm>
            <a:off x="8229600" y="3711575"/>
            <a:ext cx="6910388" cy="5457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A51D23-0EE2-42EE-98F7-B1CB4B7BD5CC}"/>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8" name="Footer Placeholder 7">
            <a:extLst>
              <a:ext uri="{FF2B5EF4-FFF2-40B4-BE49-F238E27FC236}">
                <a16:creationId xmlns:a16="http://schemas.microsoft.com/office/drawing/2014/main" id="{E8666980-7AB5-4B80-B539-B1CF230EB9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C43594-FEFC-4855-88DB-2C72BD2274BE}"/>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21040585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13C29-CFA8-42BA-A7B6-4E20BA19F0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D2F4B95-377C-48D1-9621-9322DC0329CB}"/>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4" name="Footer Placeholder 3">
            <a:extLst>
              <a:ext uri="{FF2B5EF4-FFF2-40B4-BE49-F238E27FC236}">
                <a16:creationId xmlns:a16="http://schemas.microsoft.com/office/drawing/2014/main" id="{48BE6636-59EA-45A6-848D-04496B6831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EE3959-414F-4E38-800B-0ADB4B35E080}"/>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664413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7226D5-95A8-499C-85CA-D5243F2452D5}"/>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3" name="Footer Placeholder 2">
            <a:extLst>
              <a:ext uri="{FF2B5EF4-FFF2-40B4-BE49-F238E27FC236}">
                <a16:creationId xmlns:a16="http://schemas.microsoft.com/office/drawing/2014/main" id="{1F64BD63-EC95-484C-8BB9-8A450C8E39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20653F-36C4-4D34-A6AF-7D518F67CFFF}"/>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2217444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C64EB-4787-46A6-A5FA-8DE65F3E31A4}"/>
              </a:ext>
            </a:extLst>
          </p:cNvPr>
          <p:cNvSpPr>
            <a:spLocks noGrp="1"/>
          </p:cNvSpPr>
          <p:nvPr>
            <p:ph type="title"/>
          </p:nvPr>
        </p:nvSpPr>
        <p:spPr>
          <a:xfrm>
            <a:off x="1119188" y="677863"/>
            <a:ext cx="5243512" cy="2370137"/>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8C7FDA-D777-46FA-BC6D-55937E54B144}"/>
              </a:ext>
            </a:extLst>
          </p:cNvPr>
          <p:cNvSpPr>
            <a:spLocks noGrp="1"/>
          </p:cNvSpPr>
          <p:nvPr>
            <p:ph idx="1"/>
          </p:nvPr>
        </p:nvSpPr>
        <p:spPr>
          <a:xfrm>
            <a:off x="6910388" y="1462088"/>
            <a:ext cx="8229600" cy="72215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003BD17-F8D9-4876-B292-9C64D8B10BCB}"/>
              </a:ext>
            </a:extLst>
          </p:cNvPr>
          <p:cNvSpPr>
            <a:spLocks noGrp="1"/>
          </p:cNvSpPr>
          <p:nvPr>
            <p:ph type="body" sz="half" idx="2"/>
          </p:nvPr>
        </p:nvSpPr>
        <p:spPr>
          <a:xfrm>
            <a:off x="1119188" y="3048000"/>
            <a:ext cx="5243512" cy="5646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926A578-C685-423F-90EE-44C9C15E4805}"/>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6" name="Footer Placeholder 5">
            <a:extLst>
              <a:ext uri="{FF2B5EF4-FFF2-40B4-BE49-F238E27FC236}">
                <a16:creationId xmlns:a16="http://schemas.microsoft.com/office/drawing/2014/main" id="{61A03225-FA15-4A52-8CF2-3DB913662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676229-7A55-402B-BC96-FA5129719F77}"/>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892825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F53D6-0937-4FDE-A08A-62B32BB9A8C0}"/>
              </a:ext>
            </a:extLst>
          </p:cNvPr>
          <p:cNvSpPr>
            <a:spLocks noGrp="1"/>
          </p:cNvSpPr>
          <p:nvPr>
            <p:ph type="title"/>
          </p:nvPr>
        </p:nvSpPr>
        <p:spPr>
          <a:xfrm>
            <a:off x="1119188" y="677863"/>
            <a:ext cx="5243512" cy="2370137"/>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AD4EC43-F453-4786-A8CD-765F07FEC533}"/>
              </a:ext>
            </a:extLst>
          </p:cNvPr>
          <p:cNvSpPr>
            <a:spLocks noGrp="1"/>
          </p:cNvSpPr>
          <p:nvPr>
            <p:ph type="pic" idx="1"/>
          </p:nvPr>
        </p:nvSpPr>
        <p:spPr>
          <a:xfrm>
            <a:off x="6910388" y="1462088"/>
            <a:ext cx="8229600" cy="7221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EECC45-B524-4210-8A77-7658249CF295}"/>
              </a:ext>
            </a:extLst>
          </p:cNvPr>
          <p:cNvSpPr>
            <a:spLocks noGrp="1"/>
          </p:cNvSpPr>
          <p:nvPr>
            <p:ph type="body" sz="half" idx="2"/>
          </p:nvPr>
        </p:nvSpPr>
        <p:spPr>
          <a:xfrm>
            <a:off x="1119188" y="3048000"/>
            <a:ext cx="5243512" cy="56467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22B71-D4B5-49B7-AF07-CEFFB22C33A5}"/>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6" name="Footer Placeholder 5">
            <a:extLst>
              <a:ext uri="{FF2B5EF4-FFF2-40B4-BE49-F238E27FC236}">
                <a16:creationId xmlns:a16="http://schemas.microsoft.com/office/drawing/2014/main" id="{240D5BBF-C21B-4B6C-B884-373A9AFB105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68D4AC-A355-4152-8CAA-8B66AAF461B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3276335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p:txBody>
          <a:bodyPr lIns="0" tIns="0" rIns="0" bIns="0"/>
          <a:lstStyle>
            <a:lvl1pPr>
              <a:defRPr sz="3700"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95BA2-A388-47DD-930A-38C4D7F15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2EAC0E-E6F7-4082-A737-BF2CF3FFA9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43A75-9419-44E8-A615-25FC66EAE971}"/>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4E25ADE7-A248-4E8F-BBBE-0F50BAA706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E4033C-ED28-49F2-819B-22E90E2A75D8}"/>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1589938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A475BB9-727E-4569-B7DB-8E7254721700}"/>
              </a:ext>
            </a:extLst>
          </p:cNvPr>
          <p:cNvSpPr>
            <a:spLocks noGrp="1"/>
          </p:cNvSpPr>
          <p:nvPr>
            <p:ph type="title" orient="vert"/>
          </p:nvPr>
        </p:nvSpPr>
        <p:spPr>
          <a:xfrm>
            <a:off x="11633200" y="541338"/>
            <a:ext cx="3505200" cy="860901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830A97-F056-4873-83E8-E1938C2B6F03}"/>
              </a:ext>
            </a:extLst>
          </p:cNvPr>
          <p:cNvSpPr>
            <a:spLocks noGrp="1"/>
          </p:cNvSpPr>
          <p:nvPr>
            <p:ph type="body" orient="vert" idx="1"/>
          </p:nvPr>
        </p:nvSpPr>
        <p:spPr>
          <a:xfrm>
            <a:off x="1117600" y="541338"/>
            <a:ext cx="10363200" cy="86090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F5B8EC-0679-48D8-9B23-0EBE045DB1AA}"/>
              </a:ext>
            </a:extLst>
          </p:cNvPr>
          <p:cNvSpPr>
            <a:spLocks noGrp="1"/>
          </p:cNvSpPr>
          <p:nvPr>
            <p:ph type="dt" sz="half" idx="10"/>
          </p:nvPr>
        </p:nvSpPr>
        <p:spPr/>
        <p:txBody>
          <a:body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59B72976-3748-4238-AEB5-E845E8EBF0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89C49-6364-4B41-ACB0-0F0298C29A84}"/>
              </a:ext>
            </a:extLst>
          </p:cNvPr>
          <p:cNvSpPr>
            <a:spLocks noGrp="1"/>
          </p:cNvSpPr>
          <p:nvPr>
            <p:ph type="sldNum" sz="quarter" idx="12"/>
          </p:nvPr>
        </p:nvSpPr>
        <p:spPr/>
        <p:txBody>
          <a:bodyPr/>
          <a:lstStyle/>
          <a:p>
            <a:fld id="{9A6D7F8A-769E-4454-BFA9-78E166478D2C}" type="slidenum">
              <a:rPr lang="en-US" smtClean="0"/>
              <a:t>‹#›</a:t>
            </a:fld>
            <a:endParaRPr lang="en-US"/>
          </a:p>
        </p:txBody>
      </p:sp>
    </p:spTree>
    <p:extLst>
      <p:ext uri="{BB962C8B-B14F-4D97-AF65-F5344CB8AC3E}">
        <p14:creationId xmlns:p14="http://schemas.microsoft.com/office/powerpoint/2010/main" val="872887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6" name="Holder 6"/>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4" name="Holder 4"/>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3" name="Holder 3"/>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9200" y="3149600"/>
            <a:ext cx="13817600" cy="213360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438400" y="5689600"/>
            <a:ext cx="11379200" cy="25400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130559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p:txBody>
          <a:bodyPr lIns="0" tIns="0" rIns="0" bIns="0"/>
          <a:lstStyle>
            <a:lvl1pPr>
              <a:defRPr sz="3700" b="1" i="0">
                <a:solidFill>
                  <a:srgbClr val="27306B"/>
                </a:solidFill>
                <a:latin typeface="HelveticaNeueLTStd-Bd"/>
                <a:cs typeface="HelveticaNeueLTStd-Bd"/>
              </a:defRPr>
            </a:lvl1pPr>
          </a:lstStyle>
          <a:p>
            <a:endParaRPr/>
          </a:p>
        </p:txBody>
      </p:sp>
      <p:sp>
        <p:nvSpPr>
          <p:cNvPr id="4" name="Holder 4"/>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42638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sz="half" idx="2"/>
          </p:nvPr>
        </p:nvSpPr>
        <p:spPr>
          <a:xfrm>
            <a:off x="812800" y="2336800"/>
            <a:ext cx="7071360" cy="6705600"/>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sz="half" idx="3"/>
          </p:nvPr>
        </p:nvSpPr>
        <p:spPr>
          <a:xfrm>
            <a:off x="8371840" y="2336800"/>
            <a:ext cx="7071360" cy="67056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6" name="Holder 6"/>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3963045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ftr" sz="quarter" idx="5"/>
          </p:nvPr>
        </p:nvSpPr>
        <p:spPr/>
        <p:txBody>
          <a:bodyPr lIns="0" tIns="0" rIns="0" bIns="0"/>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4" name="Holder 4"/>
          <p:cNvSpPr>
            <a:spLocks noGrp="1"/>
          </p:cNvSpPr>
          <p:nvPr>
            <p:ph type="dt" sz="half" idx="6"/>
          </p:nvPr>
        </p:nvSpPr>
        <p:spPr/>
        <p:txBody>
          <a:bodyPr lIns="0" tIns="0" rIns="0" bIns="0"/>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270344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dirty="0"/>
          </a:p>
        </p:txBody>
      </p:sp>
      <p:sp>
        <p:nvSpPr>
          <p:cNvPr id="2" name="Holder 2"/>
          <p:cNvSpPr>
            <a:spLocks noGrp="1"/>
          </p:cNvSpPr>
          <p:nvPr>
            <p:ph type="title"/>
          </p:nvPr>
        </p:nvSpPr>
        <p:spPr>
          <a:xfrm>
            <a:off x="1257300" y="973779"/>
            <a:ext cx="13741400" cy="713739"/>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1688465" y="2424653"/>
            <a:ext cx="12879069" cy="3089275"/>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1257300" y="9670392"/>
            <a:ext cx="2373629" cy="228600"/>
          </a:xfrm>
          <a:prstGeom prst="rect">
            <a:avLst/>
          </a:prstGeom>
        </p:spPr>
        <p:txBody>
          <a:bodyPr wrap="square" lIns="0" tIns="0" rIns="0" bIns="0">
            <a:spAutoFit/>
          </a:bodyPr>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a:xfrm>
            <a:off x="9477668" y="9669638"/>
            <a:ext cx="5521325" cy="229870"/>
          </a:xfrm>
          <a:prstGeom prst="rect">
            <a:avLst/>
          </a:prstGeom>
        </p:spPr>
        <p:txBody>
          <a:bodyPr wrap="square" lIns="0" tIns="0" rIns="0" bIns="0">
            <a:spAutoFit/>
          </a:bodyPr>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solidFill>
        </p:spPr>
        <p:txBody>
          <a:bodyPr wrap="square" lIns="0" tIns="0" rIns="0" bIns="0" rtlCol="0"/>
          <a:lstStyle/>
          <a:p>
            <a:endParaRPr dirty="0"/>
          </a:p>
        </p:txBody>
      </p:sp>
      <p:sp>
        <p:nvSpPr>
          <p:cNvPr id="7" name="Rectangle 6">
            <a:extLst>
              <a:ext uri="{FF2B5EF4-FFF2-40B4-BE49-F238E27FC236}">
                <a16:creationId xmlns:a16="http://schemas.microsoft.com/office/drawing/2014/main" id="{CAB02AEA-0F23-4664-BAE6-A55BD2C39394}"/>
              </a:ext>
            </a:extLst>
          </p:cNvPr>
          <p:cNvSpPr/>
          <p:nvPr userDrawn="1"/>
        </p:nvSpPr>
        <p:spPr>
          <a:xfrm>
            <a:off x="-254000" y="-177800"/>
            <a:ext cx="16687800" cy="10337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older 2"/>
          <p:cNvSpPr>
            <a:spLocks noGrp="1"/>
          </p:cNvSpPr>
          <p:nvPr>
            <p:ph type="title"/>
          </p:nvPr>
        </p:nvSpPr>
        <p:spPr>
          <a:xfrm>
            <a:off x="1257300" y="973779"/>
            <a:ext cx="13741400" cy="713739"/>
          </a:xfrm>
          <a:prstGeom prst="rect">
            <a:avLst/>
          </a:prstGeom>
        </p:spPr>
        <p:txBody>
          <a:bodyPr wrap="square" lIns="0" tIns="0" rIns="0" bIns="0">
            <a:spAutoFit/>
          </a:bodyPr>
          <a:lstStyle>
            <a:lvl1pPr>
              <a:defRPr sz="4800" b="1" i="0">
                <a:solidFill>
                  <a:schemeClr val="bg1"/>
                </a:solidFill>
                <a:latin typeface="HelveticaNeueLTStd-Bd"/>
                <a:cs typeface="HelveticaNeueLTStd-Bd"/>
              </a:defRPr>
            </a:lvl1pPr>
          </a:lstStyle>
          <a:p>
            <a:endParaRPr/>
          </a:p>
        </p:txBody>
      </p:sp>
      <p:sp>
        <p:nvSpPr>
          <p:cNvPr id="3" name="Holder 3"/>
          <p:cNvSpPr>
            <a:spLocks noGrp="1"/>
          </p:cNvSpPr>
          <p:nvPr>
            <p:ph type="body" idx="1"/>
          </p:nvPr>
        </p:nvSpPr>
        <p:spPr>
          <a:xfrm>
            <a:off x="1688465" y="2424653"/>
            <a:ext cx="12879069" cy="3089275"/>
          </a:xfrm>
          <a:prstGeom prst="rect">
            <a:avLst/>
          </a:prstGeom>
        </p:spPr>
        <p:txBody>
          <a:bodyPr wrap="square" lIns="0" tIns="0" rIns="0" bIns="0">
            <a:spAutoFit/>
          </a:bodyPr>
          <a:lstStyle>
            <a:lvl1pPr>
              <a:defRPr sz="3700" b="1" i="0">
                <a:solidFill>
                  <a:srgbClr val="27306B"/>
                </a:solidFill>
                <a:latin typeface="HelveticaNeueLTStd-Bd"/>
                <a:cs typeface="HelveticaNeueLTStd-Bd"/>
              </a:defRPr>
            </a:lvl1pPr>
          </a:lstStyle>
          <a:p>
            <a:endParaRPr dirty="0"/>
          </a:p>
        </p:txBody>
      </p:sp>
      <p:sp>
        <p:nvSpPr>
          <p:cNvPr id="4" name="Holder 4"/>
          <p:cNvSpPr>
            <a:spLocks noGrp="1"/>
          </p:cNvSpPr>
          <p:nvPr>
            <p:ph type="ftr" sz="quarter" idx="5"/>
          </p:nvPr>
        </p:nvSpPr>
        <p:spPr>
          <a:xfrm>
            <a:off x="1257300" y="9670392"/>
            <a:ext cx="2373629" cy="228600"/>
          </a:xfrm>
          <a:prstGeom prst="rect">
            <a:avLst/>
          </a:prstGeom>
        </p:spPr>
        <p:txBody>
          <a:bodyPr wrap="square" lIns="0" tIns="0" rIns="0" bIns="0">
            <a:spAutoFit/>
          </a:bodyPr>
          <a:lstStyle>
            <a:lvl1pPr>
              <a:defRPr sz="1600" b="1" i="0">
                <a:solidFill>
                  <a:srgbClr val="27306B"/>
                </a:solidFill>
                <a:latin typeface="HelveticaNeueLTStd-BdCn"/>
                <a:cs typeface="HelveticaNeueLTStd-BdCn"/>
              </a:defRPr>
            </a:lvl1pPr>
          </a:lstStyle>
          <a:p>
            <a:pPr marL="12700">
              <a:lnSpc>
                <a:spcPts val="1720"/>
              </a:lnSpc>
            </a:pPr>
            <a:r>
              <a:rPr spc="10" dirty="0"/>
              <a:t>Bleeding Control Basic </a:t>
            </a:r>
            <a:r>
              <a:rPr spc="-40" dirty="0"/>
              <a:t>v.</a:t>
            </a:r>
            <a:r>
              <a:rPr spc="-15" dirty="0"/>
              <a:t> </a:t>
            </a:r>
            <a:r>
              <a:rPr spc="15" dirty="0"/>
              <a:t>1.0</a:t>
            </a:r>
          </a:p>
        </p:txBody>
      </p:sp>
      <p:sp>
        <p:nvSpPr>
          <p:cNvPr id="5" name="Holder 5"/>
          <p:cNvSpPr>
            <a:spLocks noGrp="1"/>
          </p:cNvSpPr>
          <p:nvPr>
            <p:ph type="dt" sz="half" idx="6"/>
          </p:nvPr>
        </p:nvSpPr>
        <p:spPr>
          <a:xfrm>
            <a:off x="9477668" y="9669638"/>
            <a:ext cx="5521325" cy="229870"/>
          </a:xfrm>
          <a:prstGeom prst="rect">
            <a:avLst/>
          </a:prstGeom>
        </p:spPr>
        <p:txBody>
          <a:bodyPr wrap="square" lIns="0" tIns="0" rIns="0" bIns="0">
            <a:spAutoFit/>
          </a:bodyPr>
          <a:lstStyle>
            <a:lvl1pPr>
              <a:defRPr sz="1600" b="0" i="0">
                <a:solidFill>
                  <a:srgbClr val="27306B"/>
                </a:solidFill>
                <a:latin typeface="HelveticaNeueLTStd-Cn"/>
                <a:cs typeface="HelveticaNeueLTStd-Cn"/>
              </a:defRPr>
            </a:lvl1pPr>
          </a:lstStyle>
          <a:p>
            <a:pPr>
              <a:lnSpc>
                <a:spcPts val="1725"/>
              </a:lnSpc>
            </a:pPr>
            <a:r>
              <a:rPr b="1" spc="10" dirty="0">
                <a:solidFill>
                  <a:srgbClr val="4C4C4C"/>
                </a:solidFill>
                <a:latin typeface="HelveticaNeueLTStd-HvCn"/>
                <a:cs typeface="HelveticaNeueLTStd-HvCn"/>
              </a:rPr>
              <a:t>Introduction  </a:t>
            </a:r>
            <a:r>
              <a:rPr dirty="0">
                <a:solidFill>
                  <a:srgbClr val="4C4C4C"/>
                </a:solidFill>
              </a:rPr>
              <a:t>|  </a:t>
            </a:r>
            <a:r>
              <a:rPr spc="10" dirty="0">
                <a:solidFill>
                  <a:srgbClr val="4C4C4C"/>
                </a:solidFill>
              </a:rPr>
              <a:t>Principles  </a:t>
            </a:r>
            <a:r>
              <a:rPr dirty="0">
                <a:solidFill>
                  <a:srgbClr val="4C4C4C"/>
                </a:solidFill>
              </a:rPr>
              <a:t>|  </a:t>
            </a:r>
            <a:r>
              <a:rPr spc="10" dirty="0">
                <a:solidFill>
                  <a:srgbClr val="4C4C4C"/>
                </a:solidFill>
              </a:rPr>
              <a:t>A-Alert  </a:t>
            </a:r>
            <a:r>
              <a:rPr dirty="0">
                <a:solidFill>
                  <a:srgbClr val="4C4C4C"/>
                </a:solidFill>
              </a:rPr>
              <a:t>|  </a:t>
            </a:r>
            <a:r>
              <a:rPr spc="10" dirty="0">
                <a:solidFill>
                  <a:srgbClr val="4C4C4C"/>
                </a:solidFill>
              </a:rPr>
              <a:t>B-Bleeding  </a:t>
            </a:r>
            <a:r>
              <a:rPr dirty="0">
                <a:solidFill>
                  <a:srgbClr val="4C4C4C"/>
                </a:solidFill>
              </a:rPr>
              <a:t>|  </a:t>
            </a:r>
            <a:r>
              <a:rPr spc="10" dirty="0">
                <a:solidFill>
                  <a:srgbClr val="4C4C4C"/>
                </a:solidFill>
              </a:rPr>
              <a:t>C-Compression </a:t>
            </a:r>
            <a:r>
              <a:rPr spc="250" dirty="0">
                <a:solidFill>
                  <a:srgbClr val="4C4C4C"/>
                </a:solidFill>
              </a:rPr>
              <a:t> </a:t>
            </a:r>
            <a:r>
              <a:rPr dirty="0">
                <a:solidFill>
                  <a:srgbClr val="4C4C4C"/>
                </a:solidFill>
              </a:rPr>
              <a:t>|</a:t>
            </a:r>
          </a:p>
        </p:txBody>
      </p:sp>
      <p:sp>
        <p:nvSpPr>
          <p:cNvPr id="6" name="Holder 6"/>
          <p:cNvSpPr>
            <a:spLocks noGrp="1"/>
          </p:cNvSpPr>
          <p:nvPr>
            <p:ph type="sldNum" sz="quarter" idx="7"/>
          </p:nvPr>
        </p:nvSpPr>
        <p:spPr>
          <a:xfrm>
            <a:off x="11704320" y="9448800"/>
            <a:ext cx="3738880" cy="5080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extLst>
      <p:ext uri="{BB962C8B-B14F-4D97-AF65-F5344CB8AC3E}">
        <p14:creationId xmlns:p14="http://schemas.microsoft.com/office/powerpoint/2010/main" val="5546442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49BB09-D101-4E37-98E5-DD76A83EC15E}"/>
              </a:ext>
            </a:extLst>
          </p:cNvPr>
          <p:cNvSpPr>
            <a:spLocks noGrp="1"/>
          </p:cNvSpPr>
          <p:nvPr>
            <p:ph type="title"/>
          </p:nvPr>
        </p:nvSpPr>
        <p:spPr>
          <a:xfrm>
            <a:off x="1117600" y="541338"/>
            <a:ext cx="14020800" cy="196373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8BE5CB-6353-45C0-AA58-5A2BBBC4AAD4}"/>
              </a:ext>
            </a:extLst>
          </p:cNvPr>
          <p:cNvSpPr>
            <a:spLocks noGrp="1"/>
          </p:cNvSpPr>
          <p:nvPr>
            <p:ph type="body" idx="1"/>
          </p:nvPr>
        </p:nvSpPr>
        <p:spPr>
          <a:xfrm>
            <a:off x="1117600" y="2705100"/>
            <a:ext cx="14020800" cy="6445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1322FB-3DF0-429C-8D75-814DD6D0211F}"/>
              </a:ext>
            </a:extLst>
          </p:cNvPr>
          <p:cNvSpPr>
            <a:spLocks noGrp="1"/>
          </p:cNvSpPr>
          <p:nvPr>
            <p:ph type="dt" sz="half" idx="2"/>
          </p:nvPr>
        </p:nvSpPr>
        <p:spPr>
          <a:xfrm>
            <a:off x="1117600" y="9417050"/>
            <a:ext cx="3657600" cy="541338"/>
          </a:xfrm>
          <a:prstGeom prst="rect">
            <a:avLst/>
          </a:prstGeom>
        </p:spPr>
        <p:txBody>
          <a:bodyPr vert="horz" lIns="91440" tIns="45720" rIns="91440" bIns="45720" rtlCol="0" anchor="ctr"/>
          <a:lstStyle>
            <a:lvl1pPr algn="l">
              <a:defRPr sz="1200">
                <a:solidFill>
                  <a:schemeClr val="tx1">
                    <a:tint val="75000"/>
                  </a:schemeClr>
                </a:solidFill>
              </a:defRPr>
            </a:lvl1pPr>
          </a:lstStyle>
          <a:p>
            <a:fld id="{82C6DF5E-3347-4FCC-8C67-F457EC887CFD}" type="datetimeFigureOut">
              <a:rPr lang="en-US" smtClean="0"/>
              <a:t>5/5/2022</a:t>
            </a:fld>
            <a:endParaRPr lang="en-US"/>
          </a:p>
        </p:txBody>
      </p:sp>
      <p:sp>
        <p:nvSpPr>
          <p:cNvPr id="5" name="Footer Placeholder 4">
            <a:extLst>
              <a:ext uri="{FF2B5EF4-FFF2-40B4-BE49-F238E27FC236}">
                <a16:creationId xmlns:a16="http://schemas.microsoft.com/office/drawing/2014/main" id="{E4E8588C-FEEB-4D39-87DF-C048CD9DFD24}"/>
              </a:ext>
            </a:extLst>
          </p:cNvPr>
          <p:cNvSpPr>
            <a:spLocks noGrp="1"/>
          </p:cNvSpPr>
          <p:nvPr>
            <p:ph type="ftr" sz="quarter" idx="3"/>
          </p:nvPr>
        </p:nvSpPr>
        <p:spPr>
          <a:xfrm>
            <a:off x="5384800" y="9417050"/>
            <a:ext cx="5486400" cy="541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531C3A-AD37-4A72-A2BB-E0C1A118CA22}"/>
              </a:ext>
            </a:extLst>
          </p:cNvPr>
          <p:cNvSpPr>
            <a:spLocks noGrp="1"/>
          </p:cNvSpPr>
          <p:nvPr>
            <p:ph type="sldNum" sz="quarter" idx="4"/>
          </p:nvPr>
        </p:nvSpPr>
        <p:spPr>
          <a:xfrm>
            <a:off x="11480800" y="9417050"/>
            <a:ext cx="3657600" cy="541338"/>
          </a:xfrm>
          <a:prstGeom prst="rect">
            <a:avLst/>
          </a:prstGeom>
        </p:spPr>
        <p:txBody>
          <a:bodyPr vert="horz" lIns="91440" tIns="45720" rIns="91440" bIns="45720" rtlCol="0" anchor="ctr"/>
          <a:lstStyle>
            <a:lvl1pPr algn="r">
              <a:defRPr sz="1200">
                <a:solidFill>
                  <a:schemeClr val="tx1">
                    <a:tint val="75000"/>
                  </a:schemeClr>
                </a:solidFill>
              </a:defRPr>
            </a:lvl1pPr>
          </a:lstStyle>
          <a:p>
            <a:fld id="{9A6D7F8A-769E-4454-BFA9-78E166478D2C}" type="slidenum">
              <a:rPr lang="en-US" smtClean="0"/>
              <a:t>‹#›</a:t>
            </a:fld>
            <a:endParaRPr lang="en-US"/>
          </a:p>
        </p:txBody>
      </p:sp>
    </p:spTree>
    <p:extLst>
      <p:ext uri="{BB962C8B-B14F-4D97-AF65-F5344CB8AC3E}">
        <p14:creationId xmlns:p14="http://schemas.microsoft.com/office/powerpoint/2010/main" val="336647033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7"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6.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3475CA9F-32B0-4B79-A198-56191F2CCD1A}"/>
              </a:ext>
            </a:extLst>
          </p:cNvPr>
          <p:cNvSpPr/>
          <p:nvPr/>
        </p:nvSpPr>
        <p:spPr>
          <a:xfrm>
            <a:off x="2210858" y="4851400"/>
            <a:ext cx="11834284" cy="2743201"/>
          </a:xfrm>
          <a:custGeom>
            <a:avLst/>
            <a:gdLst/>
            <a:ahLst/>
            <a:cxnLst/>
            <a:rect l="l" t="t" r="r" b="b"/>
            <a:pathLst>
              <a:path w="12458700" h="4241800">
                <a:moveTo>
                  <a:pt x="12217400" y="0"/>
                </a:moveTo>
                <a:lnTo>
                  <a:pt x="241300" y="0"/>
                </a:lnTo>
                <a:lnTo>
                  <a:pt x="175907" y="241"/>
                </a:lnTo>
                <a:lnTo>
                  <a:pt x="123545" y="1930"/>
                </a:lnTo>
                <a:lnTo>
                  <a:pt x="82765" y="6515"/>
                </a:lnTo>
                <a:lnTo>
                  <a:pt x="30162" y="30162"/>
                </a:lnTo>
                <a:lnTo>
                  <a:pt x="6515" y="82765"/>
                </a:lnTo>
                <a:lnTo>
                  <a:pt x="1930" y="123545"/>
                </a:lnTo>
                <a:lnTo>
                  <a:pt x="241" y="175907"/>
                </a:lnTo>
                <a:lnTo>
                  <a:pt x="0" y="241300"/>
                </a:lnTo>
                <a:lnTo>
                  <a:pt x="0" y="4000500"/>
                </a:lnTo>
                <a:lnTo>
                  <a:pt x="241" y="4065892"/>
                </a:lnTo>
                <a:lnTo>
                  <a:pt x="1930" y="4118254"/>
                </a:lnTo>
                <a:lnTo>
                  <a:pt x="6515" y="4159034"/>
                </a:lnTo>
                <a:lnTo>
                  <a:pt x="30162" y="4211637"/>
                </a:lnTo>
                <a:lnTo>
                  <a:pt x="82765" y="4235284"/>
                </a:lnTo>
                <a:lnTo>
                  <a:pt x="123545" y="4239869"/>
                </a:lnTo>
                <a:lnTo>
                  <a:pt x="175907" y="4241558"/>
                </a:lnTo>
                <a:lnTo>
                  <a:pt x="241300" y="4241800"/>
                </a:lnTo>
                <a:lnTo>
                  <a:pt x="12217400" y="4241800"/>
                </a:lnTo>
                <a:lnTo>
                  <a:pt x="12282792" y="4241558"/>
                </a:lnTo>
                <a:lnTo>
                  <a:pt x="12335154" y="4239869"/>
                </a:lnTo>
                <a:lnTo>
                  <a:pt x="12375934" y="4235284"/>
                </a:lnTo>
                <a:lnTo>
                  <a:pt x="12428537" y="4211637"/>
                </a:lnTo>
                <a:lnTo>
                  <a:pt x="12452184" y="4159034"/>
                </a:lnTo>
                <a:lnTo>
                  <a:pt x="12456769" y="4118254"/>
                </a:lnTo>
                <a:lnTo>
                  <a:pt x="12458458" y="4065892"/>
                </a:lnTo>
                <a:lnTo>
                  <a:pt x="12458700" y="4000500"/>
                </a:lnTo>
                <a:lnTo>
                  <a:pt x="12458700" y="241300"/>
                </a:lnTo>
                <a:lnTo>
                  <a:pt x="12458458" y="175907"/>
                </a:lnTo>
                <a:lnTo>
                  <a:pt x="12456769" y="123545"/>
                </a:lnTo>
                <a:lnTo>
                  <a:pt x="12452184" y="82765"/>
                </a:lnTo>
                <a:lnTo>
                  <a:pt x="12428537" y="30162"/>
                </a:lnTo>
                <a:lnTo>
                  <a:pt x="12375934" y="6515"/>
                </a:lnTo>
                <a:lnTo>
                  <a:pt x="12335154" y="1930"/>
                </a:lnTo>
                <a:lnTo>
                  <a:pt x="12282792" y="241"/>
                </a:lnTo>
                <a:lnTo>
                  <a:pt x="12217400" y="0"/>
                </a:lnTo>
                <a:close/>
              </a:path>
            </a:pathLst>
          </a:custGeom>
          <a:solidFill>
            <a:srgbClr val="27306B"/>
          </a:solidFill>
          <a:ln w="38100">
            <a:solidFill>
              <a:schemeClr val="bg1"/>
            </a:solidFill>
          </a:ln>
        </p:spPr>
        <p:txBody>
          <a:bodyPr wrap="square" lIns="0" tIns="0" rIns="0" bIns="0" rtlCol="0"/>
          <a:lstStyle/>
          <a:p>
            <a:endParaRPr dirty="0"/>
          </a:p>
        </p:txBody>
      </p:sp>
      <p:sp>
        <p:nvSpPr>
          <p:cNvPr id="6" name="Rectangle 5">
            <a:extLst>
              <a:ext uri="{FF2B5EF4-FFF2-40B4-BE49-F238E27FC236}">
                <a16:creationId xmlns:a16="http://schemas.microsoft.com/office/drawing/2014/main" id="{A42FA989-C80E-4DA0-8207-C80DEA3D29F9}"/>
              </a:ext>
            </a:extLst>
          </p:cNvPr>
          <p:cNvSpPr/>
          <p:nvPr/>
        </p:nvSpPr>
        <p:spPr>
          <a:xfrm>
            <a:off x="1803400" y="4851400"/>
            <a:ext cx="12877801" cy="2705712"/>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lnSpc>
                <a:spcPct val="90000"/>
              </a:lnSpc>
            </a:pPr>
            <a:r>
              <a:rPr lang="en-US" sz="13800" b="1" i="1" dirty="0">
                <a:solidFill>
                  <a:schemeClr val="bg1"/>
                </a:solidFill>
                <a:latin typeface="Franklin Gothic Book" panose="020B0503020102020204" pitchFamily="34" charset="0"/>
              </a:rPr>
              <a:t>A Call to Action</a:t>
            </a:r>
          </a:p>
          <a:p>
            <a:pPr algn="ctr">
              <a:lnSpc>
                <a:spcPct val="90000"/>
              </a:lnSpc>
            </a:pPr>
            <a:r>
              <a:rPr lang="en-US" sz="5600" b="1" dirty="0">
                <a:solidFill>
                  <a:schemeClr val="bg1"/>
                </a:solidFill>
                <a:latin typeface="Franklin Gothic Book" panose="020B0503020102020204" pitchFamily="34" charset="0"/>
              </a:rPr>
              <a:t>a Georgia </a:t>
            </a:r>
            <a:r>
              <a:rPr lang="en-US" sz="5600" b="1" u="none" strike="noStrike" dirty="0">
                <a:solidFill>
                  <a:schemeClr val="bg1"/>
                </a:solidFill>
                <a:effectLst/>
                <a:latin typeface="Franklin Gothic Book" panose="020B0503020102020204" pitchFamily="34" charset="0"/>
              </a:rPr>
              <a:t>STOP THE BLEED</a:t>
            </a:r>
            <a:r>
              <a:rPr lang="en-US" sz="5600" b="1" u="none" strike="noStrike" baseline="30000" dirty="0">
                <a:solidFill>
                  <a:schemeClr val="bg1"/>
                </a:solidFill>
                <a:effectLst/>
                <a:latin typeface="Franklin Gothic Book" panose="020B0503020102020204" pitchFamily="34" charset="0"/>
              </a:rPr>
              <a:t>® </a:t>
            </a:r>
            <a:r>
              <a:rPr lang="en-US" sz="5600" b="1" dirty="0">
                <a:solidFill>
                  <a:schemeClr val="bg1"/>
                </a:solidFill>
                <a:latin typeface="Franklin Gothic Book" panose="020B0503020102020204" pitchFamily="34" charset="0"/>
              </a:rPr>
              <a:t>initiative</a:t>
            </a:r>
          </a:p>
        </p:txBody>
      </p:sp>
      <p:sp>
        <p:nvSpPr>
          <p:cNvPr id="14" name="object 12">
            <a:extLst>
              <a:ext uri="{FF2B5EF4-FFF2-40B4-BE49-F238E27FC236}">
                <a16:creationId xmlns:a16="http://schemas.microsoft.com/office/drawing/2014/main" id="{535DF5C8-7D94-4DD5-BC0A-E84B1BBFC8DB}"/>
              </a:ext>
            </a:extLst>
          </p:cNvPr>
          <p:cNvSpPr/>
          <p:nvPr/>
        </p:nvSpPr>
        <p:spPr>
          <a:xfrm>
            <a:off x="5711237" y="3666309"/>
            <a:ext cx="5200651" cy="838353"/>
          </a:xfrm>
          <a:custGeom>
            <a:avLst/>
            <a:gdLst/>
            <a:ahLst/>
            <a:cxnLst/>
            <a:rect l="l" t="t" r="r" b="b"/>
            <a:pathLst>
              <a:path w="5200650" h="581025">
                <a:moveTo>
                  <a:pt x="0" y="580580"/>
                </a:moveTo>
                <a:lnTo>
                  <a:pt x="5200103" y="580580"/>
                </a:lnTo>
                <a:lnTo>
                  <a:pt x="5200103" y="0"/>
                </a:lnTo>
                <a:lnTo>
                  <a:pt x="0" y="0"/>
                </a:lnTo>
                <a:lnTo>
                  <a:pt x="0" y="580580"/>
                </a:lnTo>
                <a:close/>
              </a:path>
            </a:pathLst>
          </a:custGeom>
          <a:solidFill>
            <a:srgbClr val="AB0F24"/>
          </a:solidFill>
        </p:spPr>
        <p:txBody>
          <a:bodyPr wrap="square" lIns="0" tIns="0" rIns="0" bIns="0" rtlCol="0"/>
          <a:lstStyle/>
          <a:p>
            <a:pPr defTabSz="1689968"/>
            <a:endParaRPr>
              <a:solidFill>
                <a:prstClr val="black"/>
              </a:solidFill>
            </a:endParaRPr>
          </a:p>
        </p:txBody>
      </p:sp>
      <p:pic>
        <p:nvPicPr>
          <p:cNvPr id="16" name="Picture 15" descr="sm-stop-the-bleed-logo-vector_pms7621C.pdf">
            <a:extLst>
              <a:ext uri="{FF2B5EF4-FFF2-40B4-BE49-F238E27FC236}">
                <a16:creationId xmlns:a16="http://schemas.microsoft.com/office/drawing/2014/main" id="{63450CB3-AA7A-42CE-8710-ED59D6755AF4}"/>
              </a:ext>
            </a:extLst>
          </p:cNvPr>
          <p:cNvPicPr>
            <a:picLocks noChangeAspect="1"/>
          </p:cNvPicPr>
          <p:nvPr/>
        </p:nvPicPr>
        <p:blipFill rotWithShape="1">
          <a:blip r:embed="rId3">
            <a:extLst>
              <a:ext uri="{28A0092B-C50C-407E-A947-70E740481C1C}">
                <a14:useLocalDpi xmlns:a14="http://schemas.microsoft.com/office/drawing/2010/main" val="0"/>
              </a:ext>
            </a:extLst>
          </a:blip>
          <a:srcRect t="30970" r="4666" b="25918"/>
          <a:stretch/>
        </p:blipFill>
        <p:spPr>
          <a:xfrm>
            <a:off x="3708400" y="330200"/>
            <a:ext cx="8398301" cy="2934675"/>
          </a:xfrm>
          <a:prstGeom prst="rect">
            <a:avLst/>
          </a:prstGeom>
        </p:spPr>
      </p:pic>
      <p:sp>
        <p:nvSpPr>
          <p:cNvPr id="17" name="TextBox 16">
            <a:extLst>
              <a:ext uri="{FF2B5EF4-FFF2-40B4-BE49-F238E27FC236}">
                <a16:creationId xmlns:a16="http://schemas.microsoft.com/office/drawing/2014/main" id="{84CCAEB9-92D2-4D78-9D0A-3D4D13B6D071}"/>
              </a:ext>
            </a:extLst>
          </p:cNvPr>
          <p:cNvSpPr txBox="1"/>
          <p:nvPr/>
        </p:nvSpPr>
        <p:spPr>
          <a:xfrm>
            <a:off x="5655733" y="3556000"/>
            <a:ext cx="5176390" cy="970894"/>
          </a:xfrm>
          <a:prstGeom prst="rect">
            <a:avLst/>
          </a:prstGeom>
          <a:noFill/>
        </p:spPr>
        <p:txBody>
          <a:bodyPr wrap="square" lIns="169025" tIns="84512" rIns="169025" bIns="84512" rtlCol="0">
            <a:spAutoFit/>
          </a:bodyPr>
          <a:lstStyle/>
          <a:p>
            <a:pPr algn="ctr" defTabSz="1689968"/>
            <a:r>
              <a:rPr lang="en-US" sz="5200" b="1" dirty="0">
                <a:solidFill>
                  <a:prstClr val="white"/>
                </a:solidFill>
              </a:rPr>
              <a:t>SAVE A LIFE</a:t>
            </a:r>
          </a:p>
        </p:txBody>
      </p:sp>
      <p:pic>
        <p:nvPicPr>
          <p:cNvPr id="13" name="Picture 12" descr="Text&#10;&#10;Description automatically generated with medium confidence">
            <a:extLst>
              <a:ext uri="{FF2B5EF4-FFF2-40B4-BE49-F238E27FC236}">
                <a16:creationId xmlns:a16="http://schemas.microsoft.com/office/drawing/2014/main" id="{9CAA62BA-A97F-407C-90D3-361BE0CC12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80" y="8737600"/>
            <a:ext cx="4862344" cy="1010793"/>
          </a:xfrm>
          <a:prstGeom prst="rect">
            <a:avLst/>
          </a:prstGeom>
        </p:spPr>
      </p:pic>
      <p:pic>
        <p:nvPicPr>
          <p:cNvPr id="18" name="Picture 17" descr="cot.png">
            <a:extLst>
              <a:ext uri="{FF2B5EF4-FFF2-40B4-BE49-F238E27FC236}">
                <a16:creationId xmlns:a16="http://schemas.microsoft.com/office/drawing/2014/main" id="{B7618597-3BAA-4CF4-85A2-B09E9BA70708}"/>
              </a:ext>
            </a:extLst>
          </p:cNvPr>
          <p:cNvPicPr>
            <a:picLocks noChangeAspect="1"/>
          </p:cNvPicPr>
          <p:nvPr/>
        </p:nvPicPr>
        <p:blipFill>
          <a:blip r:embed="rId5"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630896" y="8520430"/>
            <a:ext cx="2240280" cy="1360170"/>
          </a:xfrm>
          <a:prstGeom prst="rect">
            <a:avLst/>
          </a:prstGeom>
        </p:spPr>
      </p:pic>
      <p:pic>
        <p:nvPicPr>
          <p:cNvPr id="19" name="Picture 18" descr="New color seal .png">
            <a:extLst>
              <a:ext uri="{FF2B5EF4-FFF2-40B4-BE49-F238E27FC236}">
                <a16:creationId xmlns:a16="http://schemas.microsoft.com/office/drawing/2014/main" id="{A2B97EE0-676B-43EA-B74E-96A79F2A81D7}"/>
              </a:ext>
            </a:extLst>
          </p:cNvPr>
          <p:cNvPicPr>
            <a:picLocks noChangeAspect="1"/>
          </p:cNvPicPr>
          <p:nvPr/>
        </p:nvPicPr>
        <p:blipFill rotWithShape="1">
          <a:blip r:embed="rId6">
            <a:extLst>
              <a:ext uri="{28A0092B-C50C-407E-A947-70E740481C1C}">
                <a14:useLocalDpi xmlns:a14="http://schemas.microsoft.com/office/drawing/2010/main" val="0"/>
              </a:ext>
            </a:extLst>
          </a:blip>
          <a:srcRect b="19012"/>
          <a:stretch/>
        </p:blipFill>
        <p:spPr>
          <a:xfrm>
            <a:off x="12221696" y="8722755"/>
            <a:ext cx="3724424" cy="1005445"/>
          </a:xfrm>
          <a:prstGeom prst="rect">
            <a:avLst/>
          </a:prstGeom>
        </p:spPr>
      </p:pic>
      <p:pic>
        <p:nvPicPr>
          <p:cNvPr id="20" name="Picture 19" descr="GTF_Logo_RGB600.png">
            <a:extLst>
              <a:ext uri="{FF2B5EF4-FFF2-40B4-BE49-F238E27FC236}">
                <a16:creationId xmlns:a16="http://schemas.microsoft.com/office/drawing/2014/main" id="{F3280F73-5DA8-4D14-8176-11EEABD197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89600" y="8691879"/>
            <a:ext cx="3657600" cy="1188721"/>
          </a:xfrm>
          <a:prstGeom prst="rect">
            <a:avLst/>
          </a:prstGeom>
        </p:spPr>
      </p:pic>
    </p:spTree>
    <p:extLst>
      <p:ext uri="{BB962C8B-B14F-4D97-AF65-F5344CB8AC3E}">
        <p14:creationId xmlns:p14="http://schemas.microsoft.com/office/powerpoint/2010/main" val="3293418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object 2">
            <a:extLst>
              <a:ext uri="{FF2B5EF4-FFF2-40B4-BE49-F238E27FC236}">
                <a16:creationId xmlns:a16="http://schemas.microsoft.com/office/drawing/2014/main" id="{C70ACAB1-905C-4EAF-9EB0-9BFCCDB93093}"/>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75" name="object 4">
            <a:extLst>
              <a:ext uri="{FF2B5EF4-FFF2-40B4-BE49-F238E27FC236}">
                <a16:creationId xmlns:a16="http://schemas.microsoft.com/office/drawing/2014/main" id="{D0654020-8C43-4988-819C-7DB516E78C5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1" y="574948"/>
            <a:ext cx="9613900" cy="689930"/>
          </a:xfrm>
          <a:prstGeom prst="rect">
            <a:avLst/>
          </a:prstGeom>
        </p:spPr>
        <p:txBody>
          <a:bodyPr vert="horz" wrap="square" lIns="0" tIns="12698" rIns="0" bIns="0" rtlCol="0">
            <a:spAutoFit/>
          </a:bodyPr>
          <a:lstStyle/>
          <a:p>
            <a:pPr marL="12698">
              <a:spcBef>
                <a:spcPts val="100"/>
              </a:spcBef>
            </a:pPr>
            <a:r>
              <a:rPr sz="4400" spc="15" dirty="0">
                <a:solidFill>
                  <a:srgbClr val="FFFFFF"/>
                </a:solidFill>
              </a:rPr>
              <a:t>Where </a:t>
            </a:r>
            <a:r>
              <a:rPr lang="en-US" sz="4400" spc="30" dirty="0">
                <a:solidFill>
                  <a:srgbClr val="FFFFFF"/>
                </a:solidFill>
              </a:rPr>
              <a:t>C</a:t>
            </a:r>
            <a:r>
              <a:rPr sz="4400" spc="30" dirty="0">
                <a:solidFill>
                  <a:srgbClr val="FFFFFF"/>
                </a:solidFill>
              </a:rPr>
              <a:t>an </a:t>
            </a:r>
            <a:r>
              <a:rPr sz="4400" dirty="0">
                <a:solidFill>
                  <a:srgbClr val="FFFFFF"/>
                </a:solidFill>
              </a:rPr>
              <a:t>I </a:t>
            </a:r>
            <a:r>
              <a:rPr lang="en-US" sz="4400" spc="30" dirty="0">
                <a:solidFill>
                  <a:srgbClr val="FFFFFF"/>
                </a:solidFill>
              </a:rPr>
              <a:t>U</a:t>
            </a:r>
            <a:r>
              <a:rPr sz="4400" spc="30" dirty="0">
                <a:solidFill>
                  <a:srgbClr val="FFFFFF"/>
                </a:solidFill>
              </a:rPr>
              <a:t>se </a:t>
            </a:r>
            <a:r>
              <a:rPr lang="en-US" sz="4400" spc="30" dirty="0">
                <a:solidFill>
                  <a:srgbClr val="FFFFFF"/>
                </a:solidFill>
              </a:rPr>
              <a:t>T</a:t>
            </a:r>
            <a:r>
              <a:rPr sz="4400" spc="30" dirty="0">
                <a:solidFill>
                  <a:srgbClr val="FFFFFF"/>
                </a:solidFill>
              </a:rPr>
              <a:t>his</a:t>
            </a:r>
            <a:r>
              <a:rPr sz="4400" spc="335" dirty="0">
                <a:solidFill>
                  <a:srgbClr val="FFFFFF"/>
                </a:solidFill>
              </a:rPr>
              <a:t> </a:t>
            </a:r>
            <a:r>
              <a:rPr lang="en-US" sz="4400" spc="44" dirty="0">
                <a:solidFill>
                  <a:srgbClr val="FFFFFF"/>
                </a:solidFill>
              </a:rPr>
              <a:t>T</a:t>
            </a:r>
            <a:r>
              <a:rPr sz="4400" spc="44" dirty="0">
                <a:solidFill>
                  <a:srgbClr val="FFFFFF"/>
                </a:solidFill>
              </a:rPr>
              <a:t>raining?</a:t>
            </a:r>
          </a:p>
        </p:txBody>
      </p:sp>
      <p:sp>
        <p:nvSpPr>
          <p:cNvPr id="3" name="object 3"/>
          <p:cNvSpPr/>
          <p:nvPr/>
        </p:nvSpPr>
        <p:spPr>
          <a:xfrm>
            <a:off x="7488689" y="5140038"/>
            <a:ext cx="1321435" cy="1321434"/>
          </a:xfrm>
          <a:custGeom>
            <a:avLst/>
            <a:gdLst/>
            <a:ahLst/>
            <a:cxnLst/>
            <a:rect l="l" t="t" r="r" b="b"/>
            <a:pathLst>
              <a:path w="1321434" h="1321435">
                <a:moveTo>
                  <a:pt x="934161" y="0"/>
                </a:moveTo>
                <a:lnTo>
                  <a:pt x="386943" y="0"/>
                </a:lnTo>
                <a:lnTo>
                  <a:pt x="0" y="386943"/>
                </a:lnTo>
                <a:lnTo>
                  <a:pt x="0" y="934161"/>
                </a:lnTo>
                <a:lnTo>
                  <a:pt x="386943" y="1321130"/>
                </a:lnTo>
                <a:lnTo>
                  <a:pt x="934161" y="1321130"/>
                </a:lnTo>
                <a:lnTo>
                  <a:pt x="1321130" y="934161"/>
                </a:lnTo>
                <a:lnTo>
                  <a:pt x="1321130" y="386943"/>
                </a:lnTo>
                <a:lnTo>
                  <a:pt x="934161" y="0"/>
                </a:lnTo>
                <a:close/>
              </a:path>
            </a:pathLst>
          </a:custGeom>
          <a:solidFill>
            <a:srgbClr val="AB0F24"/>
          </a:solidFill>
        </p:spPr>
        <p:txBody>
          <a:bodyPr wrap="square" lIns="0" tIns="0" rIns="0" bIns="0" rtlCol="0"/>
          <a:lstStyle/>
          <a:p>
            <a:endParaRPr/>
          </a:p>
        </p:txBody>
      </p:sp>
      <p:sp>
        <p:nvSpPr>
          <p:cNvPr id="4" name="object 4"/>
          <p:cNvSpPr/>
          <p:nvPr/>
        </p:nvSpPr>
        <p:spPr>
          <a:xfrm>
            <a:off x="7488689" y="5140038"/>
            <a:ext cx="1321435" cy="1321434"/>
          </a:xfrm>
          <a:custGeom>
            <a:avLst/>
            <a:gdLst/>
            <a:ahLst/>
            <a:cxnLst/>
            <a:rect l="l" t="t" r="r" b="b"/>
            <a:pathLst>
              <a:path w="1321434" h="1321435">
                <a:moveTo>
                  <a:pt x="386943" y="0"/>
                </a:moveTo>
                <a:lnTo>
                  <a:pt x="0" y="386943"/>
                </a:lnTo>
                <a:lnTo>
                  <a:pt x="0" y="934161"/>
                </a:lnTo>
                <a:lnTo>
                  <a:pt x="386943" y="1321130"/>
                </a:lnTo>
                <a:lnTo>
                  <a:pt x="934161" y="1321130"/>
                </a:lnTo>
                <a:lnTo>
                  <a:pt x="1321130" y="934161"/>
                </a:lnTo>
                <a:lnTo>
                  <a:pt x="1321130" y="386943"/>
                </a:lnTo>
                <a:lnTo>
                  <a:pt x="934161" y="0"/>
                </a:lnTo>
                <a:lnTo>
                  <a:pt x="386943" y="0"/>
                </a:lnTo>
              </a:path>
            </a:pathLst>
          </a:custGeom>
          <a:ln w="50800">
            <a:solidFill>
              <a:srgbClr val="FFFFFF"/>
            </a:solidFill>
          </a:ln>
        </p:spPr>
        <p:txBody>
          <a:bodyPr wrap="square" lIns="0" tIns="0" rIns="0" bIns="0" rtlCol="0"/>
          <a:lstStyle/>
          <a:p>
            <a:endParaRPr/>
          </a:p>
        </p:txBody>
      </p:sp>
      <p:sp>
        <p:nvSpPr>
          <p:cNvPr id="5" name="object 5"/>
          <p:cNvSpPr/>
          <p:nvPr/>
        </p:nvSpPr>
        <p:spPr>
          <a:xfrm>
            <a:off x="7911691" y="5366167"/>
            <a:ext cx="529589" cy="901065"/>
          </a:xfrm>
          <a:custGeom>
            <a:avLst/>
            <a:gdLst/>
            <a:ahLst/>
            <a:cxnLst/>
            <a:rect l="l" t="t" r="r" b="b"/>
            <a:pathLst>
              <a:path w="529590" h="901064">
                <a:moveTo>
                  <a:pt x="374449" y="898778"/>
                </a:moveTo>
                <a:lnTo>
                  <a:pt x="258434" y="898778"/>
                </a:lnTo>
                <a:lnTo>
                  <a:pt x="302991" y="899241"/>
                </a:lnTo>
                <a:lnTo>
                  <a:pt x="347484" y="900785"/>
                </a:lnTo>
                <a:lnTo>
                  <a:pt x="371662" y="899563"/>
                </a:lnTo>
                <a:lnTo>
                  <a:pt x="374449" y="898778"/>
                </a:lnTo>
                <a:close/>
              </a:path>
              <a:path w="529590" h="901064">
                <a:moveTo>
                  <a:pt x="37036" y="129383"/>
                </a:moveTo>
                <a:lnTo>
                  <a:pt x="2156" y="155758"/>
                </a:lnTo>
                <a:lnTo>
                  <a:pt x="117" y="343981"/>
                </a:lnTo>
                <a:lnTo>
                  <a:pt x="0" y="510133"/>
                </a:lnTo>
                <a:lnTo>
                  <a:pt x="119" y="558901"/>
                </a:lnTo>
                <a:lnTo>
                  <a:pt x="367" y="608783"/>
                </a:lnTo>
                <a:lnTo>
                  <a:pt x="2688" y="665718"/>
                </a:lnTo>
                <a:lnTo>
                  <a:pt x="9130" y="723442"/>
                </a:lnTo>
                <a:lnTo>
                  <a:pt x="26602" y="789660"/>
                </a:lnTo>
                <a:lnTo>
                  <a:pt x="61810" y="848639"/>
                </a:lnTo>
                <a:lnTo>
                  <a:pt x="108711" y="887583"/>
                </a:lnTo>
                <a:lnTo>
                  <a:pt x="169328" y="900506"/>
                </a:lnTo>
                <a:lnTo>
                  <a:pt x="213863" y="899249"/>
                </a:lnTo>
                <a:lnTo>
                  <a:pt x="258434" y="898778"/>
                </a:lnTo>
                <a:lnTo>
                  <a:pt x="374449" y="898778"/>
                </a:lnTo>
                <a:lnTo>
                  <a:pt x="393118" y="893524"/>
                </a:lnTo>
                <a:lnTo>
                  <a:pt x="412388" y="882822"/>
                </a:lnTo>
                <a:lnTo>
                  <a:pt x="430008" y="867613"/>
                </a:lnTo>
                <a:lnTo>
                  <a:pt x="434275" y="863244"/>
                </a:lnTo>
                <a:lnTo>
                  <a:pt x="438644" y="859002"/>
                </a:lnTo>
                <a:lnTo>
                  <a:pt x="471986" y="816537"/>
                </a:lnTo>
                <a:lnTo>
                  <a:pt x="494548" y="775930"/>
                </a:lnTo>
                <a:lnTo>
                  <a:pt x="510973" y="732901"/>
                </a:lnTo>
                <a:lnTo>
                  <a:pt x="521813" y="687740"/>
                </a:lnTo>
                <a:lnTo>
                  <a:pt x="527379" y="642696"/>
                </a:lnTo>
                <a:lnTo>
                  <a:pt x="236181" y="642696"/>
                </a:lnTo>
                <a:lnTo>
                  <a:pt x="225005" y="636447"/>
                </a:lnTo>
                <a:lnTo>
                  <a:pt x="250833" y="596744"/>
                </a:lnTo>
                <a:lnTo>
                  <a:pt x="280981" y="564823"/>
                </a:lnTo>
                <a:lnTo>
                  <a:pt x="316269" y="541891"/>
                </a:lnTo>
                <a:lnTo>
                  <a:pt x="357518" y="529159"/>
                </a:lnTo>
                <a:lnTo>
                  <a:pt x="405548" y="527837"/>
                </a:lnTo>
                <a:lnTo>
                  <a:pt x="405548" y="410286"/>
                </a:lnTo>
                <a:lnTo>
                  <a:pt x="74434" y="410286"/>
                </a:lnTo>
                <a:lnTo>
                  <a:pt x="74361" y="217543"/>
                </a:lnTo>
                <a:lnTo>
                  <a:pt x="74103" y="170789"/>
                </a:lnTo>
                <a:lnTo>
                  <a:pt x="58399" y="135641"/>
                </a:lnTo>
                <a:lnTo>
                  <a:pt x="48341" y="130781"/>
                </a:lnTo>
                <a:lnTo>
                  <a:pt x="37036" y="129383"/>
                </a:lnTo>
                <a:close/>
              </a:path>
              <a:path w="529590" h="901064">
                <a:moveTo>
                  <a:pt x="382129" y="543178"/>
                </a:moveTo>
                <a:lnTo>
                  <a:pt x="328478" y="554215"/>
                </a:lnTo>
                <a:lnTo>
                  <a:pt x="284161" y="585977"/>
                </a:lnTo>
                <a:lnTo>
                  <a:pt x="248228" y="627943"/>
                </a:lnTo>
                <a:lnTo>
                  <a:pt x="236181" y="642696"/>
                </a:lnTo>
                <a:lnTo>
                  <a:pt x="527379" y="642696"/>
                </a:lnTo>
                <a:lnTo>
                  <a:pt x="527620" y="640740"/>
                </a:lnTo>
                <a:lnTo>
                  <a:pt x="529073" y="608783"/>
                </a:lnTo>
                <a:lnTo>
                  <a:pt x="529219" y="585977"/>
                </a:lnTo>
                <a:lnTo>
                  <a:pt x="529145" y="564823"/>
                </a:lnTo>
                <a:lnTo>
                  <a:pt x="528962" y="548362"/>
                </a:lnTo>
                <a:lnTo>
                  <a:pt x="414551" y="548362"/>
                </a:lnTo>
                <a:lnTo>
                  <a:pt x="406386" y="547217"/>
                </a:lnTo>
                <a:lnTo>
                  <a:pt x="398461" y="545185"/>
                </a:lnTo>
                <a:lnTo>
                  <a:pt x="390257" y="543356"/>
                </a:lnTo>
                <a:lnTo>
                  <a:pt x="382129" y="543178"/>
                </a:lnTo>
                <a:close/>
              </a:path>
              <a:path w="529590" h="901064">
                <a:moveTo>
                  <a:pt x="485463" y="285127"/>
                </a:moveTo>
                <a:lnTo>
                  <a:pt x="440234" y="297629"/>
                </a:lnTo>
                <a:lnTo>
                  <a:pt x="424242" y="337591"/>
                </a:lnTo>
                <a:lnTo>
                  <a:pt x="424483" y="377936"/>
                </a:lnTo>
                <a:lnTo>
                  <a:pt x="424547" y="461366"/>
                </a:lnTo>
                <a:lnTo>
                  <a:pt x="424446" y="534111"/>
                </a:lnTo>
                <a:lnTo>
                  <a:pt x="423395" y="542052"/>
                </a:lnTo>
                <a:lnTo>
                  <a:pt x="420159" y="546722"/>
                </a:lnTo>
                <a:lnTo>
                  <a:pt x="414551" y="548362"/>
                </a:lnTo>
                <a:lnTo>
                  <a:pt x="528962" y="548362"/>
                </a:lnTo>
                <a:lnTo>
                  <a:pt x="528798" y="527837"/>
                </a:lnTo>
                <a:lnTo>
                  <a:pt x="528840" y="333070"/>
                </a:lnTo>
                <a:lnTo>
                  <a:pt x="528076" y="323286"/>
                </a:lnTo>
                <a:lnTo>
                  <a:pt x="525591" y="314328"/>
                </a:lnTo>
                <a:lnTo>
                  <a:pt x="521206" y="306270"/>
                </a:lnTo>
                <a:lnTo>
                  <a:pt x="514743" y="299186"/>
                </a:lnTo>
                <a:lnTo>
                  <a:pt x="500538" y="289759"/>
                </a:lnTo>
                <a:lnTo>
                  <a:pt x="485463" y="285127"/>
                </a:lnTo>
                <a:close/>
              </a:path>
              <a:path w="529590" h="901064">
                <a:moveTo>
                  <a:pt x="144976" y="52222"/>
                </a:moveTo>
                <a:lnTo>
                  <a:pt x="106899" y="62975"/>
                </a:lnTo>
                <a:lnTo>
                  <a:pt x="91629" y="98297"/>
                </a:lnTo>
                <a:lnTo>
                  <a:pt x="91655" y="314328"/>
                </a:lnTo>
                <a:lnTo>
                  <a:pt x="91779" y="363833"/>
                </a:lnTo>
                <a:lnTo>
                  <a:pt x="91883" y="393115"/>
                </a:lnTo>
                <a:lnTo>
                  <a:pt x="91203" y="401374"/>
                </a:lnTo>
                <a:lnTo>
                  <a:pt x="88578" y="407120"/>
                </a:lnTo>
                <a:lnTo>
                  <a:pt x="83243" y="410157"/>
                </a:lnTo>
                <a:lnTo>
                  <a:pt x="74434" y="410286"/>
                </a:lnTo>
                <a:lnTo>
                  <a:pt x="405548" y="410286"/>
                </a:lnTo>
                <a:lnTo>
                  <a:pt x="405548" y="400817"/>
                </a:lnTo>
                <a:lnTo>
                  <a:pt x="312539" y="400817"/>
                </a:lnTo>
                <a:lnTo>
                  <a:pt x="305421" y="399075"/>
                </a:lnTo>
                <a:lnTo>
                  <a:pt x="305103" y="398348"/>
                </a:lnTo>
                <a:lnTo>
                  <a:pt x="184492" y="398348"/>
                </a:lnTo>
                <a:lnTo>
                  <a:pt x="184543" y="105384"/>
                </a:lnTo>
                <a:lnTo>
                  <a:pt x="168998" y="63906"/>
                </a:lnTo>
                <a:lnTo>
                  <a:pt x="157349" y="56028"/>
                </a:lnTo>
                <a:lnTo>
                  <a:pt x="144976" y="52222"/>
                </a:lnTo>
                <a:close/>
              </a:path>
              <a:path w="529590" h="901064">
                <a:moveTo>
                  <a:pt x="366686" y="47193"/>
                </a:moveTo>
                <a:lnTo>
                  <a:pt x="329367" y="72410"/>
                </a:lnTo>
                <a:lnTo>
                  <a:pt x="326402" y="400100"/>
                </a:lnTo>
                <a:lnTo>
                  <a:pt x="312539" y="400817"/>
                </a:lnTo>
                <a:lnTo>
                  <a:pt x="405548" y="400817"/>
                </a:lnTo>
                <a:lnTo>
                  <a:pt x="405613" y="90347"/>
                </a:lnTo>
                <a:lnTo>
                  <a:pt x="405633" y="87585"/>
                </a:lnTo>
                <a:lnTo>
                  <a:pt x="405370" y="83845"/>
                </a:lnTo>
                <a:lnTo>
                  <a:pt x="401708" y="69228"/>
                </a:lnTo>
                <a:lnTo>
                  <a:pt x="393448" y="57699"/>
                </a:lnTo>
                <a:lnTo>
                  <a:pt x="381478" y="50080"/>
                </a:lnTo>
                <a:lnTo>
                  <a:pt x="366686" y="47193"/>
                </a:lnTo>
                <a:close/>
              </a:path>
              <a:path w="529590" h="901064">
                <a:moveTo>
                  <a:pt x="256374" y="0"/>
                </a:moveTo>
                <a:lnTo>
                  <a:pt x="211029" y="28503"/>
                </a:lnTo>
                <a:lnTo>
                  <a:pt x="207504" y="398348"/>
                </a:lnTo>
                <a:lnTo>
                  <a:pt x="305103" y="398348"/>
                </a:lnTo>
                <a:lnTo>
                  <a:pt x="302799" y="393089"/>
                </a:lnTo>
                <a:lnTo>
                  <a:pt x="302448" y="381838"/>
                </a:lnTo>
                <a:lnTo>
                  <a:pt x="302322" y="49148"/>
                </a:lnTo>
                <a:lnTo>
                  <a:pt x="289079" y="13255"/>
                </a:lnTo>
                <a:lnTo>
                  <a:pt x="274661" y="3616"/>
                </a:lnTo>
                <a:lnTo>
                  <a:pt x="256374" y="0"/>
                </a:lnTo>
                <a:close/>
              </a:path>
            </a:pathLst>
          </a:custGeom>
          <a:solidFill>
            <a:srgbClr val="FFFFFF"/>
          </a:solidFill>
        </p:spPr>
        <p:txBody>
          <a:bodyPr wrap="square" lIns="0" tIns="0" rIns="0" bIns="0" rtlCol="0"/>
          <a:lstStyle/>
          <a:p>
            <a:endParaRPr/>
          </a:p>
        </p:txBody>
      </p:sp>
      <p:sp>
        <p:nvSpPr>
          <p:cNvPr id="6" name="object 6"/>
          <p:cNvSpPr/>
          <p:nvPr/>
        </p:nvSpPr>
        <p:spPr>
          <a:xfrm>
            <a:off x="7081815" y="4787021"/>
            <a:ext cx="2098041" cy="2066925"/>
          </a:xfrm>
          <a:custGeom>
            <a:avLst/>
            <a:gdLst/>
            <a:ahLst/>
            <a:cxnLst/>
            <a:rect l="l" t="t" r="r" b="b"/>
            <a:pathLst>
              <a:path w="2098040" h="2066925">
                <a:moveTo>
                  <a:pt x="1049020" y="2066925"/>
                </a:moveTo>
                <a:lnTo>
                  <a:pt x="1097038" y="2065861"/>
                </a:lnTo>
                <a:lnTo>
                  <a:pt x="1144502" y="2062701"/>
                </a:lnTo>
                <a:lnTo>
                  <a:pt x="1191366" y="2057490"/>
                </a:lnTo>
                <a:lnTo>
                  <a:pt x="1237583" y="2050274"/>
                </a:lnTo>
                <a:lnTo>
                  <a:pt x="1283107" y="2041098"/>
                </a:lnTo>
                <a:lnTo>
                  <a:pt x="1327892" y="2030008"/>
                </a:lnTo>
                <a:lnTo>
                  <a:pt x="1371891" y="2017050"/>
                </a:lnTo>
                <a:lnTo>
                  <a:pt x="1415058" y="2002268"/>
                </a:lnTo>
                <a:lnTo>
                  <a:pt x="1457347" y="1985710"/>
                </a:lnTo>
                <a:lnTo>
                  <a:pt x="1498711" y="1967419"/>
                </a:lnTo>
                <a:lnTo>
                  <a:pt x="1539105" y="1947443"/>
                </a:lnTo>
                <a:lnTo>
                  <a:pt x="1578482" y="1925826"/>
                </a:lnTo>
                <a:lnTo>
                  <a:pt x="1616795" y="1902614"/>
                </a:lnTo>
                <a:lnTo>
                  <a:pt x="1653998" y="1877853"/>
                </a:lnTo>
                <a:lnTo>
                  <a:pt x="1690046" y="1851589"/>
                </a:lnTo>
                <a:lnTo>
                  <a:pt x="1724891" y="1823866"/>
                </a:lnTo>
                <a:lnTo>
                  <a:pt x="1758488" y="1794731"/>
                </a:lnTo>
                <a:lnTo>
                  <a:pt x="1790790" y="1764230"/>
                </a:lnTo>
                <a:lnTo>
                  <a:pt x="1821751" y="1732406"/>
                </a:lnTo>
                <a:lnTo>
                  <a:pt x="1851324" y="1699308"/>
                </a:lnTo>
                <a:lnTo>
                  <a:pt x="1879464" y="1664979"/>
                </a:lnTo>
                <a:lnTo>
                  <a:pt x="1906124" y="1629466"/>
                </a:lnTo>
                <a:lnTo>
                  <a:pt x="1931257" y="1592814"/>
                </a:lnTo>
                <a:lnTo>
                  <a:pt x="1954818" y="1555069"/>
                </a:lnTo>
                <a:lnTo>
                  <a:pt x="1976760" y="1516277"/>
                </a:lnTo>
                <a:lnTo>
                  <a:pt x="1997037" y="1476482"/>
                </a:lnTo>
                <a:lnTo>
                  <a:pt x="2015603" y="1435731"/>
                </a:lnTo>
                <a:lnTo>
                  <a:pt x="2032411" y="1394070"/>
                </a:lnTo>
                <a:lnTo>
                  <a:pt x="2047414" y="1351543"/>
                </a:lnTo>
                <a:lnTo>
                  <a:pt x="2060568" y="1308197"/>
                </a:lnTo>
                <a:lnTo>
                  <a:pt x="2071825" y="1264076"/>
                </a:lnTo>
                <a:lnTo>
                  <a:pt x="2081139" y="1219228"/>
                </a:lnTo>
                <a:lnTo>
                  <a:pt x="2088463" y="1173696"/>
                </a:lnTo>
                <a:lnTo>
                  <a:pt x="2093753" y="1127528"/>
                </a:lnTo>
                <a:lnTo>
                  <a:pt x="2096960" y="1080768"/>
                </a:lnTo>
                <a:lnTo>
                  <a:pt x="2098040" y="1033462"/>
                </a:lnTo>
                <a:lnTo>
                  <a:pt x="2096960" y="986156"/>
                </a:lnTo>
                <a:lnTo>
                  <a:pt x="2093753" y="939396"/>
                </a:lnTo>
                <a:lnTo>
                  <a:pt x="2088463" y="893228"/>
                </a:lnTo>
                <a:lnTo>
                  <a:pt x="2081139" y="847696"/>
                </a:lnTo>
                <a:lnTo>
                  <a:pt x="2071825" y="802848"/>
                </a:lnTo>
                <a:lnTo>
                  <a:pt x="2060568" y="758727"/>
                </a:lnTo>
                <a:lnTo>
                  <a:pt x="2047414" y="715381"/>
                </a:lnTo>
                <a:lnTo>
                  <a:pt x="2032411" y="672854"/>
                </a:lnTo>
                <a:lnTo>
                  <a:pt x="2015603" y="631193"/>
                </a:lnTo>
                <a:lnTo>
                  <a:pt x="1997037" y="590442"/>
                </a:lnTo>
                <a:lnTo>
                  <a:pt x="1976760" y="550647"/>
                </a:lnTo>
                <a:lnTo>
                  <a:pt x="1954818" y="511855"/>
                </a:lnTo>
                <a:lnTo>
                  <a:pt x="1931257" y="474110"/>
                </a:lnTo>
                <a:lnTo>
                  <a:pt x="1906124" y="437458"/>
                </a:lnTo>
                <a:lnTo>
                  <a:pt x="1879464" y="401945"/>
                </a:lnTo>
                <a:lnTo>
                  <a:pt x="1851324" y="367616"/>
                </a:lnTo>
                <a:lnTo>
                  <a:pt x="1821751" y="334518"/>
                </a:lnTo>
                <a:lnTo>
                  <a:pt x="1790790" y="302694"/>
                </a:lnTo>
                <a:lnTo>
                  <a:pt x="1758488" y="272193"/>
                </a:lnTo>
                <a:lnTo>
                  <a:pt x="1724891" y="243058"/>
                </a:lnTo>
                <a:lnTo>
                  <a:pt x="1690046" y="215335"/>
                </a:lnTo>
                <a:lnTo>
                  <a:pt x="1653998" y="189071"/>
                </a:lnTo>
                <a:lnTo>
                  <a:pt x="1616795" y="164310"/>
                </a:lnTo>
                <a:lnTo>
                  <a:pt x="1578482" y="141098"/>
                </a:lnTo>
                <a:lnTo>
                  <a:pt x="1539105" y="119481"/>
                </a:lnTo>
                <a:lnTo>
                  <a:pt x="1498711" y="99505"/>
                </a:lnTo>
                <a:lnTo>
                  <a:pt x="1457347" y="81214"/>
                </a:lnTo>
                <a:lnTo>
                  <a:pt x="1415058" y="64656"/>
                </a:lnTo>
                <a:lnTo>
                  <a:pt x="1371891" y="49874"/>
                </a:lnTo>
                <a:lnTo>
                  <a:pt x="1327892" y="36916"/>
                </a:lnTo>
                <a:lnTo>
                  <a:pt x="1283107" y="25826"/>
                </a:lnTo>
                <a:lnTo>
                  <a:pt x="1237583" y="16650"/>
                </a:lnTo>
                <a:lnTo>
                  <a:pt x="1191366" y="9434"/>
                </a:lnTo>
                <a:lnTo>
                  <a:pt x="1144502" y="4223"/>
                </a:lnTo>
                <a:lnTo>
                  <a:pt x="1097038" y="1063"/>
                </a:lnTo>
                <a:lnTo>
                  <a:pt x="1049020" y="0"/>
                </a:lnTo>
                <a:lnTo>
                  <a:pt x="1001001" y="1063"/>
                </a:lnTo>
                <a:lnTo>
                  <a:pt x="953537" y="4223"/>
                </a:lnTo>
                <a:lnTo>
                  <a:pt x="906673" y="9434"/>
                </a:lnTo>
                <a:lnTo>
                  <a:pt x="860456" y="16650"/>
                </a:lnTo>
                <a:lnTo>
                  <a:pt x="814932" y="25826"/>
                </a:lnTo>
                <a:lnTo>
                  <a:pt x="770147" y="36916"/>
                </a:lnTo>
                <a:lnTo>
                  <a:pt x="726148" y="49874"/>
                </a:lnTo>
                <a:lnTo>
                  <a:pt x="682981" y="64656"/>
                </a:lnTo>
                <a:lnTo>
                  <a:pt x="640692" y="81214"/>
                </a:lnTo>
                <a:lnTo>
                  <a:pt x="599328" y="99505"/>
                </a:lnTo>
                <a:lnTo>
                  <a:pt x="558934" y="119481"/>
                </a:lnTo>
                <a:lnTo>
                  <a:pt x="519557" y="141098"/>
                </a:lnTo>
                <a:lnTo>
                  <a:pt x="481244" y="164310"/>
                </a:lnTo>
                <a:lnTo>
                  <a:pt x="444041" y="189071"/>
                </a:lnTo>
                <a:lnTo>
                  <a:pt x="407993" y="215335"/>
                </a:lnTo>
                <a:lnTo>
                  <a:pt x="373148" y="243058"/>
                </a:lnTo>
                <a:lnTo>
                  <a:pt x="339551" y="272193"/>
                </a:lnTo>
                <a:lnTo>
                  <a:pt x="307249" y="302694"/>
                </a:lnTo>
                <a:lnTo>
                  <a:pt x="276288" y="334518"/>
                </a:lnTo>
                <a:lnTo>
                  <a:pt x="246715" y="367616"/>
                </a:lnTo>
                <a:lnTo>
                  <a:pt x="218575" y="401945"/>
                </a:lnTo>
                <a:lnTo>
                  <a:pt x="191915" y="437458"/>
                </a:lnTo>
                <a:lnTo>
                  <a:pt x="166782" y="474110"/>
                </a:lnTo>
                <a:lnTo>
                  <a:pt x="143221" y="511855"/>
                </a:lnTo>
                <a:lnTo>
                  <a:pt x="121279" y="550647"/>
                </a:lnTo>
                <a:lnTo>
                  <a:pt x="101002" y="590442"/>
                </a:lnTo>
                <a:lnTo>
                  <a:pt x="82436" y="631193"/>
                </a:lnTo>
                <a:lnTo>
                  <a:pt x="65628" y="672854"/>
                </a:lnTo>
                <a:lnTo>
                  <a:pt x="50625" y="715381"/>
                </a:lnTo>
                <a:lnTo>
                  <a:pt x="37471" y="758727"/>
                </a:lnTo>
                <a:lnTo>
                  <a:pt x="26214" y="802848"/>
                </a:lnTo>
                <a:lnTo>
                  <a:pt x="16900" y="847696"/>
                </a:lnTo>
                <a:lnTo>
                  <a:pt x="9576" y="893228"/>
                </a:lnTo>
                <a:lnTo>
                  <a:pt x="4286" y="939396"/>
                </a:lnTo>
                <a:lnTo>
                  <a:pt x="1079" y="986156"/>
                </a:lnTo>
                <a:lnTo>
                  <a:pt x="0" y="1033462"/>
                </a:lnTo>
                <a:lnTo>
                  <a:pt x="1079" y="1080768"/>
                </a:lnTo>
                <a:lnTo>
                  <a:pt x="4286" y="1127528"/>
                </a:lnTo>
                <a:lnTo>
                  <a:pt x="9576" y="1173696"/>
                </a:lnTo>
                <a:lnTo>
                  <a:pt x="16900" y="1219228"/>
                </a:lnTo>
                <a:lnTo>
                  <a:pt x="26214" y="1264076"/>
                </a:lnTo>
                <a:lnTo>
                  <a:pt x="37471" y="1308197"/>
                </a:lnTo>
                <a:lnTo>
                  <a:pt x="50625" y="1351543"/>
                </a:lnTo>
                <a:lnTo>
                  <a:pt x="65628" y="1394070"/>
                </a:lnTo>
                <a:lnTo>
                  <a:pt x="82436" y="1435731"/>
                </a:lnTo>
                <a:lnTo>
                  <a:pt x="101002" y="1476482"/>
                </a:lnTo>
                <a:lnTo>
                  <a:pt x="121279" y="1516277"/>
                </a:lnTo>
                <a:lnTo>
                  <a:pt x="143221" y="1555069"/>
                </a:lnTo>
                <a:lnTo>
                  <a:pt x="166782" y="1592814"/>
                </a:lnTo>
                <a:lnTo>
                  <a:pt x="191915" y="1629466"/>
                </a:lnTo>
                <a:lnTo>
                  <a:pt x="218575" y="1664979"/>
                </a:lnTo>
                <a:lnTo>
                  <a:pt x="246715" y="1699308"/>
                </a:lnTo>
                <a:lnTo>
                  <a:pt x="276288" y="1732406"/>
                </a:lnTo>
                <a:lnTo>
                  <a:pt x="307249" y="1764230"/>
                </a:lnTo>
                <a:lnTo>
                  <a:pt x="339551" y="1794731"/>
                </a:lnTo>
                <a:lnTo>
                  <a:pt x="373148" y="1823866"/>
                </a:lnTo>
                <a:lnTo>
                  <a:pt x="407993" y="1851589"/>
                </a:lnTo>
                <a:lnTo>
                  <a:pt x="444041" y="1877853"/>
                </a:lnTo>
                <a:lnTo>
                  <a:pt x="481244" y="1902614"/>
                </a:lnTo>
                <a:lnTo>
                  <a:pt x="519557" y="1925826"/>
                </a:lnTo>
                <a:lnTo>
                  <a:pt x="558934" y="1947443"/>
                </a:lnTo>
                <a:lnTo>
                  <a:pt x="599328" y="1967419"/>
                </a:lnTo>
                <a:lnTo>
                  <a:pt x="640692" y="1985710"/>
                </a:lnTo>
                <a:lnTo>
                  <a:pt x="682981" y="2002268"/>
                </a:lnTo>
                <a:lnTo>
                  <a:pt x="726148" y="2017050"/>
                </a:lnTo>
                <a:lnTo>
                  <a:pt x="770147" y="2030008"/>
                </a:lnTo>
                <a:lnTo>
                  <a:pt x="814932" y="2041098"/>
                </a:lnTo>
                <a:lnTo>
                  <a:pt x="860456" y="2050274"/>
                </a:lnTo>
                <a:lnTo>
                  <a:pt x="906673" y="2057490"/>
                </a:lnTo>
                <a:lnTo>
                  <a:pt x="953537" y="2062701"/>
                </a:lnTo>
                <a:lnTo>
                  <a:pt x="1001001" y="2065861"/>
                </a:lnTo>
                <a:lnTo>
                  <a:pt x="1049020" y="2066925"/>
                </a:lnTo>
                <a:close/>
              </a:path>
            </a:pathLst>
          </a:custGeom>
          <a:ln w="106680">
            <a:solidFill>
              <a:srgbClr val="BA2029"/>
            </a:solidFill>
          </a:ln>
        </p:spPr>
        <p:txBody>
          <a:bodyPr wrap="square" lIns="0" tIns="0" rIns="0" bIns="0" rtlCol="0"/>
          <a:lstStyle/>
          <a:p>
            <a:endParaRPr/>
          </a:p>
        </p:txBody>
      </p:sp>
      <p:sp>
        <p:nvSpPr>
          <p:cNvPr id="7" name="object 7"/>
          <p:cNvSpPr/>
          <p:nvPr/>
        </p:nvSpPr>
        <p:spPr>
          <a:xfrm>
            <a:off x="7517648" y="8072732"/>
            <a:ext cx="1211580" cy="656591"/>
          </a:xfrm>
          <a:custGeom>
            <a:avLst/>
            <a:gdLst/>
            <a:ahLst/>
            <a:cxnLst/>
            <a:rect l="l" t="t" r="r" b="b"/>
            <a:pathLst>
              <a:path w="1211579" h="656590">
                <a:moveTo>
                  <a:pt x="163644" y="323319"/>
                </a:move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lnTo>
                  <a:pt x="1001547" y="656340"/>
                </a:lnTo>
                <a:lnTo>
                  <a:pt x="1068067" y="642627"/>
                </a:lnTo>
                <a:lnTo>
                  <a:pt x="1133561" y="601848"/>
                </a:lnTo>
                <a:lnTo>
                  <a:pt x="1161988" y="571477"/>
                </a:lnTo>
                <a:lnTo>
                  <a:pt x="1185434" y="534542"/>
                </a:lnTo>
                <a:lnTo>
                  <a:pt x="1202325" y="491110"/>
                </a:lnTo>
                <a:lnTo>
                  <a:pt x="1211088" y="441249"/>
                </a:lnTo>
                <a:lnTo>
                  <a:pt x="1210146" y="385026"/>
                </a:lnTo>
                <a:lnTo>
                  <a:pt x="1204321" y="355223"/>
                </a:lnTo>
                <a:lnTo>
                  <a:pt x="327291" y="355223"/>
                </a:lnTo>
                <a:lnTo>
                  <a:pt x="220920" y="323625"/>
                </a:lnTo>
                <a:lnTo>
                  <a:pt x="163644" y="323319"/>
                </a:lnTo>
                <a:close/>
              </a:path>
              <a:path w="1211579" h="656590">
                <a:moveTo>
                  <a:pt x="630464" y="0"/>
                </a:moveTo>
                <a:lnTo>
                  <a:pt x="477862" y="41013"/>
                </a:lnTo>
                <a:lnTo>
                  <a:pt x="368948" y="115724"/>
                </a:lnTo>
                <a:lnTo>
                  <a:pt x="326677" y="220887"/>
                </a:lnTo>
                <a:lnTo>
                  <a:pt x="322355" y="314666"/>
                </a:lnTo>
                <a:lnTo>
                  <a:pt x="327291" y="355223"/>
                </a:lnTo>
                <a:lnTo>
                  <a:pt x="1204321" y="355223"/>
                </a:lnTo>
                <a:lnTo>
                  <a:pt x="1197927" y="322508"/>
                </a:lnTo>
                <a:lnTo>
                  <a:pt x="1180382" y="281874"/>
                </a:lnTo>
                <a:lnTo>
                  <a:pt x="1153954" y="249001"/>
                </a:lnTo>
                <a:lnTo>
                  <a:pt x="1147325" y="243959"/>
                </a:lnTo>
                <a:lnTo>
                  <a:pt x="818260" y="243959"/>
                </a:lnTo>
                <a:lnTo>
                  <a:pt x="768751" y="82446"/>
                </a:lnTo>
                <a:lnTo>
                  <a:pt x="716789" y="7469"/>
                </a:lnTo>
                <a:lnTo>
                  <a:pt x="630464" y="0"/>
                </a:lnTo>
                <a:close/>
              </a:path>
              <a:path w="1211579" h="656590">
                <a:moveTo>
                  <a:pt x="996006" y="188036"/>
                </a:moveTo>
                <a:lnTo>
                  <a:pt x="952608" y="188656"/>
                </a:lnTo>
                <a:lnTo>
                  <a:pt x="911304" y="194912"/>
                </a:lnTo>
                <a:lnTo>
                  <a:pt x="873926" y="206451"/>
                </a:lnTo>
                <a:lnTo>
                  <a:pt x="818260" y="243959"/>
                </a:lnTo>
                <a:lnTo>
                  <a:pt x="1147325" y="243959"/>
                </a:lnTo>
                <a:lnTo>
                  <a:pt x="1120473" y="223535"/>
                </a:lnTo>
                <a:lnTo>
                  <a:pt x="1081768" y="205121"/>
                </a:lnTo>
                <a:lnTo>
                  <a:pt x="1039669" y="193406"/>
                </a:lnTo>
                <a:lnTo>
                  <a:pt x="996006" y="188036"/>
                </a:lnTo>
                <a:close/>
              </a:path>
            </a:pathLst>
          </a:custGeom>
          <a:solidFill>
            <a:srgbClr val="AC3F2F"/>
          </a:solidFill>
        </p:spPr>
        <p:txBody>
          <a:bodyPr wrap="square" lIns="0" tIns="0" rIns="0" bIns="0" rtlCol="0"/>
          <a:lstStyle/>
          <a:p>
            <a:endParaRPr/>
          </a:p>
        </p:txBody>
      </p:sp>
      <p:sp>
        <p:nvSpPr>
          <p:cNvPr id="8" name="object 8"/>
          <p:cNvSpPr/>
          <p:nvPr/>
        </p:nvSpPr>
        <p:spPr>
          <a:xfrm>
            <a:off x="7517648" y="8072732"/>
            <a:ext cx="1211580" cy="656591"/>
          </a:xfrm>
          <a:custGeom>
            <a:avLst/>
            <a:gdLst/>
            <a:ahLst/>
            <a:cxnLst/>
            <a:rect l="l" t="t" r="r" b="b"/>
            <a:pathLst>
              <a:path w="1211579" h="656590">
                <a:moveTo>
                  <a:pt x="98183" y="656340"/>
                </a:moveTo>
                <a:lnTo>
                  <a:pt x="1001547" y="656340"/>
                </a:lnTo>
                <a:lnTo>
                  <a:pt x="1034148" y="652901"/>
                </a:lnTo>
                <a:lnTo>
                  <a:pt x="1101730" y="625587"/>
                </a:lnTo>
                <a:lnTo>
                  <a:pt x="1133561" y="601848"/>
                </a:lnTo>
                <a:lnTo>
                  <a:pt x="1161988" y="571477"/>
                </a:lnTo>
                <a:lnTo>
                  <a:pt x="1185434" y="534542"/>
                </a:lnTo>
                <a:lnTo>
                  <a:pt x="1202325" y="491110"/>
                </a:lnTo>
                <a:lnTo>
                  <a:pt x="1211088" y="441249"/>
                </a:lnTo>
                <a:lnTo>
                  <a:pt x="1210146" y="385026"/>
                </a:lnTo>
                <a:lnTo>
                  <a:pt x="1197927" y="322508"/>
                </a:lnTo>
                <a:lnTo>
                  <a:pt x="1180382" y="281874"/>
                </a:lnTo>
                <a:lnTo>
                  <a:pt x="1153954" y="249001"/>
                </a:lnTo>
                <a:lnTo>
                  <a:pt x="1120473" y="223535"/>
                </a:lnTo>
                <a:lnTo>
                  <a:pt x="1081768" y="205121"/>
                </a:lnTo>
                <a:lnTo>
                  <a:pt x="1039669" y="193406"/>
                </a:lnTo>
                <a:lnTo>
                  <a:pt x="996006" y="188036"/>
                </a:lnTo>
                <a:lnTo>
                  <a:pt x="952608" y="188656"/>
                </a:lnTo>
                <a:lnTo>
                  <a:pt x="911304" y="194912"/>
                </a:lnTo>
                <a:lnTo>
                  <a:pt x="873926" y="206451"/>
                </a:lnTo>
                <a:lnTo>
                  <a:pt x="842301" y="222918"/>
                </a:lnTo>
                <a:lnTo>
                  <a:pt x="818260" y="243959"/>
                </a:lnTo>
                <a:lnTo>
                  <a:pt x="768751" y="82446"/>
                </a:lnTo>
                <a:lnTo>
                  <a:pt x="716789" y="7469"/>
                </a:lnTo>
                <a:lnTo>
                  <a:pt x="630464" y="0"/>
                </a:lnTo>
                <a:lnTo>
                  <a:pt x="477862" y="41013"/>
                </a:lnTo>
                <a:lnTo>
                  <a:pt x="368948" y="115724"/>
                </a:lnTo>
                <a:lnTo>
                  <a:pt x="326677" y="220887"/>
                </a:lnTo>
                <a:lnTo>
                  <a:pt x="322355" y="314666"/>
                </a:lnTo>
                <a:lnTo>
                  <a:pt x="327291" y="355223"/>
                </a:lnTo>
                <a:lnTo>
                  <a:pt x="220920" y="323625"/>
                </a:lnTo>
                <a:lnTo>
                  <a:pt x="163644" y="323319"/>
                </a:ln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path>
            </a:pathLst>
          </a:custGeom>
          <a:ln w="78740">
            <a:solidFill>
              <a:srgbClr val="FFFFFF"/>
            </a:solidFill>
          </a:ln>
        </p:spPr>
        <p:txBody>
          <a:bodyPr wrap="square" lIns="0" tIns="0" rIns="0" bIns="0" rtlCol="0"/>
          <a:lstStyle/>
          <a:p>
            <a:endParaRPr/>
          </a:p>
        </p:txBody>
      </p:sp>
      <p:sp>
        <p:nvSpPr>
          <p:cNvPr id="9" name="object 9"/>
          <p:cNvSpPr/>
          <p:nvPr/>
        </p:nvSpPr>
        <p:spPr>
          <a:xfrm>
            <a:off x="7517648" y="8072732"/>
            <a:ext cx="1211580" cy="656591"/>
          </a:xfrm>
          <a:custGeom>
            <a:avLst/>
            <a:gdLst/>
            <a:ahLst/>
            <a:cxnLst/>
            <a:rect l="l" t="t" r="r" b="b"/>
            <a:pathLst>
              <a:path w="1211579" h="656590">
                <a:moveTo>
                  <a:pt x="163644" y="323319"/>
                </a:moveTo>
                <a:lnTo>
                  <a:pt x="135826" y="363512"/>
                </a:lnTo>
                <a:lnTo>
                  <a:pt x="117830" y="453407"/>
                </a:lnTo>
                <a:lnTo>
                  <a:pt x="49709" y="454941"/>
                </a:lnTo>
                <a:lnTo>
                  <a:pt x="14728" y="465683"/>
                </a:lnTo>
                <a:lnTo>
                  <a:pt x="1841" y="494839"/>
                </a:lnTo>
                <a:lnTo>
                  <a:pt x="0" y="551616"/>
                </a:lnTo>
                <a:lnTo>
                  <a:pt x="15341" y="609400"/>
                </a:lnTo>
                <a:lnTo>
                  <a:pt x="49091" y="640797"/>
                </a:lnTo>
                <a:lnTo>
                  <a:pt x="82842" y="653784"/>
                </a:lnTo>
                <a:lnTo>
                  <a:pt x="98183" y="656340"/>
                </a:lnTo>
                <a:lnTo>
                  <a:pt x="1001547" y="656340"/>
                </a:lnTo>
                <a:lnTo>
                  <a:pt x="1068067" y="642627"/>
                </a:lnTo>
                <a:lnTo>
                  <a:pt x="1133561" y="601848"/>
                </a:lnTo>
                <a:lnTo>
                  <a:pt x="1161988" y="571477"/>
                </a:lnTo>
                <a:lnTo>
                  <a:pt x="1185434" y="534542"/>
                </a:lnTo>
                <a:lnTo>
                  <a:pt x="1202325" y="491110"/>
                </a:lnTo>
                <a:lnTo>
                  <a:pt x="1211088" y="441249"/>
                </a:lnTo>
                <a:lnTo>
                  <a:pt x="1210146" y="385026"/>
                </a:lnTo>
                <a:lnTo>
                  <a:pt x="1204321" y="355223"/>
                </a:lnTo>
                <a:lnTo>
                  <a:pt x="327291" y="355223"/>
                </a:lnTo>
                <a:lnTo>
                  <a:pt x="220920" y="323625"/>
                </a:lnTo>
                <a:lnTo>
                  <a:pt x="163644" y="323319"/>
                </a:lnTo>
                <a:close/>
              </a:path>
              <a:path w="1211579" h="656590">
                <a:moveTo>
                  <a:pt x="630464" y="0"/>
                </a:moveTo>
                <a:lnTo>
                  <a:pt x="477862" y="41013"/>
                </a:lnTo>
                <a:lnTo>
                  <a:pt x="368948" y="115724"/>
                </a:lnTo>
                <a:lnTo>
                  <a:pt x="326677" y="220887"/>
                </a:lnTo>
                <a:lnTo>
                  <a:pt x="322355" y="314666"/>
                </a:lnTo>
                <a:lnTo>
                  <a:pt x="327291" y="355223"/>
                </a:lnTo>
                <a:lnTo>
                  <a:pt x="1204321" y="355223"/>
                </a:lnTo>
                <a:lnTo>
                  <a:pt x="1197927" y="322508"/>
                </a:lnTo>
                <a:lnTo>
                  <a:pt x="1180382" y="281874"/>
                </a:lnTo>
                <a:lnTo>
                  <a:pt x="1153954" y="249001"/>
                </a:lnTo>
                <a:lnTo>
                  <a:pt x="1147325" y="243959"/>
                </a:lnTo>
                <a:lnTo>
                  <a:pt x="818260" y="243959"/>
                </a:lnTo>
                <a:lnTo>
                  <a:pt x="768751" y="82446"/>
                </a:lnTo>
                <a:lnTo>
                  <a:pt x="716789" y="7469"/>
                </a:lnTo>
                <a:lnTo>
                  <a:pt x="630464" y="0"/>
                </a:lnTo>
                <a:close/>
              </a:path>
              <a:path w="1211579" h="656590">
                <a:moveTo>
                  <a:pt x="996006" y="188036"/>
                </a:moveTo>
                <a:lnTo>
                  <a:pt x="952608" y="188656"/>
                </a:lnTo>
                <a:lnTo>
                  <a:pt x="911304" y="194912"/>
                </a:lnTo>
                <a:lnTo>
                  <a:pt x="873926" y="206451"/>
                </a:lnTo>
                <a:lnTo>
                  <a:pt x="818260" y="243959"/>
                </a:lnTo>
                <a:lnTo>
                  <a:pt x="1147325" y="243959"/>
                </a:lnTo>
                <a:lnTo>
                  <a:pt x="1120473" y="223535"/>
                </a:lnTo>
                <a:lnTo>
                  <a:pt x="1081768" y="205121"/>
                </a:lnTo>
                <a:lnTo>
                  <a:pt x="1039669" y="193406"/>
                </a:lnTo>
                <a:lnTo>
                  <a:pt x="996006" y="188036"/>
                </a:lnTo>
                <a:close/>
              </a:path>
            </a:pathLst>
          </a:custGeom>
          <a:solidFill>
            <a:srgbClr val="AB0F24"/>
          </a:solidFill>
        </p:spPr>
        <p:txBody>
          <a:bodyPr wrap="square" lIns="0" tIns="0" rIns="0" bIns="0" rtlCol="0"/>
          <a:lstStyle/>
          <a:p>
            <a:endParaRPr/>
          </a:p>
        </p:txBody>
      </p:sp>
      <p:sp>
        <p:nvSpPr>
          <p:cNvPr id="10" name="object 10"/>
          <p:cNvSpPr/>
          <p:nvPr/>
        </p:nvSpPr>
        <p:spPr>
          <a:xfrm>
            <a:off x="7831849" y="8735637"/>
            <a:ext cx="445134" cy="412751"/>
          </a:xfrm>
          <a:custGeom>
            <a:avLst/>
            <a:gdLst/>
            <a:ahLst/>
            <a:cxnLst/>
            <a:rect l="l" t="t" r="r" b="b"/>
            <a:pathLst>
              <a:path w="445134" h="412750">
                <a:moveTo>
                  <a:pt x="379666" y="0"/>
                </a:moveTo>
                <a:lnTo>
                  <a:pt x="157111" y="26174"/>
                </a:lnTo>
                <a:lnTo>
                  <a:pt x="91643" y="150545"/>
                </a:lnTo>
                <a:lnTo>
                  <a:pt x="183286" y="150545"/>
                </a:lnTo>
                <a:lnTo>
                  <a:pt x="0" y="412394"/>
                </a:lnTo>
                <a:lnTo>
                  <a:pt x="445122" y="98183"/>
                </a:lnTo>
                <a:lnTo>
                  <a:pt x="327304" y="91630"/>
                </a:lnTo>
                <a:lnTo>
                  <a:pt x="379666" y="0"/>
                </a:lnTo>
                <a:close/>
              </a:path>
            </a:pathLst>
          </a:custGeom>
          <a:solidFill>
            <a:srgbClr val="FFFFFF"/>
          </a:solidFill>
        </p:spPr>
        <p:txBody>
          <a:bodyPr wrap="square" lIns="0" tIns="0" rIns="0" bIns="0" rtlCol="0"/>
          <a:lstStyle/>
          <a:p>
            <a:endParaRPr/>
          </a:p>
        </p:txBody>
      </p:sp>
      <p:sp>
        <p:nvSpPr>
          <p:cNvPr id="11" name="object 11"/>
          <p:cNvSpPr/>
          <p:nvPr/>
        </p:nvSpPr>
        <p:spPr>
          <a:xfrm>
            <a:off x="7239171" y="7679846"/>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12" name="object 12"/>
          <p:cNvSpPr/>
          <p:nvPr/>
        </p:nvSpPr>
        <p:spPr>
          <a:xfrm>
            <a:off x="7566595" y="2658715"/>
            <a:ext cx="1068706" cy="897254"/>
          </a:xfrm>
          <a:custGeom>
            <a:avLst/>
            <a:gdLst/>
            <a:ahLst/>
            <a:cxnLst/>
            <a:rect l="l" t="t" r="r" b="b"/>
            <a:pathLst>
              <a:path w="1068704" h="897254">
                <a:moveTo>
                  <a:pt x="917181" y="403313"/>
                </a:moveTo>
                <a:lnTo>
                  <a:pt x="151371" y="403313"/>
                </a:lnTo>
                <a:lnTo>
                  <a:pt x="151371" y="897254"/>
                </a:lnTo>
                <a:lnTo>
                  <a:pt x="917181" y="897254"/>
                </a:lnTo>
                <a:lnTo>
                  <a:pt x="917181" y="403313"/>
                </a:lnTo>
                <a:close/>
              </a:path>
              <a:path w="1068704" h="897254">
                <a:moveTo>
                  <a:pt x="327634" y="11429"/>
                </a:moveTo>
                <a:lnTo>
                  <a:pt x="241909" y="11429"/>
                </a:lnTo>
                <a:lnTo>
                  <a:pt x="241909" y="220700"/>
                </a:lnTo>
                <a:lnTo>
                  <a:pt x="0" y="403313"/>
                </a:lnTo>
                <a:lnTo>
                  <a:pt x="1068539" y="403313"/>
                </a:lnTo>
                <a:lnTo>
                  <a:pt x="740894" y="155981"/>
                </a:lnTo>
                <a:lnTo>
                  <a:pt x="327634" y="155981"/>
                </a:lnTo>
                <a:lnTo>
                  <a:pt x="327634" y="11429"/>
                </a:lnTo>
                <a:close/>
              </a:path>
              <a:path w="1068704" h="897254">
                <a:moveTo>
                  <a:pt x="534263" y="0"/>
                </a:moveTo>
                <a:lnTo>
                  <a:pt x="327634" y="155981"/>
                </a:lnTo>
                <a:lnTo>
                  <a:pt x="740894" y="155981"/>
                </a:lnTo>
                <a:lnTo>
                  <a:pt x="534263" y="0"/>
                </a:lnTo>
                <a:close/>
              </a:path>
            </a:pathLst>
          </a:custGeom>
          <a:solidFill>
            <a:srgbClr val="AC3F2F"/>
          </a:solidFill>
        </p:spPr>
        <p:txBody>
          <a:bodyPr wrap="square" lIns="0" tIns="0" rIns="0" bIns="0" rtlCol="0"/>
          <a:lstStyle/>
          <a:p>
            <a:endParaRPr/>
          </a:p>
        </p:txBody>
      </p:sp>
      <p:sp>
        <p:nvSpPr>
          <p:cNvPr id="13" name="object 13"/>
          <p:cNvSpPr/>
          <p:nvPr/>
        </p:nvSpPr>
        <p:spPr>
          <a:xfrm>
            <a:off x="7566595" y="2658715"/>
            <a:ext cx="1068706" cy="897254"/>
          </a:xfrm>
          <a:custGeom>
            <a:avLst/>
            <a:gdLst/>
            <a:ahLst/>
            <a:cxnLst/>
            <a:rect l="l" t="t" r="r" b="b"/>
            <a:pathLst>
              <a:path w="1068704" h="897254">
                <a:moveTo>
                  <a:pt x="1068539" y="403313"/>
                </a:moveTo>
                <a:lnTo>
                  <a:pt x="534263" y="0"/>
                </a:lnTo>
                <a:lnTo>
                  <a:pt x="327634" y="155981"/>
                </a:lnTo>
                <a:lnTo>
                  <a:pt x="327634" y="11429"/>
                </a:lnTo>
                <a:lnTo>
                  <a:pt x="241909" y="11429"/>
                </a:lnTo>
                <a:lnTo>
                  <a:pt x="241909" y="220700"/>
                </a:lnTo>
                <a:lnTo>
                  <a:pt x="0" y="403313"/>
                </a:lnTo>
                <a:lnTo>
                  <a:pt x="151371" y="403313"/>
                </a:lnTo>
                <a:lnTo>
                  <a:pt x="151371" y="897254"/>
                </a:lnTo>
                <a:lnTo>
                  <a:pt x="917181" y="897254"/>
                </a:lnTo>
                <a:lnTo>
                  <a:pt x="917181" y="403313"/>
                </a:lnTo>
                <a:lnTo>
                  <a:pt x="1068539" y="403313"/>
                </a:lnTo>
              </a:path>
            </a:pathLst>
          </a:custGeom>
          <a:ln w="51435">
            <a:solidFill>
              <a:srgbClr val="FFFFFF"/>
            </a:solidFill>
          </a:ln>
        </p:spPr>
        <p:txBody>
          <a:bodyPr wrap="square" lIns="0" tIns="0" rIns="0" bIns="0" rtlCol="0"/>
          <a:lstStyle/>
          <a:p>
            <a:endParaRPr/>
          </a:p>
        </p:txBody>
      </p:sp>
      <p:sp>
        <p:nvSpPr>
          <p:cNvPr id="14" name="object 14"/>
          <p:cNvSpPr/>
          <p:nvPr/>
        </p:nvSpPr>
        <p:spPr>
          <a:xfrm>
            <a:off x="7566595" y="2658715"/>
            <a:ext cx="1068706" cy="897254"/>
          </a:xfrm>
          <a:custGeom>
            <a:avLst/>
            <a:gdLst/>
            <a:ahLst/>
            <a:cxnLst/>
            <a:rect l="l" t="t" r="r" b="b"/>
            <a:pathLst>
              <a:path w="1068704" h="897254">
                <a:moveTo>
                  <a:pt x="917181" y="403313"/>
                </a:moveTo>
                <a:lnTo>
                  <a:pt x="151371" y="403313"/>
                </a:lnTo>
                <a:lnTo>
                  <a:pt x="151371" y="897254"/>
                </a:lnTo>
                <a:lnTo>
                  <a:pt x="917181" y="897254"/>
                </a:lnTo>
                <a:lnTo>
                  <a:pt x="917181" y="403313"/>
                </a:lnTo>
                <a:close/>
              </a:path>
              <a:path w="1068704" h="897254">
                <a:moveTo>
                  <a:pt x="327634" y="11429"/>
                </a:moveTo>
                <a:lnTo>
                  <a:pt x="241909" y="11429"/>
                </a:lnTo>
                <a:lnTo>
                  <a:pt x="241909" y="220700"/>
                </a:lnTo>
                <a:lnTo>
                  <a:pt x="0" y="403313"/>
                </a:lnTo>
                <a:lnTo>
                  <a:pt x="1068539" y="403313"/>
                </a:lnTo>
                <a:lnTo>
                  <a:pt x="740894" y="155981"/>
                </a:lnTo>
                <a:lnTo>
                  <a:pt x="327634" y="155981"/>
                </a:lnTo>
                <a:lnTo>
                  <a:pt x="327634" y="11429"/>
                </a:lnTo>
                <a:close/>
              </a:path>
              <a:path w="1068704" h="897254">
                <a:moveTo>
                  <a:pt x="534263" y="0"/>
                </a:moveTo>
                <a:lnTo>
                  <a:pt x="327634" y="155981"/>
                </a:lnTo>
                <a:lnTo>
                  <a:pt x="740894" y="155981"/>
                </a:lnTo>
                <a:lnTo>
                  <a:pt x="534263" y="0"/>
                </a:lnTo>
                <a:close/>
              </a:path>
            </a:pathLst>
          </a:custGeom>
          <a:solidFill>
            <a:srgbClr val="AB0F24"/>
          </a:solidFill>
        </p:spPr>
        <p:txBody>
          <a:bodyPr wrap="square" lIns="0" tIns="0" rIns="0" bIns="0" rtlCol="0"/>
          <a:lstStyle/>
          <a:p>
            <a:endParaRPr/>
          </a:p>
        </p:txBody>
      </p:sp>
      <p:sp>
        <p:nvSpPr>
          <p:cNvPr id="15" name="object 15"/>
          <p:cNvSpPr/>
          <p:nvPr/>
        </p:nvSpPr>
        <p:spPr>
          <a:xfrm>
            <a:off x="7239171" y="2279028"/>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16" name="object 16"/>
          <p:cNvSpPr/>
          <p:nvPr/>
        </p:nvSpPr>
        <p:spPr>
          <a:xfrm>
            <a:off x="4701044" y="4925363"/>
            <a:ext cx="1019175" cy="107315"/>
          </a:xfrm>
          <a:custGeom>
            <a:avLst/>
            <a:gdLst/>
            <a:ahLst/>
            <a:cxnLst/>
            <a:rect l="l" t="t" r="r" b="b"/>
            <a:pathLst>
              <a:path w="1019175" h="107314">
                <a:moveTo>
                  <a:pt x="1018895" y="106883"/>
                </a:moveTo>
                <a:lnTo>
                  <a:pt x="0" y="106883"/>
                </a:lnTo>
                <a:lnTo>
                  <a:pt x="0" y="0"/>
                </a:lnTo>
                <a:lnTo>
                  <a:pt x="1018895" y="0"/>
                </a:lnTo>
                <a:lnTo>
                  <a:pt x="1018895" y="106883"/>
                </a:lnTo>
              </a:path>
            </a:pathLst>
          </a:custGeom>
          <a:ln w="27432">
            <a:solidFill>
              <a:srgbClr val="FFFFFF"/>
            </a:solidFill>
          </a:ln>
        </p:spPr>
        <p:txBody>
          <a:bodyPr wrap="square" lIns="0" tIns="0" rIns="0" bIns="0" rtlCol="0"/>
          <a:lstStyle/>
          <a:p>
            <a:endParaRPr/>
          </a:p>
        </p:txBody>
      </p:sp>
      <p:sp>
        <p:nvSpPr>
          <p:cNvPr id="17" name="object 17"/>
          <p:cNvSpPr/>
          <p:nvPr/>
        </p:nvSpPr>
        <p:spPr>
          <a:xfrm>
            <a:off x="5045364" y="3943716"/>
            <a:ext cx="256540" cy="104138"/>
          </a:xfrm>
          <a:custGeom>
            <a:avLst/>
            <a:gdLst/>
            <a:ahLst/>
            <a:cxnLst/>
            <a:rect l="l" t="t" r="r" b="b"/>
            <a:pathLst>
              <a:path w="256539" h="104139">
                <a:moveTo>
                  <a:pt x="256324" y="0"/>
                </a:moveTo>
                <a:lnTo>
                  <a:pt x="58572" y="0"/>
                </a:lnTo>
                <a:lnTo>
                  <a:pt x="0" y="103733"/>
                </a:lnTo>
                <a:lnTo>
                  <a:pt x="197751" y="103733"/>
                </a:lnTo>
                <a:lnTo>
                  <a:pt x="256324" y="0"/>
                </a:lnTo>
                <a:close/>
              </a:path>
            </a:pathLst>
          </a:custGeom>
          <a:solidFill>
            <a:srgbClr val="AC3F2F"/>
          </a:solidFill>
        </p:spPr>
        <p:txBody>
          <a:bodyPr wrap="square" lIns="0" tIns="0" rIns="0" bIns="0" rtlCol="0"/>
          <a:lstStyle/>
          <a:p>
            <a:endParaRPr/>
          </a:p>
        </p:txBody>
      </p:sp>
      <p:sp>
        <p:nvSpPr>
          <p:cNvPr id="18" name="object 18"/>
          <p:cNvSpPr/>
          <p:nvPr/>
        </p:nvSpPr>
        <p:spPr>
          <a:xfrm>
            <a:off x="5045364" y="3943716"/>
            <a:ext cx="256540" cy="104138"/>
          </a:xfrm>
          <a:custGeom>
            <a:avLst/>
            <a:gdLst/>
            <a:ahLst/>
            <a:cxnLst/>
            <a:rect l="l" t="t" r="r" b="b"/>
            <a:pathLst>
              <a:path w="256539" h="104139">
                <a:moveTo>
                  <a:pt x="0" y="103733"/>
                </a:moveTo>
                <a:lnTo>
                  <a:pt x="197751" y="103733"/>
                </a:lnTo>
                <a:lnTo>
                  <a:pt x="256324" y="0"/>
                </a:lnTo>
                <a:lnTo>
                  <a:pt x="58572" y="0"/>
                </a:lnTo>
                <a:lnTo>
                  <a:pt x="0" y="103733"/>
                </a:lnTo>
              </a:path>
            </a:pathLst>
          </a:custGeom>
          <a:ln w="27432">
            <a:solidFill>
              <a:srgbClr val="FFFFFF"/>
            </a:solidFill>
          </a:ln>
        </p:spPr>
        <p:txBody>
          <a:bodyPr wrap="square" lIns="0" tIns="0" rIns="0" bIns="0" rtlCol="0"/>
          <a:lstStyle/>
          <a:p>
            <a:endParaRPr/>
          </a:p>
        </p:txBody>
      </p:sp>
      <p:sp>
        <p:nvSpPr>
          <p:cNvPr id="19" name="object 19"/>
          <p:cNvSpPr/>
          <p:nvPr/>
        </p:nvSpPr>
        <p:spPr>
          <a:xfrm>
            <a:off x="5045370" y="4047449"/>
            <a:ext cx="198121" cy="982981"/>
          </a:xfrm>
          <a:custGeom>
            <a:avLst/>
            <a:gdLst/>
            <a:ahLst/>
            <a:cxnLst/>
            <a:rect l="l" t="t" r="r" b="b"/>
            <a:pathLst>
              <a:path w="198120" h="982979">
                <a:moveTo>
                  <a:pt x="0" y="982662"/>
                </a:moveTo>
                <a:lnTo>
                  <a:pt x="197751" y="982662"/>
                </a:lnTo>
                <a:lnTo>
                  <a:pt x="197751" y="0"/>
                </a:lnTo>
                <a:lnTo>
                  <a:pt x="0" y="0"/>
                </a:lnTo>
                <a:lnTo>
                  <a:pt x="0" y="982662"/>
                </a:lnTo>
              </a:path>
            </a:pathLst>
          </a:custGeom>
          <a:ln w="27432">
            <a:solidFill>
              <a:srgbClr val="FFFFFF"/>
            </a:solidFill>
          </a:ln>
        </p:spPr>
        <p:txBody>
          <a:bodyPr wrap="square" lIns="0" tIns="0" rIns="0" bIns="0" rtlCol="0"/>
          <a:lstStyle/>
          <a:p>
            <a:endParaRPr/>
          </a:p>
        </p:txBody>
      </p:sp>
      <p:sp>
        <p:nvSpPr>
          <p:cNvPr id="20" name="object 20"/>
          <p:cNvSpPr/>
          <p:nvPr/>
        </p:nvSpPr>
        <p:spPr>
          <a:xfrm>
            <a:off x="5045364" y="4047453"/>
            <a:ext cx="198121" cy="982981"/>
          </a:xfrm>
          <a:custGeom>
            <a:avLst/>
            <a:gdLst/>
            <a:ahLst/>
            <a:cxnLst/>
            <a:rect l="l" t="t" r="r" b="b"/>
            <a:pathLst>
              <a:path w="198120" h="982979">
                <a:moveTo>
                  <a:pt x="197751" y="0"/>
                </a:moveTo>
                <a:lnTo>
                  <a:pt x="0" y="0"/>
                </a:lnTo>
                <a:lnTo>
                  <a:pt x="0" y="982662"/>
                </a:lnTo>
                <a:lnTo>
                  <a:pt x="197751" y="0"/>
                </a:lnTo>
                <a:close/>
              </a:path>
            </a:pathLst>
          </a:custGeom>
          <a:solidFill>
            <a:srgbClr val="AC3F2F"/>
          </a:solidFill>
        </p:spPr>
        <p:txBody>
          <a:bodyPr wrap="square" lIns="0" tIns="0" rIns="0" bIns="0" rtlCol="0"/>
          <a:lstStyle/>
          <a:p>
            <a:endParaRPr/>
          </a:p>
        </p:txBody>
      </p:sp>
      <p:sp>
        <p:nvSpPr>
          <p:cNvPr id="21" name="object 21"/>
          <p:cNvSpPr/>
          <p:nvPr/>
        </p:nvSpPr>
        <p:spPr>
          <a:xfrm>
            <a:off x="5045364" y="4047453"/>
            <a:ext cx="198121" cy="982981"/>
          </a:xfrm>
          <a:custGeom>
            <a:avLst/>
            <a:gdLst/>
            <a:ahLst/>
            <a:cxnLst/>
            <a:rect l="l" t="t" r="r" b="b"/>
            <a:pathLst>
              <a:path w="198120" h="982979">
                <a:moveTo>
                  <a:pt x="0" y="982662"/>
                </a:moveTo>
                <a:lnTo>
                  <a:pt x="197751" y="0"/>
                </a:lnTo>
                <a:lnTo>
                  <a:pt x="0" y="0"/>
                </a:lnTo>
                <a:lnTo>
                  <a:pt x="0" y="982662"/>
                </a:lnTo>
              </a:path>
            </a:pathLst>
          </a:custGeom>
          <a:ln w="27432">
            <a:solidFill>
              <a:srgbClr val="FFFFFF"/>
            </a:solidFill>
          </a:ln>
        </p:spPr>
        <p:txBody>
          <a:bodyPr wrap="square" lIns="0" tIns="0" rIns="0" bIns="0" rtlCol="0"/>
          <a:lstStyle/>
          <a:p>
            <a:endParaRPr/>
          </a:p>
        </p:txBody>
      </p:sp>
      <p:sp>
        <p:nvSpPr>
          <p:cNvPr id="22" name="object 22"/>
          <p:cNvSpPr/>
          <p:nvPr/>
        </p:nvSpPr>
        <p:spPr>
          <a:xfrm>
            <a:off x="5243121" y="3943717"/>
            <a:ext cx="116204" cy="1086485"/>
          </a:xfrm>
          <a:custGeom>
            <a:avLst/>
            <a:gdLst/>
            <a:ahLst/>
            <a:cxnLst/>
            <a:rect l="l" t="t" r="r" b="b"/>
            <a:pathLst>
              <a:path w="116204" h="1086485">
                <a:moveTo>
                  <a:pt x="58572" y="0"/>
                </a:moveTo>
                <a:lnTo>
                  <a:pt x="0" y="103733"/>
                </a:lnTo>
                <a:lnTo>
                  <a:pt x="0" y="1086396"/>
                </a:lnTo>
                <a:lnTo>
                  <a:pt x="115760" y="1086396"/>
                </a:lnTo>
                <a:lnTo>
                  <a:pt x="115760" y="103733"/>
                </a:lnTo>
                <a:lnTo>
                  <a:pt x="58572" y="0"/>
                </a:lnTo>
                <a:close/>
              </a:path>
            </a:pathLst>
          </a:custGeom>
          <a:solidFill>
            <a:srgbClr val="AC3F2F"/>
          </a:solidFill>
        </p:spPr>
        <p:txBody>
          <a:bodyPr wrap="square" lIns="0" tIns="0" rIns="0" bIns="0" rtlCol="0"/>
          <a:lstStyle/>
          <a:p>
            <a:endParaRPr/>
          </a:p>
        </p:txBody>
      </p:sp>
      <p:sp>
        <p:nvSpPr>
          <p:cNvPr id="23" name="object 23"/>
          <p:cNvSpPr/>
          <p:nvPr/>
        </p:nvSpPr>
        <p:spPr>
          <a:xfrm>
            <a:off x="5243121" y="3943717"/>
            <a:ext cx="116204" cy="1086485"/>
          </a:xfrm>
          <a:custGeom>
            <a:avLst/>
            <a:gdLst/>
            <a:ahLst/>
            <a:cxnLst/>
            <a:rect l="l" t="t" r="r" b="b"/>
            <a:pathLst>
              <a:path w="116204" h="1086485">
                <a:moveTo>
                  <a:pt x="0" y="103733"/>
                </a:moveTo>
                <a:lnTo>
                  <a:pt x="0" y="1086396"/>
                </a:lnTo>
                <a:lnTo>
                  <a:pt x="115760" y="1086396"/>
                </a:lnTo>
                <a:lnTo>
                  <a:pt x="115760" y="103733"/>
                </a:lnTo>
                <a:lnTo>
                  <a:pt x="58572" y="0"/>
                </a:lnTo>
                <a:lnTo>
                  <a:pt x="0" y="103733"/>
                </a:lnTo>
              </a:path>
            </a:pathLst>
          </a:custGeom>
          <a:ln w="27432">
            <a:solidFill>
              <a:srgbClr val="FFFFFF"/>
            </a:solidFill>
          </a:ln>
        </p:spPr>
        <p:txBody>
          <a:bodyPr wrap="square" lIns="0" tIns="0" rIns="0" bIns="0" rtlCol="0"/>
          <a:lstStyle/>
          <a:p>
            <a:endParaRPr/>
          </a:p>
        </p:txBody>
      </p:sp>
      <p:sp>
        <p:nvSpPr>
          <p:cNvPr id="24" name="object 24"/>
          <p:cNvSpPr/>
          <p:nvPr/>
        </p:nvSpPr>
        <p:spPr>
          <a:xfrm>
            <a:off x="5590629" y="3885991"/>
            <a:ext cx="99694" cy="808356"/>
          </a:xfrm>
          <a:custGeom>
            <a:avLst/>
            <a:gdLst/>
            <a:ahLst/>
            <a:cxnLst/>
            <a:rect l="l" t="t" r="r" b="b"/>
            <a:pathLst>
              <a:path w="99695" h="808354">
                <a:moveTo>
                  <a:pt x="0" y="808278"/>
                </a:moveTo>
                <a:lnTo>
                  <a:pt x="99593" y="808278"/>
                </a:lnTo>
                <a:lnTo>
                  <a:pt x="99593" y="0"/>
                </a:lnTo>
                <a:lnTo>
                  <a:pt x="0" y="0"/>
                </a:lnTo>
                <a:lnTo>
                  <a:pt x="0" y="808278"/>
                </a:lnTo>
              </a:path>
            </a:pathLst>
          </a:custGeom>
          <a:solidFill>
            <a:srgbClr val="AB0F24"/>
          </a:solidFill>
          <a:ln w="27432">
            <a:solidFill>
              <a:srgbClr val="FFFFFF"/>
            </a:solidFill>
          </a:ln>
        </p:spPr>
        <p:txBody>
          <a:bodyPr wrap="square" lIns="0" tIns="0" rIns="0" bIns="0" rtlCol="0"/>
          <a:lstStyle/>
          <a:p>
            <a:endParaRPr/>
          </a:p>
        </p:txBody>
      </p:sp>
      <p:sp>
        <p:nvSpPr>
          <p:cNvPr id="25" name="object 25"/>
          <p:cNvSpPr/>
          <p:nvPr/>
        </p:nvSpPr>
        <p:spPr>
          <a:xfrm>
            <a:off x="5433656" y="3885991"/>
            <a:ext cx="157481" cy="808356"/>
          </a:xfrm>
          <a:custGeom>
            <a:avLst/>
            <a:gdLst/>
            <a:ahLst/>
            <a:cxnLst/>
            <a:rect l="l" t="t" r="r" b="b"/>
            <a:pathLst>
              <a:path w="157479" h="808354">
                <a:moveTo>
                  <a:pt x="0" y="808278"/>
                </a:moveTo>
                <a:lnTo>
                  <a:pt x="156984" y="808278"/>
                </a:lnTo>
                <a:lnTo>
                  <a:pt x="156984" y="0"/>
                </a:lnTo>
                <a:lnTo>
                  <a:pt x="0" y="0"/>
                </a:lnTo>
                <a:lnTo>
                  <a:pt x="0" y="808278"/>
                </a:lnTo>
              </a:path>
            </a:pathLst>
          </a:custGeom>
          <a:ln w="27431">
            <a:solidFill>
              <a:srgbClr val="FFFFFF"/>
            </a:solidFill>
          </a:ln>
        </p:spPr>
        <p:txBody>
          <a:bodyPr wrap="square" lIns="0" tIns="0" rIns="0" bIns="0" rtlCol="0"/>
          <a:lstStyle/>
          <a:p>
            <a:endParaRPr/>
          </a:p>
        </p:txBody>
      </p:sp>
      <p:sp>
        <p:nvSpPr>
          <p:cNvPr id="26" name="object 26"/>
          <p:cNvSpPr/>
          <p:nvPr/>
        </p:nvSpPr>
        <p:spPr>
          <a:xfrm>
            <a:off x="5433649" y="3885987"/>
            <a:ext cx="152400" cy="808356"/>
          </a:xfrm>
          <a:custGeom>
            <a:avLst/>
            <a:gdLst/>
            <a:ahLst/>
            <a:cxnLst/>
            <a:rect l="l" t="t" r="r" b="b"/>
            <a:pathLst>
              <a:path w="152400" h="808354">
                <a:moveTo>
                  <a:pt x="151879" y="0"/>
                </a:moveTo>
                <a:lnTo>
                  <a:pt x="0" y="0"/>
                </a:lnTo>
                <a:lnTo>
                  <a:pt x="0" y="808278"/>
                </a:lnTo>
                <a:lnTo>
                  <a:pt x="151879" y="0"/>
                </a:lnTo>
                <a:close/>
              </a:path>
            </a:pathLst>
          </a:custGeom>
          <a:solidFill>
            <a:srgbClr val="AC3F2F"/>
          </a:solidFill>
        </p:spPr>
        <p:txBody>
          <a:bodyPr wrap="square" lIns="0" tIns="0" rIns="0" bIns="0" rtlCol="0"/>
          <a:lstStyle/>
          <a:p>
            <a:endParaRPr/>
          </a:p>
        </p:txBody>
      </p:sp>
      <p:sp>
        <p:nvSpPr>
          <p:cNvPr id="27" name="object 27"/>
          <p:cNvSpPr/>
          <p:nvPr/>
        </p:nvSpPr>
        <p:spPr>
          <a:xfrm>
            <a:off x="5433649" y="3885987"/>
            <a:ext cx="152400" cy="808356"/>
          </a:xfrm>
          <a:custGeom>
            <a:avLst/>
            <a:gdLst/>
            <a:ahLst/>
            <a:cxnLst/>
            <a:rect l="l" t="t" r="r" b="b"/>
            <a:pathLst>
              <a:path w="152400" h="808354">
                <a:moveTo>
                  <a:pt x="0" y="0"/>
                </a:moveTo>
                <a:lnTo>
                  <a:pt x="0" y="808278"/>
                </a:lnTo>
                <a:lnTo>
                  <a:pt x="151879" y="0"/>
                </a:lnTo>
                <a:lnTo>
                  <a:pt x="0" y="0"/>
                </a:lnTo>
              </a:path>
            </a:pathLst>
          </a:custGeom>
          <a:ln w="27432">
            <a:solidFill>
              <a:srgbClr val="FFFFFF"/>
            </a:solidFill>
          </a:ln>
        </p:spPr>
        <p:txBody>
          <a:bodyPr wrap="square" lIns="0" tIns="0" rIns="0" bIns="0" rtlCol="0"/>
          <a:lstStyle/>
          <a:p>
            <a:endParaRPr/>
          </a:p>
        </p:txBody>
      </p:sp>
      <p:sp>
        <p:nvSpPr>
          <p:cNvPr id="28" name="object 28"/>
          <p:cNvSpPr/>
          <p:nvPr/>
        </p:nvSpPr>
        <p:spPr>
          <a:xfrm>
            <a:off x="5596983" y="4254219"/>
            <a:ext cx="121920" cy="775970"/>
          </a:xfrm>
          <a:custGeom>
            <a:avLst/>
            <a:gdLst/>
            <a:ahLst/>
            <a:cxnLst/>
            <a:rect l="l" t="t" r="r" b="b"/>
            <a:pathLst>
              <a:path w="121920" h="775970">
                <a:moveTo>
                  <a:pt x="0" y="775893"/>
                </a:moveTo>
                <a:lnTo>
                  <a:pt x="121691" y="775893"/>
                </a:lnTo>
                <a:lnTo>
                  <a:pt x="121691" y="0"/>
                </a:lnTo>
                <a:lnTo>
                  <a:pt x="0" y="0"/>
                </a:lnTo>
                <a:lnTo>
                  <a:pt x="0" y="775893"/>
                </a:lnTo>
              </a:path>
            </a:pathLst>
          </a:custGeom>
          <a:ln w="27432">
            <a:solidFill>
              <a:srgbClr val="FFFFFF"/>
            </a:solidFill>
          </a:ln>
        </p:spPr>
        <p:txBody>
          <a:bodyPr wrap="square" lIns="0" tIns="0" rIns="0" bIns="0" rtlCol="0"/>
          <a:lstStyle/>
          <a:p>
            <a:endParaRPr/>
          </a:p>
        </p:txBody>
      </p:sp>
      <p:sp>
        <p:nvSpPr>
          <p:cNvPr id="29" name="object 29"/>
          <p:cNvSpPr/>
          <p:nvPr/>
        </p:nvSpPr>
        <p:spPr>
          <a:xfrm>
            <a:off x="5405174" y="4254219"/>
            <a:ext cx="192405" cy="775970"/>
          </a:xfrm>
          <a:custGeom>
            <a:avLst/>
            <a:gdLst/>
            <a:ahLst/>
            <a:cxnLst/>
            <a:rect l="l" t="t" r="r" b="b"/>
            <a:pathLst>
              <a:path w="192404" h="775970">
                <a:moveTo>
                  <a:pt x="0" y="775893"/>
                </a:moveTo>
                <a:lnTo>
                  <a:pt x="191808" y="775893"/>
                </a:lnTo>
                <a:lnTo>
                  <a:pt x="191808" y="0"/>
                </a:lnTo>
                <a:lnTo>
                  <a:pt x="0" y="0"/>
                </a:lnTo>
                <a:lnTo>
                  <a:pt x="0" y="775893"/>
                </a:lnTo>
              </a:path>
            </a:pathLst>
          </a:custGeom>
          <a:ln w="27432">
            <a:solidFill>
              <a:srgbClr val="FFFFFF"/>
            </a:solidFill>
          </a:ln>
        </p:spPr>
        <p:txBody>
          <a:bodyPr wrap="square" lIns="0" tIns="0" rIns="0" bIns="0" rtlCol="0"/>
          <a:lstStyle/>
          <a:p>
            <a:endParaRPr/>
          </a:p>
        </p:txBody>
      </p:sp>
      <p:sp>
        <p:nvSpPr>
          <p:cNvPr id="30" name="object 30"/>
          <p:cNvSpPr/>
          <p:nvPr/>
        </p:nvSpPr>
        <p:spPr>
          <a:xfrm>
            <a:off x="5405179" y="4254215"/>
            <a:ext cx="186055" cy="775970"/>
          </a:xfrm>
          <a:custGeom>
            <a:avLst/>
            <a:gdLst/>
            <a:ahLst/>
            <a:cxnLst/>
            <a:rect l="l" t="t" r="r" b="b"/>
            <a:pathLst>
              <a:path w="186054" h="775970">
                <a:moveTo>
                  <a:pt x="185597" y="0"/>
                </a:moveTo>
                <a:lnTo>
                  <a:pt x="0" y="0"/>
                </a:lnTo>
                <a:lnTo>
                  <a:pt x="0" y="775893"/>
                </a:lnTo>
                <a:lnTo>
                  <a:pt x="185597" y="0"/>
                </a:lnTo>
                <a:close/>
              </a:path>
            </a:pathLst>
          </a:custGeom>
          <a:solidFill>
            <a:srgbClr val="AC3F2F"/>
          </a:solidFill>
        </p:spPr>
        <p:txBody>
          <a:bodyPr wrap="square" lIns="0" tIns="0" rIns="0" bIns="0" rtlCol="0"/>
          <a:lstStyle/>
          <a:p>
            <a:endParaRPr/>
          </a:p>
        </p:txBody>
      </p:sp>
      <p:sp>
        <p:nvSpPr>
          <p:cNvPr id="31" name="object 31"/>
          <p:cNvSpPr/>
          <p:nvPr/>
        </p:nvSpPr>
        <p:spPr>
          <a:xfrm>
            <a:off x="5405179" y="4254215"/>
            <a:ext cx="186055" cy="775970"/>
          </a:xfrm>
          <a:custGeom>
            <a:avLst/>
            <a:gdLst/>
            <a:ahLst/>
            <a:cxnLst/>
            <a:rect l="l" t="t" r="r" b="b"/>
            <a:pathLst>
              <a:path w="186054" h="775970">
                <a:moveTo>
                  <a:pt x="0" y="0"/>
                </a:moveTo>
                <a:lnTo>
                  <a:pt x="0" y="775893"/>
                </a:lnTo>
                <a:lnTo>
                  <a:pt x="185597" y="0"/>
                </a:lnTo>
                <a:lnTo>
                  <a:pt x="0" y="0"/>
                </a:lnTo>
              </a:path>
            </a:pathLst>
          </a:custGeom>
          <a:ln w="27432">
            <a:solidFill>
              <a:srgbClr val="FFFFFF"/>
            </a:solidFill>
          </a:ln>
        </p:spPr>
        <p:txBody>
          <a:bodyPr wrap="square" lIns="0" tIns="0" rIns="0" bIns="0" rtlCol="0"/>
          <a:lstStyle/>
          <a:p>
            <a:endParaRPr/>
          </a:p>
        </p:txBody>
      </p:sp>
      <p:sp>
        <p:nvSpPr>
          <p:cNvPr id="32" name="object 32"/>
          <p:cNvSpPr/>
          <p:nvPr/>
        </p:nvSpPr>
        <p:spPr>
          <a:xfrm>
            <a:off x="5719138" y="4272393"/>
            <a:ext cx="0" cy="60326"/>
          </a:xfrm>
          <a:custGeom>
            <a:avLst/>
            <a:gdLst/>
            <a:ahLst/>
            <a:cxnLst/>
            <a:rect l="l" t="t" r="r" b="b"/>
            <a:pathLst>
              <a:path h="60325">
                <a:moveTo>
                  <a:pt x="0" y="0"/>
                </a:moveTo>
                <a:lnTo>
                  <a:pt x="0" y="60322"/>
                </a:lnTo>
              </a:path>
            </a:pathLst>
          </a:custGeom>
          <a:ln w="3175">
            <a:solidFill>
              <a:srgbClr val="FFFFFF"/>
            </a:solidFill>
          </a:ln>
        </p:spPr>
        <p:txBody>
          <a:bodyPr wrap="square" lIns="0" tIns="0" rIns="0" bIns="0" rtlCol="0"/>
          <a:lstStyle/>
          <a:p>
            <a:endParaRPr/>
          </a:p>
        </p:txBody>
      </p:sp>
      <p:sp>
        <p:nvSpPr>
          <p:cNvPr id="33" name="object 33"/>
          <p:cNvSpPr/>
          <p:nvPr/>
        </p:nvSpPr>
        <p:spPr>
          <a:xfrm>
            <a:off x="5719138" y="4332716"/>
            <a:ext cx="0" cy="60960"/>
          </a:xfrm>
          <a:custGeom>
            <a:avLst/>
            <a:gdLst/>
            <a:ahLst/>
            <a:cxnLst/>
            <a:rect l="l" t="t" r="r" b="b"/>
            <a:pathLst>
              <a:path h="60960">
                <a:moveTo>
                  <a:pt x="0" y="0"/>
                </a:moveTo>
                <a:lnTo>
                  <a:pt x="0" y="60350"/>
                </a:lnTo>
              </a:path>
            </a:pathLst>
          </a:custGeom>
          <a:ln w="3175">
            <a:solidFill>
              <a:srgbClr val="FFFFFF"/>
            </a:solidFill>
          </a:ln>
        </p:spPr>
        <p:txBody>
          <a:bodyPr wrap="square" lIns="0" tIns="0" rIns="0" bIns="0" rtlCol="0"/>
          <a:lstStyle/>
          <a:p>
            <a:endParaRPr/>
          </a:p>
        </p:txBody>
      </p:sp>
      <p:sp>
        <p:nvSpPr>
          <p:cNvPr id="34" name="object 34"/>
          <p:cNvSpPr/>
          <p:nvPr/>
        </p:nvSpPr>
        <p:spPr>
          <a:xfrm>
            <a:off x="5719138" y="4393066"/>
            <a:ext cx="0" cy="60960"/>
          </a:xfrm>
          <a:custGeom>
            <a:avLst/>
            <a:gdLst/>
            <a:ahLst/>
            <a:cxnLst/>
            <a:rect l="l" t="t" r="r" b="b"/>
            <a:pathLst>
              <a:path h="60960">
                <a:moveTo>
                  <a:pt x="0" y="0"/>
                </a:moveTo>
                <a:lnTo>
                  <a:pt x="0" y="60335"/>
                </a:lnTo>
              </a:path>
            </a:pathLst>
          </a:custGeom>
          <a:ln w="3175">
            <a:solidFill>
              <a:srgbClr val="FFFFFF"/>
            </a:solidFill>
          </a:ln>
        </p:spPr>
        <p:txBody>
          <a:bodyPr wrap="square" lIns="0" tIns="0" rIns="0" bIns="0" rtlCol="0"/>
          <a:lstStyle/>
          <a:p>
            <a:endParaRPr/>
          </a:p>
        </p:txBody>
      </p:sp>
      <p:sp>
        <p:nvSpPr>
          <p:cNvPr id="35" name="object 35"/>
          <p:cNvSpPr/>
          <p:nvPr/>
        </p:nvSpPr>
        <p:spPr>
          <a:xfrm>
            <a:off x="5719138" y="4453401"/>
            <a:ext cx="0" cy="60960"/>
          </a:xfrm>
          <a:custGeom>
            <a:avLst/>
            <a:gdLst/>
            <a:ahLst/>
            <a:cxnLst/>
            <a:rect l="l" t="t" r="r" b="b"/>
            <a:pathLst>
              <a:path h="60960">
                <a:moveTo>
                  <a:pt x="0" y="0"/>
                </a:moveTo>
                <a:lnTo>
                  <a:pt x="0" y="60349"/>
                </a:lnTo>
              </a:path>
            </a:pathLst>
          </a:custGeom>
          <a:ln w="3175">
            <a:solidFill>
              <a:srgbClr val="FFFFFF"/>
            </a:solidFill>
          </a:ln>
        </p:spPr>
        <p:txBody>
          <a:bodyPr wrap="square" lIns="0" tIns="0" rIns="0" bIns="0" rtlCol="0"/>
          <a:lstStyle/>
          <a:p>
            <a:endParaRPr/>
          </a:p>
        </p:txBody>
      </p:sp>
      <p:sp>
        <p:nvSpPr>
          <p:cNvPr id="36" name="object 36"/>
          <p:cNvSpPr/>
          <p:nvPr/>
        </p:nvSpPr>
        <p:spPr>
          <a:xfrm>
            <a:off x="5719138" y="4513751"/>
            <a:ext cx="0" cy="60960"/>
          </a:xfrm>
          <a:custGeom>
            <a:avLst/>
            <a:gdLst/>
            <a:ahLst/>
            <a:cxnLst/>
            <a:rect l="l" t="t" r="r" b="b"/>
            <a:pathLst>
              <a:path h="60960">
                <a:moveTo>
                  <a:pt x="0" y="0"/>
                </a:moveTo>
                <a:lnTo>
                  <a:pt x="0" y="60333"/>
                </a:lnTo>
              </a:path>
            </a:pathLst>
          </a:custGeom>
          <a:ln w="3175">
            <a:solidFill>
              <a:srgbClr val="FFFFFF"/>
            </a:solidFill>
          </a:ln>
        </p:spPr>
        <p:txBody>
          <a:bodyPr wrap="square" lIns="0" tIns="0" rIns="0" bIns="0" rtlCol="0"/>
          <a:lstStyle/>
          <a:p>
            <a:endParaRPr/>
          </a:p>
        </p:txBody>
      </p:sp>
      <p:sp>
        <p:nvSpPr>
          <p:cNvPr id="37" name="object 37"/>
          <p:cNvSpPr/>
          <p:nvPr/>
        </p:nvSpPr>
        <p:spPr>
          <a:xfrm>
            <a:off x="5719138" y="4574085"/>
            <a:ext cx="0" cy="60960"/>
          </a:xfrm>
          <a:custGeom>
            <a:avLst/>
            <a:gdLst/>
            <a:ahLst/>
            <a:cxnLst/>
            <a:rect l="l" t="t" r="r" b="b"/>
            <a:pathLst>
              <a:path h="60960">
                <a:moveTo>
                  <a:pt x="0" y="0"/>
                </a:moveTo>
                <a:lnTo>
                  <a:pt x="0" y="60337"/>
                </a:lnTo>
              </a:path>
            </a:pathLst>
          </a:custGeom>
          <a:ln w="3175">
            <a:solidFill>
              <a:srgbClr val="FFFFFF"/>
            </a:solidFill>
          </a:ln>
        </p:spPr>
        <p:txBody>
          <a:bodyPr wrap="square" lIns="0" tIns="0" rIns="0" bIns="0" rtlCol="0"/>
          <a:lstStyle/>
          <a:p>
            <a:endParaRPr/>
          </a:p>
        </p:txBody>
      </p:sp>
      <p:sp>
        <p:nvSpPr>
          <p:cNvPr id="38" name="object 38"/>
          <p:cNvSpPr/>
          <p:nvPr/>
        </p:nvSpPr>
        <p:spPr>
          <a:xfrm>
            <a:off x="5719138" y="4634423"/>
            <a:ext cx="0" cy="60960"/>
          </a:xfrm>
          <a:custGeom>
            <a:avLst/>
            <a:gdLst/>
            <a:ahLst/>
            <a:cxnLst/>
            <a:rect l="l" t="t" r="r" b="b"/>
            <a:pathLst>
              <a:path h="60960">
                <a:moveTo>
                  <a:pt x="0" y="0"/>
                </a:moveTo>
                <a:lnTo>
                  <a:pt x="0" y="60335"/>
                </a:lnTo>
              </a:path>
            </a:pathLst>
          </a:custGeom>
          <a:ln w="3175">
            <a:solidFill>
              <a:srgbClr val="FFFFFF"/>
            </a:solidFill>
          </a:ln>
        </p:spPr>
        <p:txBody>
          <a:bodyPr wrap="square" lIns="0" tIns="0" rIns="0" bIns="0" rtlCol="0"/>
          <a:lstStyle/>
          <a:p>
            <a:endParaRPr/>
          </a:p>
        </p:txBody>
      </p:sp>
      <p:sp>
        <p:nvSpPr>
          <p:cNvPr id="39" name="object 39"/>
          <p:cNvSpPr/>
          <p:nvPr/>
        </p:nvSpPr>
        <p:spPr>
          <a:xfrm>
            <a:off x="4699792" y="4283608"/>
            <a:ext cx="192405" cy="746760"/>
          </a:xfrm>
          <a:custGeom>
            <a:avLst/>
            <a:gdLst/>
            <a:ahLst/>
            <a:cxnLst/>
            <a:rect l="l" t="t" r="r" b="b"/>
            <a:pathLst>
              <a:path w="192404" h="746760">
                <a:moveTo>
                  <a:pt x="144538" y="0"/>
                </a:moveTo>
                <a:lnTo>
                  <a:pt x="0" y="15836"/>
                </a:lnTo>
                <a:lnTo>
                  <a:pt x="0" y="746506"/>
                </a:lnTo>
                <a:lnTo>
                  <a:pt x="191808" y="746506"/>
                </a:lnTo>
                <a:lnTo>
                  <a:pt x="191808" y="15836"/>
                </a:lnTo>
                <a:lnTo>
                  <a:pt x="144538" y="0"/>
                </a:lnTo>
                <a:close/>
              </a:path>
            </a:pathLst>
          </a:custGeom>
          <a:solidFill>
            <a:srgbClr val="AC3F2F"/>
          </a:solidFill>
        </p:spPr>
        <p:txBody>
          <a:bodyPr wrap="square" lIns="0" tIns="0" rIns="0" bIns="0" rtlCol="0"/>
          <a:lstStyle/>
          <a:p>
            <a:endParaRPr/>
          </a:p>
        </p:txBody>
      </p:sp>
      <p:sp>
        <p:nvSpPr>
          <p:cNvPr id="40" name="object 40"/>
          <p:cNvSpPr/>
          <p:nvPr/>
        </p:nvSpPr>
        <p:spPr>
          <a:xfrm>
            <a:off x="4699792" y="4283608"/>
            <a:ext cx="192405" cy="746760"/>
          </a:xfrm>
          <a:custGeom>
            <a:avLst/>
            <a:gdLst/>
            <a:ahLst/>
            <a:cxnLst/>
            <a:rect l="l" t="t" r="r" b="b"/>
            <a:pathLst>
              <a:path w="192404" h="746760">
                <a:moveTo>
                  <a:pt x="0" y="15836"/>
                </a:moveTo>
                <a:lnTo>
                  <a:pt x="0" y="746506"/>
                </a:lnTo>
                <a:lnTo>
                  <a:pt x="191808" y="746506"/>
                </a:lnTo>
                <a:lnTo>
                  <a:pt x="191808" y="15836"/>
                </a:lnTo>
                <a:lnTo>
                  <a:pt x="144538" y="0"/>
                </a:lnTo>
                <a:lnTo>
                  <a:pt x="0" y="15836"/>
                </a:lnTo>
              </a:path>
            </a:pathLst>
          </a:custGeom>
          <a:ln w="27432">
            <a:solidFill>
              <a:srgbClr val="FFFFFF"/>
            </a:solidFill>
          </a:ln>
        </p:spPr>
        <p:txBody>
          <a:bodyPr wrap="square" lIns="0" tIns="0" rIns="0" bIns="0" rtlCol="0"/>
          <a:lstStyle/>
          <a:p>
            <a:endParaRPr/>
          </a:p>
        </p:txBody>
      </p:sp>
      <p:sp>
        <p:nvSpPr>
          <p:cNvPr id="41" name="object 41"/>
          <p:cNvSpPr/>
          <p:nvPr/>
        </p:nvSpPr>
        <p:spPr>
          <a:xfrm>
            <a:off x="4699792" y="4283608"/>
            <a:ext cx="192405" cy="746760"/>
          </a:xfrm>
          <a:custGeom>
            <a:avLst/>
            <a:gdLst/>
            <a:ahLst/>
            <a:cxnLst/>
            <a:rect l="l" t="t" r="r" b="b"/>
            <a:pathLst>
              <a:path w="192404" h="746760">
                <a:moveTo>
                  <a:pt x="144538" y="0"/>
                </a:moveTo>
                <a:lnTo>
                  <a:pt x="0" y="15836"/>
                </a:lnTo>
                <a:lnTo>
                  <a:pt x="0" y="746506"/>
                </a:lnTo>
                <a:lnTo>
                  <a:pt x="191808" y="15836"/>
                </a:lnTo>
                <a:lnTo>
                  <a:pt x="144538" y="0"/>
                </a:lnTo>
                <a:close/>
              </a:path>
            </a:pathLst>
          </a:custGeom>
          <a:solidFill>
            <a:srgbClr val="AC3F2F"/>
          </a:solidFill>
        </p:spPr>
        <p:txBody>
          <a:bodyPr wrap="square" lIns="0" tIns="0" rIns="0" bIns="0" rtlCol="0"/>
          <a:lstStyle/>
          <a:p>
            <a:endParaRPr/>
          </a:p>
        </p:txBody>
      </p:sp>
      <p:sp>
        <p:nvSpPr>
          <p:cNvPr id="42" name="object 42"/>
          <p:cNvSpPr/>
          <p:nvPr/>
        </p:nvSpPr>
        <p:spPr>
          <a:xfrm>
            <a:off x="4699792" y="4283608"/>
            <a:ext cx="192405" cy="746760"/>
          </a:xfrm>
          <a:custGeom>
            <a:avLst/>
            <a:gdLst/>
            <a:ahLst/>
            <a:cxnLst/>
            <a:rect l="l" t="t" r="r" b="b"/>
            <a:pathLst>
              <a:path w="192404" h="746760">
                <a:moveTo>
                  <a:pt x="0" y="15836"/>
                </a:moveTo>
                <a:lnTo>
                  <a:pt x="0" y="746506"/>
                </a:lnTo>
                <a:lnTo>
                  <a:pt x="191808" y="15836"/>
                </a:lnTo>
                <a:lnTo>
                  <a:pt x="144538" y="0"/>
                </a:lnTo>
                <a:lnTo>
                  <a:pt x="0" y="15836"/>
                </a:lnTo>
              </a:path>
            </a:pathLst>
          </a:custGeom>
          <a:ln w="27432">
            <a:solidFill>
              <a:srgbClr val="FFFFFF"/>
            </a:solidFill>
          </a:ln>
        </p:spPr>
        <p:txBody>
          <a:bodyPr wrap="square" lIns="0" tIns="0" rIns="0" bIns="0" rtlCol="0"/>
          <a:lstStyle/>
          <a:p>
            <a:endParaRPr/>
          </a:p>
        </p:txBody>
      </p:sp>
      <p:sp>
        <p:nvSpPr>
          <p:cNvPr id="43" name="object 43"/>
          <p:cNvSpPr/>
          <p:nvPr/>
        </p:nvSpPr>
        <p:spPr>
          <a:xfrm>
            <a:off x="4891602" y="4223377"/>
            <a:ext cx="121920" cy="807085"/>
          </a:xfrm>
          <a:custGeom>
            <a:avLst/>
            <a:gdLst/>
            <a:ahLst/>
            <a:cxnLst/>
            <a:rect l="l" t="t" r="r" b="b"/>
            <a:pathLst>
              <a:path w="121920" h="807085">
                <a:moveTo>
                  <a:pt x="61569" y="0"/>
                </a:moveTo>
                <a:lnTo>
                  <a:pt x="0" y="75920"/>
                </a:lnTo>
                <a:lnTo>
                  <a:pt x="0" y="806742"/>
                </a:lnTo>
                <a:lnTo>
                  <a:pt x="121691" y="806742"/>
                </a:lnTo>
                <a:lnTo>
                  <a:pt x="121691" y="75920"/>
                </a:lnTo>
                <a:lnTo>
                  <a:pt x="61569" y="0"/>
                </a:lnTo>
                <a:close/>
              </a:path>
            </a:pathLst>
          </a:custGeom>
          <a:solidFill>
            <a:srgbClr val="AC3F2F"/>
          </a:solidFill>
        </p:spPr>
        <p:txBody>
          <a:bodyPr wrap="square" lIns="0" tIns="0" rIns="0" bIns="0" rtlCol="0"/>
          <a:lstStyle/>
          <a:p>
            <a:endParaRPr/>
          </a:p>
        </p:txBody>
      </p:sp>
      <p:sp>
        <p:nvSpPr>
          <p:cNvPr id="44" name="object 44"/>
          <p:cNvSpPr/>
          <p:nvPr/>
        </p:nvSpPr>
        <p:spPr>
          <a:xfrm>
            <a:off x="4891602" y="4223377"/>
            <a:ext cx="121920" cy="807085"/>
          </a:xfrm>
          <a:custGeom>
            <a:avLst/>
            <a:gdLst/>
            <a:ahLst/>
            <a:cxnLst/>
            <a:rect l="l" t="t" r="r" b="b"/>
            <a:pathLst>
              <a:path w="121920" h="807085">
                <a:moveTo>
                  <a:pt x="0" y="75920"/>
                </a:moveTo>
                <a:lnTo>
                  <a:pt x="0" y="806742"/>
                </a:lnTo>
                <a:lnTo>
                  <a:pt x="121691" y="806742"/>
                </a:lnTo>
                <a:lnTo>
                  <a:pt x="121691" y="75920"/>
                </a:lnTo>
                <a:lnTo>
                  <a:pt x="61569" y="0"/>
                </a:lnTo>
                <a:lnTo>
                  <a:pt x="0" y="75920"/>
                </a:lnTo>
              </a:path>
            </a:pathLst>
          </a:custGeom>
          <a:ln w="27432">
            <a:solidFill>
              <a:srgbClr val="FFFFFF"/>
            </a:solidFill>
          </a:ln>
        </p:spPr>
        <p:txBody>
          <a:bodyPr wrap="square" lIns="0" tIns="0" rIns="0" bIns="0" rtlCol="0"/>
          <a:lstStyle/>
          <a:p>
            <a:endParaRPr/>
          </a:p>
        </p:txBody>
      </p:sp>
      <p:sp>
        <p:nvSpPr>
          <p:cNvPr id="45" name="object 45"/>
          <p:cNvSpPr/>
          <p:nvPr/>
        </p:nvSpPr>
        <p:spPr>
          <a:xfrm>
            <a:off x="4699792" y="4223366"/>
            <a:ext cx="253365" cy="76200"/>
          </a:xfrm>
          <a:custGeom>
            <a:avLst/>
            <a:gdLst/>
            <a:ahLst/>
            <a:cxnLst/>
            <a:rect l="l" t="t" r="r" b="b"/>
            <a:pathLst>
              <a:path w="253364" h="76200">
                <a:moveTo>
                  <a:pt x="253365" y="0"/>
                </a:moveTo>
                <a:lnTo>
                  <a:pt x="62280" y="0"/>
                </a:lnTo>
                <a:lnTo>
                  <a:pt x="0" y="75958"/>
                </a:lnTo>
                <a:lnTo>
                  <a:pt x="191808" y="75933"/>
                </a:lnTo>
                <a:lnTo>
                  <a:pt x="253365" y="0"/>
                </a:lnTo>
                <a:close/>
              </a:path>
            </a:pathLst>
          </a:custGeom>
          <a:solidFill>
            <a:srgbClr val="AC3F2F"/>
          </a:solidFill>
        </p:spPr>
        <p:txBody>
          <a:bodyPr wrap="square" lIns="0" tIns="0" rIns="0" bIns="0" rtlCol="0"/>
          <a:lstStyle/>
          <a:p>
            <a:endParaRPr/>
          </a:p>
        </p:txBody>
      </p:sp>
      <p:sp>
        <p:nvSpPr>
          <p:cNvPr id="46" name="object 46"/>
          <p:cNvSpPr/>
          <p:nvPr/>
        </p:nvSpPr>
        <p:spPr>
          <a:xfrm>
            <a:off x="4699792" y="4223366"/>
            <a:ext cx="253365" cy="76200"/>
          </a:xfrm>
          <a:custGeom>
            <a:avLst/>
            <a:gdLst/>
            <a:ahLst/>
            <a:cxnLst/>
            <a:rect l="l" t="t" r="r" b="b"/>
            <a:pathLst>
              <a:path w="253364" h="76200">
                <a:moveTo>
                  <a:pt x="0" y="75958"/>
                </a:moveTo>
                <a:lnTo>
                  <a:pt x="18796" y="75933"/>
                </a:lnTo>
                <a:lnTo>
                  <a:pt x="191808" y="75933"/>
                </a:lnTo>
                <a:lnTo>
                  <a:pt x="253365" y="0"/>
                </a:lnTo>
                <a:lnTo>
                  <a:pt x="62280" y="0"/>
                </a:lnTo>
                <a:lnTo>
                  <a:pt x="0" y="75958"/>
                </a:lnTo>
              </a:path>
            </a:pathLst>
          </a:custGeom>
          <a:ln w="27432">
            <a:solidFill>
              <a:srgbClr val="FFFFFF"/>
            </a:solidFill>
          </a:ln>
        </p:spPr>
        <p:txBody>
          <a:bodyPr wrap="square" lIns="0" tIns="0" rIns="0" bIns="0" rtlCol="0"/>
          <a:lstStyle/>
          <a:p>
            <a:endParaRPr/>
          </a:p>
        </p:txBody>
      </p:sp>
      <p:sp>
        <p:nvSpPr>
          <p:cNvPr id="47" name="object 47"/>
          <p:cNvSpPr/>
          <p:nvPr/>
        </p:nvSpPr>
        <p:spPr>
          <a:xfrm>
            <a:off x="4930865"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48" name="object 48"/>
          <p:cNvSpPr/>
          <p:nvPr/>
        </p:nvSpPr>
        <p:spPr>
          <a:xfrm>
            <a:off x="4930860"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49" name="object 49"/>
          <p:cNvSpPr/>
          <p:nvPr/>
        </p:nvSpPr>
        <p:spPr>
          <a:xfrm>
            <a:off x="4930865"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0" name="object 50"/>
          <p:cNvSpPr/>
          <p:nvPr/>
        </p:nvSpPr>
        <p:spPr>
          <a:xfrm>
            <a:off x="4930860"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1" name="object 51"/>
          <p:cNvSpPr/>
          <p:nvPr/>
        </p:nvSpPr>
        <p:spPr>
          <a:xfrm>
            <a:off x="4930865"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2" name="object 52"/>
          <p:cNvSpPr/>
          <p:nvPr/>
        </p:nvSpPr>
        <p:spPr>
          <a:xfrm>
            <a:off x="4930860"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3" name="object 53"/>
          <p:cNvSpPr/>
          <p:nvPr/>
        </p:nvSpPr>
        <p:spPr>
          <a:xfrm>
            <a:off x="4930865"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54" name="object 54"/>
          <p:cNvSpPr/>
          <p:nvPr/>
        </p:nvSpPr>
        <p:spPr>
          <a:xfrm>
            <a:off x="4930860"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5" name="object 55"/>
          <p:cNvSpPr/>
          <p:nvPr/>
        </p:nvSpPr>
        <p:spPr>
          <a:xfrm>
            <a:off x="4930865"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56" name="object 56"/>
          <p:cNvSpPr/>
          <p:nvPr/>
        </p:nvSpPr>
        <p:spPr>
          <a:xfrm>
            <a:off x="4930860"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7" name="object 57"/>
          <p:cNvSpPr/>
          <p:nvPr/>
        </p:nvSpPr>
        <p:spPr>
          <a:xfrm>
            <a:off x="5098301" y="4209559"/>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58" name="object 58"/>
          <p:cNvSpPr/>
          <p:nvPr/>
        </p:nvSpPr>
        <p:spPr>
          <a:xfrm>
            <a:off x="5098301" y="434394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59" name="object 59"/>
          <p:cNvSpPr/>
          <p:nvPr/>
        </p:nvSpPr>
        <p:spPr>
          <a:xfrm>
            <a:off x="5098301" y="4478297"/>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0" name="object 60"/>
          <p:cNvSpPr/>
          <p:nvPr/>
        </p:nvSpPr>
        <p:spPr>
          <a:xfrm>
            <a:off x="5098301" y="461267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1" name="object 61"/>
          <p:cNvSpPr/>
          <p:nvPr/>
        </p:nvSpPr>
        <p:spPr>
          <a:xfrm>
            <a:off x="5098301" y="474705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2" name="object 62"/>
          <p:cNvSpPr/>
          <p:nvPr/>
        </p:nvSpPr>
        <p:spPr>
          <a:xfrm>
            <a:off x="5190931" y="434849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3" name="object 63"/>
          <p:cNvSpPr/>
          <p:nvPr/>
        </p:nvSpPr>
        <p:spPr>
          <a:xfrm>
            <a:off x="5190931" y="448288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4" name="object 64"/>
          <p:cNvSpPr/>
          <p:nvPr/>
        </p:nvSpPr>
        <p:spPr>
          <a:xfrm>
            <a:off x="5190931" y="461724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5" name="object 65"/>
          <p:cNvSpPr/>
          <p:nvPr/>
        </p:nvSpPr>
        <p:spPr>
          <a:xfrm>
            <a:off x="5190931" y="4751627"/>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6" name="object 66"/>
          <p:cNvSpPr/>
          <p:nvPr/>
        </p:nvSpPr>
        <p:spPr>
          <a:xfrm>
            <a:off x="5190931" y="488598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67" name="object 67"/>
          <p:cNvSpPr/>
          <p:nvPr/>
        </p:nvSpPr>
        <p:spPr>
          <a:xfrm>
            <a:off x="4813073"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68" name="object 68"/>
          <p:cNvSpPr/>
          <p:nvPr/>
        </p:nvSpPr>
        <p:spPr>
          <a:xfrm>
            <a:off x="4813069"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69" name="object 69"/>
          <p:cNvSpPr/>
          <p:nvPr/>
        </p:nvSpPr>
        <p:spPr>
          <a:xfrm>
            <a:off x="4813073"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0" name="object 70"/>
          <p:cNvSpPr/>
          <p:nvPr/>
        </p:nvSpPr>
        <p:spPr>
          <a:xfrm>
            <a:off x="4813069"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1" name="object 71"/>
          <p:cNvSpPr/>
          <p:nvPr/>
        </p:nvSpPr>
        <p:spPr>
          <a:xfrm>
            <a:off x="4813073"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2" name="object 72"/>
          <p:cNvSpPr/>
          <p:nvPr/>
        </p:nvSpPr>
        <p:spPr>
          <a:xfrm>
            <a:off x="4813069"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3" name="object 73"/>
          <p:cNvSpPr/>
          <p:nvPr/>
        </p:nvSpPr>
        <p:spPr>
          <a:xfrm>
            <a:off x="4813073"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74" name="object 74"/>
          <p:cNvSpPr/>
          <p:nvPr/>
        </p:nvSpPr>
        <p:spPr>
          <a:xfrm>
            <a:off x="4813069"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5" name="object 75"/>
          <p:cNvSpPr/>
          <p:nvPr/>
        </p:nvSpPr>
        <p:spPr>
          <a:xfrm>
            <a:off x="4813073"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76" name="object 76"/>
          <p:cNvSpPr/>
          <p:nvPr/>
        </p:nvSpPr>
        <p:spPr>
          <a:xfrm>
            <a:off x="4813069"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77" name="object 77"/>
          <p:cNvSpPr/>
          <p:nvPr/>
        </p:nvSpPr>
        <p:spPr>
          <a:xfrm>
            <a:off x="4728211"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78" name="object 78"/>
          <p:cNvSpPr/>
          <p:nvPr/>
        </p:nvSpPr>
        <p:spPr>
          <a:xfrm>
            <a:off x="4728213" y="4341385"/>
            <a:ext cx="48894" cy="81280"/>
          </a:xfrm>
          <a:custGeom>
            <a:avLst/>
            <a:gdLst/>
            <a:ahLst/>
            <a:cxnLst/>
            <a:rect l="l" t="t" r="r" b="b"/>
            <a:pathLst>
              <a:path w="48895" h="81279">
                <a:moveTo>
                  <a:pt x="0" y="80759"/>
                </a:moveTo>
                <a:lnTo>
                  <a:pt x="48717" y="80759"/>
                </a:lnTo>
                <a:lnTo>
                  <a:pt x="48717" y="0"/>
                </a:lnTo>
                <a:lnTo>
                  <a:pt x="0" y="0"/>
                </a:lnTo>
                <a:lnTo>
                  <a:pt x="0" y="80759"/>
                </a:lnTo>
              </a:path>
            </a:pathLst>
          </a:custGeom>
          <a:ln w="27432">
            <a:solidFill>
              <a:srgbClr val="FFFFFF"/>
            </a:solidFill>
          </a:ln>
        </p:spPr>
        <p:txBody>
          <a:bodyPr wrap="square" lIns="0" tIns="0" rIns="0" bIns="0" rtlCol="0"/>
          <a:lstStyle/>
          <a:p>
            <a:endParaRPr/>
          </a:p>
        </p:txBody>
      </p:sp>
      <p:sp>
        <p:nvSpPr>
          <p:cNvPr id="79" name="object 79"/>
          <p:cNvSpPr/>
          <p:nvPr/>
        </p:nvSpPr>
        <p:spPr>
          <a:xfrm>
            <a:off x="4728211"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0" name="object 80"/>
          <p:cNvSpPr/>
          <p:nvPr/>
        </p:nvSpPr>
        <p:spPr>
          <a:xfrm>
            <a:off x="4728213" y="4475753"/>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1" name="object 81"/>
          <p:cNvSpPr/>
          <p:nvPr/>
        </p:nvSpPr>
        <p:spPr>
          <a:xfrm>
            <a:off x="4728211"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2" name="object 82"/>
          <p:cNvSpPr/>
          <p:nvPr/>
        </p:nvSpPr>
        <p:spPr>
          <a:xfrm>
            <a:off x="4728213" y="4610108"/>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3" name="object 83"/>
          <p:cNvSpPr/>
          <p:nvPr/>
        </p:nvSpPr>
        <p:spPr>
          <a:xfrm>
            <a:off x="4728211"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84" name="object 84"/>
          <p:cNvSpPr/>
          <p:nvPr/>
        </p:nvSpPr>
        <p:spPr>
          <a:xfrm>
            <a:off x="4728213" y="4744496"/>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5" name="object 85"/>
          <p:cNvSpPr/>
          <p:nvPr/>
        </p:nvSpPr>
        <p:spPr>
          <a:xfrm>
            <a:off x="4728211" y="4878857"/>
            <a:ext cx="48894" cy="46991"/>
          </a:xfrm>
          <a:custGeom>
            <a:avLst/>
            <a:gdLst/>
            <a:ahLst/>
            <a:cxnLst/>
            <a:rect l="l" t="t" r="r" b="b"/>
            <a:pathLst>
              <a:path w="48895" h="46989">
                <a:moveTo>
                  <a:pt x="0" y="46507"/>
                </a:moveTo>
                <a:lnTo>
                  <a:pt x="48717" y="46507"/>
                </a:lnTo>
                <a:lnTo>
                  <a:pt x="48717" y="0"/>
                </a:lnTo>
                <a:lnTo>
                  <a:pt x="0" y="0"/>
                </a:lnTo>
                <a:lnTo>
                  <a:pt x="0" y="46507"/>
                </a:lnTo>
                <a:close/>
              </a:path>
            </a:pathLst>
          </a:custGeom>
          <a:solidFill>
            <a:srgbClr val="FFFFFF"/>
          </a:solidFill>
        </p:spPr>
        <p:txBody>
          <a:bodyPr wrap="square" lIns="0" tIns="0" rIns="0" bIns="0" rtlCol="0"/>
          <a:lstStyle/>
          <a:p>
            <a:endParaRPr/>
          </a:p>
        </p:txBody>
      </p:sp>
      <p:sp>
        <p:nvSpPr>
          <p:cNvPr id="86" name="object 86"/>
          <p:cNvSpPr/>
          <p:nvPr/>
        </p:nvSpPr>
        <p:spPr>
          <a:xfrm>
            <a:off x="4728213" y="4878850"/>
            <a:ext cx="48894" cy="81280"/>
          </a:xfrm>
          <a:custGeom>
            <a:avLst/>
            <a:gdLst/>
            <a:ahLst/>
            <a:cxnLst/>
            <a:rect l="l" t="t" r="r" b="b"/>
            <a:pathLst>
              <a:path w="48895" h="81279">
                <a:moveTo>
                  <a:pt x="0" y="80746"/>
                </a:moveTo>
                <a:lnTo>
                  <a:pt x="48717" y="80746"/>
                </a:lnTo>
                <a:lnTo>
                  <a:pt x="48717" y="0"/>
                </a:lnTo>
                <a:lnTo>
                  <a:pt x="0" y="0"/>
                </a:lnTo>
                <a:lnTo>
                  <a:pt x="0" y="80746"/>
                </a:lnTo>
              </a:path>
            </a:pathLst>
          </a:custGeom>
          <a:ln w="27432">
            <a:solidFill>
              <a:srgbClr val="FFFFFF"/>
            </a:solidFill>
          </a:ln>
        </p:spPr>
        <p:txBody>
          <a:bodyPr wrap="square" lIns="0" tIns="0" rIns="0" bIns="0" rtlCol="0"/>
          <a:lstStyle/>
          <a:p>
            <a:endParaRPr/>
          </a:p>
        </p:txBody>
      </p:sp>
      <p:sp>
        <p:nvSpPr>
          <p:cNvPr id="87" name="object 87"/>
          <p:cNvSpPr/>
          <p:nvPr/>
        </p:nvSpPr>
        <p:spPr>
          <a:xfrm>
            <a:off x="4701045" y="4925363"/>
            <a:ext cx="1019175" cy="107315"/>
          </a:xfrm>
          <a:custGeom>
            <a:avLst/>
            <a:gdLst/>
            <a:ahLst/>
            <a:cxnLst/>
            <a:rect l="l" t="t" r="r" b="b"/>
            <a:pathLst>
              <a:path w="1019175" h="107314">
                <a:moveTo>
                  <a:pt x="1018895" y="106883"/>
                </a:moveTo>
                <a:lnTo>
                  <a:pt x="0" y="106883"/>
                </a:lnTo>
                <a:lnTo>
                  <a:pt x="0" y="0"/>
                </a:lnTo>
                <a:lnTo>
                  <a:pt x="1018895" y="0"/>
                </a:lnTo>
                <a:lnTo>
                  <a:pt x="1018895" y="106883"/>
                </a:lnTo>
                <a:close/>
              </a:path>
            </a:pathLst>
          </a:custGeom>
          <a:solidFill>
            <a:srgbClr val="AB0F24"/>
          </a:solidFill>
        </p:spPr>
        <p:txBody>
          <a:bodyPr wrap="square" lIns="0" tIns="0" rIns="0" bIns="0" rtlCol="0"/>
          <a:lstStyle/>
          <a:p>
            <a:endParaRPr/>
          </a:p>
        </p:txBody>
      </p:sp>
      <p:sp>
        <p:nvSpPr>
          <p:cNvPr id="88" name="object 88"/>
          <p:cNvSpPr/>
          <p:nvPr/>
        </p:nvSpPr>
        <p:spPr>
          <a:xfrm>
            <a:off x="5045364" y="3943716"/>
            <a:ext cx="256540" cy="104138"/>
          </a:xfrm>
          <a:custGeom>
            <a:avLst/>
            <a:gdLst/>
            <a:ahLst/>
            <a:cxnLst/>
            <a:rect l="l" t="t" r="r" b="b"/>
            <a:pathLst>
              <a:path w="256539" h="104139">
                <a:moveTo>
                  <a:pt x="256324" y="0"/>
                </a:moveTo>
                <a:lnTo>
                  <a:pt x="58572" y="0"/>
                </a:lnTo>
                <a:lnTo>
                  <a:pt x="0" y="103733"/>
                </a:lnTo>
                <a:lnTo>
                  <a:pt x="197751" y="103733"/>
                </a:lnTo>
                <a:lnTo>
                  <a:pt x="256324" y="0"/>
                </a:lnTo>
                <a:close/>
              </a:path>
            </a:pathLst>
          </a:custGeom>
          <a:solidFill>
            <a:srgbClr val="AB0F24"/>
          </a:solidFill>
        </p:spPr>
        <p:txBody>
          <a:bodyPr wrap="square" lIns="0" tIns="0" rIns="0" bIns="0" rtlCol="0"/>
          <a:lstStyle/>
          <a:p>
            <a:endParaRPr/>
          </a:p>
        </p:txBody>
      </p:sp>
      <p:sp>
        <p:nvSpPr>
          <p:cNvPr id="89" name="object 89"/>
          <p:cNvSpPr/>
          <p:nvPr/>
        </p:nvSpPr>
        <p:spPr>
          <a:xfrm>
            <a:off x="5045368" y="4047451"/>
            <a:ext cx="198121" cy="982981"/>
          </a:xfrm>
          <a:custGeom>
            <a:avLst/>
            <a:gdLst/>
            <a:ahLst/>
            <a:cxnLst/>
            <a:rect l="l" t="t" r="r" b="b"/>
            <a:pathLst>
              <a:path w="198120" h="982979">
                <a:moveTo>
                  <a:pt x="0" y="982662"/>
                </a:moveTo>
                <a:lnTo>
                  <a:pt x="197751" y="982662"/>
                </a:lnTo>
                <a:lnTo>
                  <a:pt x="197751" y="0"/>
                </a:lnTo>
                <a:lnTo>
                  <a:pt x="0" y="0"/>
                </a:lnTo>
                <a:lnTo>
                  <a:pt x="0" y="982662"/>
                </a:lnTo>
                <a:close/>
              </a:path>
            </a:pathLst>
          </a:custGeom>
          <a:solidFill>
            <a:srgbClr val="AB0F24"/>
          </a:solidFill>
        </p:spPr>
        <p:txBody>
          <a:bodyPr wrap="square" lIns="0" tIns="0" rIns="0" bIns="0" rtlCol="0"/>
          <a:lstStyle/>
          <a:p>
            <a:endParaRPr/>
          </a:p>
        </p:txBody>
      </p:sp>
      <p:sp>
        <p:nvSpPr>
          <p:cNvPr id="90" name="object 90"/>
          <p:cNvSpPr/>
          <p:nvPr/>
        </p:nvSpPr>
        <p:spPr>
          <a:xfrm>
            <a:off x="5045364" y="4047453"/>
            <a:ext cx="198121" cy="982981"/>
          </a:xfrm>
          <a:custGeom>
            <a:avLst/>
            <a:gdLst/>
            <a:ahLst/>
            <a:cxnLst/>
            <a:rect l="l" t="t" r="r" b="b"/>
            <a:pathLst>
              <a:path w="198120" h="982979">
                <a:moveTo>
                  <a:pt x="197751" y="0"/>
                </a:moveTo>
                <a:lnTo>
                  <a:pt x="0" y="0"/>
                </a:lnTo>
                <a:lnTo>
                  <a:pt x="0" y="982662"/>
                </a:lnTo>
                <a:lnTo>
                  <a:pt x="197751" y="0"/>
                </a:lnTo>
                <a:close/>
              </a:path>
            </a:pathLst>
          </a:custGeom>
          <a:solidFill>
            <a:srgbClr val="AB0F24"/>
          </a:solidFill>
        </p:spPr>
        <p:txBody>
          <a:bodyPr wrap="square" lIns="0" tIns="0" rIns="0" bIns="0" rtlCol="0"/>
          <a:lstStyle/>
          <a:p>
            <a:endParaRPr/>
          </a:p>
        </p:txBody>
      </p:sp>
      <p:sp>
        <p:nvSpPr>
          <p:cNvPr id="91" name="object 91"/>
          <p:cNvSpPr/>
          <p:nvPr/>
        </p:nvSpPr>
        <p:spPr>
          <a:xfrm>
            <a:off x="5243121" y="3943717"/>
            <a:ext cx="116204" cy="1086485"/>
          </a:xfrm>
          <a:custGeom>
            <a:avLst/>
            <a:gdLst/>
            <a:ahLst/>
            <a:cxnLst/>
            <a:rect l="l" t="t" r="r" b="b"/>
            <a:pathLst>
              <a:path w="116204" h="1086485">
                <a:moveTo>
                  <a:pt x="58572" y="0"/>
                </a:moveTo>
                <a:lnTo>
                  <a:pt x="0" y="103733"/>
                </a:lnTo>
                <a:lnTo>
                  <a:pt x="0" y="1086396"/>
                </a:lnTo>
                <a:lnTo>
                  <a:pt x="115760" y="1086396"/>
                </a:lnTo>
                <a:lnTo>
                  <a:pt x="115760" y="103733"/>
                </a:lnTo>
                <a:lnTo>
                  <a:pt x="58572" y="0"/>
                </a:lnTo>
                <a:close/>
              </a:path>
            </a:pathLst>
          </a:custGeom>
          <a:solidFill>
            <a:srgbClr val="AB0F24"/>
          </a:solidFill>
        </p:spPr>
        <p:txBody>
          <a:bodyPr wrap="square" lIns="0" tIns="0" rIns="0" bIns="0" rtlCol="0"/>
          <a:lstStyle/>
          <a:p>
            <a:endParaRPr/>
          </a:p>
        </p:txBody>
      </p:sp>
      <p:sp>
        <p:nvSpPr>
          <p:cNvPr id="92" name="object 92"/>
          <p:cNvSpPr/>
          <p:nvPr/>
        </p:nvSpPr>
        <p:spPr>
          <a:xfrm>
            <a:off x="5590629" y="3885997"/>
            <a:ext cx="99694" cy="808356"/>
          </a:xfrm>
          <a:custGeom>
            <a:avLst/>
            <a:gdLst/>
            <a:ahLst/>
            <a:cxnLst/>
            <a:rect l="l" t="t" r="r" b="b"/>
            <a:pathLst>
              <a:path w="99695" h="808354">
                <a:moveTo>
                  <a:pt x="0" y="808278"/>
                </a:moveTo>
                <a:lnTo>
                  <a:pt x="99593" y="808278"/>
                </a:lnTo>
                <a:lnTo>
                  <a:pt x="99593" y="0"/>
                </a:lnTo>
                <a:lnTo>
                  <a:pt x="0" y="0"/>
                </a:lnTo>
                <a:lnTo>
                  <a:pt x="0" y="808278"/>
                </a:lnTo>
                <a:close/>
              </a:path>
            </a:pathLst>
          </a:custGeom>
          <a:solidFill>
            <a:srgbClr val="AB0F24"/>
          </a:solidFill>
        </p:spPr>
        <p:txBody>
          <a:bodyPr wrap="square" lIns="0" tIns="0" rIns="0" bIns="0" rtlCol="0"/>
          <a:lstStyle/>
          <a:p>
            <a:endParaRPr/>
          </a:p>
        </p:txBody>
      </p:sp>
      <p:sp>
        <p:nvSpPr>
          <p:cNvPr id="93" name="object 93"/>
          <p:cNvSpPr/>
          <p:nvPr/>
        </p:nvSpPr>
        <p:spPr>
          <a:xfrm>
            <a:off x="5433656" y="3885995"/>
            <a:ext cx="157481" cy="368300"/>
          </a:xfrm>
          <a:custGeom>
            <a:avLst/>
            <a:gdLst/>
            <a:ahLst/>
            <a:cxnLst/>
            <a:rect l="l" t="t" r="r" b="b"/>
            <a:pathLst>
              <a:path w="157479" h="368300">
                <a:moveTo>
                  <a:pt x="0" y="368223"/>
                </a:moveTo>
                <a:lnTo>
                  <a:pt x="156984" y="368223"/>
                </a:lnTo>
                <a:lnTo>
                  <a:pt x="156984" y="0"/>
                </a:lnTo>
                <a:lnTo>
                  <a:pt x="0" y="0"/>
                </a:lnTo>
                <a:lnTo>
                  <a:pt x="0" y="368223"/>
                </a:lnTo>
                <a:close/>
              </a:path>
            </a:pathLst>
          </a:custGeom>
          <a:solidFill>
            <a:srgbClr val="AB0F24"/>
          </a:solidFill>
        </p:spPr>
        <p:txBody>
          <a:bodyPr wrap="square" lIns="0" tIns="0" rIns="0" bIns="0" rtlCol="0"/>
          <a:lstStyle/>
          <a:p>
            <a:endParaRPr/>
          </a:p>
        </p:txBody>
      </p:sp>
      <p:sp>
        <p:nvSpPr>
          <p:cNvPr id="94" name="object 94"/>
          <p:cNvSpPr/>
          <p:nvPr/>
        </p:nvSpPr>
        <p:spPr>
          <a:xfrm>
            <a:off x="5433649" y="3885987"/>
            <a:ext cx="152400" cy="808356"/>
          </a:xfrm>
          <a:custGeom>
            <a:avLst/>
            <a:gdLst/>
            <a:ahLst/>
            <a:cxnLst/>
            <a:rect l="l" t="t" r="r" b="b"/>
            <a:pathLst>
              <a:path w="152400" h="808354">
                <a:moveTo>
                  <a:pt x="151879" y="0"/>
                </a:moveTo>
                <a:lnTo>
                  <a:pt x="0" y="0"/>
                </a:lnTo>
                <a:lnTo>
                  <a:pt x="0" y="808278"/>
                </a:lnTo>
                <a:lnTo>
                  <a:pt x="151879" y="0"/>
                </a:lnTo>
                <a:close/>
              </a:path>
            </a:pathLst>
          </a:custGeom>
          <a:solidFill>
            <a:srgbClr val="AB0F24"/>
          </a:solidFill>
        </p:spPr>
        <p:txBody>
          <a:bodyPr wrap="square" lIns="0" tIns="0" rIns="0" bIns="0" rtlCol="0"/>
          <a:lstStyle/>
          <a:p>
            <a:endParaRPr/>
          </a:p>
        </p:txBody>
      </p:sp>
      <p:sp>
        <p:nvSpPr>
          <p:cNvPr id="95" name="object 95"/>
          <p:cNvSpPr/>
          <p:nvPr/>
        </p:nvSpPr>
        <p:spPr>
          <a:xfrm>
            <a:off x="5447957" y="3937762"/>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96" name="object 96"/>
          <p:cNvSpPr/>
          <p:nvPr/>
        </p:nvSpPr>
        <p:spPr>
          <a:xfrm>
            <a:off x="5447957" y="4000614"/>
            <a:ext cx="124460" cy="0"/>
          </a:xfrm>
          <a:custGeom>
            <a:avLst/>
            <a:gdLst/>
            <a:ahLst/>
            <a:cxnLst/>
            <a:rect l="l" t="t" r="r" b="b"/>
            <a:pathLst>
              <a:path w="124460">
                <a:moveTo>
                  <a:pt x="0" y="0"/>
                </a:moveTo>
                <a:lnTo>
                  <a:pt x="124294" y="0"/>
                </a:lnTo>
              </a:path>
            </a:pathLst>
          </a:custGeom>
          <a:ln w="37160">
            <a:solidFill>
              <a:srgbClr val="FFFFFF"/>
            </a:solidFill>
          </a:ln>
        </p:spPr>
        <p:txBody>
          <a:bodyPr wrap="square" lIns="0" tIns="0" rIns="0" bIns="0" rtlCol="0"/>
          <a:lstStyle/>
          <a:p>
            <a:endParaRPr/>
          </a:p>
        </p:txBody>
      </p:sp>
      <p:sp>
        <p:nvSpPr>
          <p:cNvPr id="97" name="object 97"/>
          <p:cNvSpPr/>
          <p:nvPr/>
        </p:nvSpPr>
        <p:spPr>
          <a:xfrm>
            <a:off x="5447957" y="4063479"/>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98" name="object 98"/>
          <p:cNvSpPr/>
          <p:nvPr/>
        </p:nvSpPr>
        <p:spPr>
          <a:xfrm>
            <a:off x="5447957" y="4126331"/>
            <a:ext cx="124460" cy="0"/>
          </a:xfrm>
          <a:custGeom>
            <a:avLst/>
            <a:gdLst/>
            <a:ahLst/>
            <a:cxnLst/>
            <a:rect l="l" t="t" r="r" b="b"/>
            <a:pathLst>
              <a:path w="124460">
                <a:moveTo>
                  <a:pt x="0" y="0"/>
                </a:moveTo>
                <a:lnTo>
                  <a:pt x="124294" y="0"/>
                </a:lnTo>
              </a:path>
            </a:pathLst>
          </a:custGeom>
          <a:ln w="37160">
            <a:solidFill>
              <a:srgbClr val="FFFFFF"/>
            </a:solidFill>
          </a:ln>
        </p:spPr>
        <p:txBody>
          <a:bodyPr wrap="square" lIns="0" tIns="0" rIns="0" bIns="0" rtlCol="0"/>
          <a:lstStyle/>
          <a:p>
            <a:endParaRPr/>
          </a:p>
        </p:txBody>
      </p:sp>
      <p:sp>
        <p:nvSpPr>
          <p:cNvPr id="99" name="object 99"/>
          <p:cNvSpPr/>
          <p:nvPr/>
        </p:nvSpPr>
        <p:spPr>
          <a:xfrm>
            <a:off x="5447957" y="4189195"/>
            <a:ext cx="124460" cy="0"/>
          </a:xfrm>
          <a:custGeom>
            <a:avLst/>
            <a:gdLst/>
            <a:ahLst/>
            <a:cxnLst/>
            <a:rect l="l" t="t" r="r" b="b"/>
            <a:pathLst>
              <a:path w="124460">
                <a:moveTo>
                  <a:pt x="0" y="0"/>
                </a:moveTo>
                <a:lnTo>
                  <a:pt x="124294" y="0"/>
                </a:lnTo>
              </a:path>
            </a:pathLst>
          </a:custGeom>
          <a:ln w="37134">
            <a:solidFill>
              <a:srgbClr val="FFFFFF"/>
            </a:solidFill>
          </a:ln>
        </p:spPr>
        <p:txBody>
          <a:bodyPr wrap="square" lIns="0" tIns="0" rIns="0" bIns="0" rtlCol="0"/>
          <a:lstStyle/>
          <a:p>
            <a:endParaRPr/>
          </a:p>
        </p:txBody>
      </p:sp>
      <p:sp>
        <p:nvSpPr>
          <p:cNvPr id="100" name="object 100"/>
          <p:cNvSpPr/>
          <p:nvPr/>
        </p:nvSpPr>
        <p:spPr>
          <a:xfrm>
            <a:off x="5447957" y="4243844"/>
            <a:ext cx="124460" cy="0"/>
          </a:xfrm>
          <a:custGeom>
            <a:avLst/>
            <a:gdLst/>
            <a:ahLst/>
            <a:cxnLst/>
            <a:rect l="l" t="t" r="r" b="b"/>
            <a:pathLst>
              <a:path w="124460">
                <a:moveTo>
                  <a:pt x="0" y="0"/>
                </a:moveTo>
                <a:lnTo>
                  <a:pt x="124294" y="0"/>
                </a:lnTo>
              </a:path>
            </a:pathLst>
          </a:custGeom>
          <a:ln w="20751">
            <a:solidFill>
              <a:srgbClr val="FFFFFF"/>
            </a:solidFill>
          </a:ln>
        </p:spPr>
        <p:txBody>
          <a:bodyPr wrap="square" lIns="0" tIns="0" rIns="0" bIns="0" rtlCol="0"/>
          <a:lstStyle/>
          <a:p>
            <a:endParaRPr/>
          </a:p>
        </p:txBody>
      </p:sp>
      <p:sp>
        <p:nvSpPr>
          <p:cNvPr id="101" name="object 101"/>
          <p:cNvSpPr/>
          <p:nvPr/>
        </p:nvSpPr>
        <p:spPr>
          <a:xfrm>
            <a:off x="5607979" y="3919195"/>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2" name="object 102"/>
          <p:cNvSpPr/>
          <p:nvPr/>
        </p:nvSpPr>
        <p:spPr>
          <a:xfrm>
            <a:off x="5607979" y="3982035"/>
            <a:ext cx="65404" cy="37466"/>
          </a:xfrm>
          <a:custGeom>
            <a:avLst/>
            <a:gdLst/>
            <a:ahLst/>
            <a:cxnLst/>
            <a:rect l="l" t="t" r="r" b="b"/>
            <a:pathLst>
              <a:path w="65404" h="37464">
                <a:moveTo>
                  <a:pt x="64897" y="37160"/>
                </a:moveTo>
                <a:lnTo>
                  <a:pt x="0" y="37160"/>
                </a:lnTo>
                <a:lnTo>
                  <a:pt x="0" y="0"/>
                </a:lnTo>
                <a:lnTo>
                  <a:pt x="64897" y="0"/>
                </a:lnTo>
                <a:lnTo>
                  <a:pt x="64897" y="37160"/>
                </a:lnTo>
                <a:close/>
              </a:path>
            </a:pathLst>
          </a:custGeom>
          <a:solidFill>
            <a:srgbClr val="FFFFFF"/>
          </a:solidFill>
        </p:spPr>
        <p:txBody>
          <a:bodyPr wrap="square" lIns="0" tIns="0" rIns="0" bIns="0" rtlCol="0"/>
          <a:lstStyle/>
          <a:p>
            <a:endParaRPr/>
          </a:p>
        </p:txBody>
      </p:sp>
      <p:sp>
        <p:nvSpPr>
          <p:cNvPr id="103" name="object 103"/>
          <p:cNvSpPr/>
          <p:nvPr/>
        </p:nvSpPr>
        <p:spPr>
          <a:xfrm>
            <a:off x="5607979" y="4044913"/>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4" name="object 104"/>
          <p:cNvSpPr/>
          <p:nvPr/>
        </p:nvSpPr>
        <p:spPr>
          <a:xfrm>
            <a:off x="5607979" y="4107752"/>
            <a:ext cx="65404" cy="37466"/>
          </a:xfrm>
          <a:custGeom>
            <a:avLst/>
            <a:gdLst/>
            <a:ahLst/>
            <a:cxnLst/>
            <a:rect l="l" t="t" r="r" b="b"/>
            <a:pathLst>
              <a:path w="65404" h="37464">
                <a:moveTo>
                  <a:pt x="64897" y="37160"/>
                </a:moveTo>
                <a:lnTo>
                  <a:pt x="0" y="37160"/>
                </a:lnTo>
                <a:lnTo>
                  <a:pt x="0" y="0"/>
                </a:lnTo>
                <a:lnTo>
                  <a:pt x="64897" y="0"/>
                </a:lnTo>
                <a:lnTo>
                  <a:pt x="64897" y="37160"/>
                </a:lnTo>
                <a:close/>
              </a:path>
            </a:pathLst>
          </a:custGeom>
          <a:solidFill>
            <a:srgbClr val="FFFFFF"/>
          </a:solidFill>
        </p:spPr>
        <p:txBody>
          <a:bodyPr wrap="square" lIns="0" tIns="0" rIns="0" bIns="0" rtlCol="0"/>
          <a:lstStyle/>
          <a:p>
            <a:endParaRPr/>
          </a:p>
        </p:txBody>
      </p:sp>
      <p:sp>
        <p:nvSpPr>
          <p:cNvPr id="105" name="object 105"/>
          <p:cNvSpPr/>
          <p:nvPr/>
        </p:nvSpPr>
        <p:spPr>
          <a:xfrm>
            <a:off x="5607979" y="4170630"/>
            <a:ext cx="65404" cy="37466"/>
          </a:xfrm>
          <a:custGeom>
            <a:avLst/>
            <a:gdLst/>
            <a:ahLst/>
            <a:cxnLst/>
            <a:rect l="l" t="t" r="r" b="b"/>
            <a:pathLst>
              <a:path w="65404" h="37464">
                <a:moveTo>
                  <a:pt x="64897" y="37134"/>
                </a:moveTo>
                <a:lnTo>
                  <a:pt x="0" y="37134"/>
                </a:lnTo>
                <a:lnTo>
                  <a:pt x="0" y="0"/>
                </a:lnTo>
                <a:lnTo>
                  <a:pt x="64897" y="0"/>
                </a:lnTo>
                <a:lnTo>
                  <a:pt x="64897" y="37134"/>
                </a:lnTo>
                <a:close/>
              </a:path>
            </a:pathLst>
          </a:custGeom>
          <a:solidFill>
            <a:srgbClr val="FFFFFF"/>
          </a:solidFill>
        </p:spPr>
        <p:txBody>
          <a:bodyPr wrap="square" lIns="0" tIns="0" rIns="0" bIns="0" rtlCol="0"/>
          <a:lstStyle/>
          <a:p>
            <a:endParaRPr/>
          </a:p>
        </p:txBody>
      </p:sp>
      <p:sp>
        <p:nvSpPr>
          <p:cNvPr id="106" name="object 106"/>
          <p:cNvSpPr/>
          <p:nvPr/>
        </p:nvSpPr>
        <p:spPr>
          <a:xfrm>
            <a:off x="5607979" y="4233470"/>
            <a:ext cx="65404" cy="20954"/>
          </a:xfrm>
          <a:custGeom>
            <a:avLst/>
            <a:gdLst/>
            <a:ahLst/>
            <a:cxnLst/>
            <a:rect l="l" t="t" r="r" b="b"/>
            <a:pathLst>
              <a:path w="65404" h="20954">
                <a:moveTo>
                  <a:pt x="0" y="20751"/>
                </a:moveTo>
                <a:lnTo>
                  <a:pt x="64897" y="20751"/>
                </a:lnTo>
                <a:lnTo>
                  <a:pt x="64897" y="0"/>
                </a:lnTo>
                <a:lnTo>
                  <a:pt x="0" y="0"/>
                </a:lnTo>
                <a:lnTo>
                  <a:pt x="0" y="20751"/>
                </a:lnTo>
                <a:close/>
              </a:path>
            </a:pathLst>
          </a:custGeom>
          <a:solidFill>
            <a:srgbClr val="FFFFFF"/>
          </a:solidFill>
        </p:spPr>
        <p:txBody>
          <a:bodyPr wrap="square" lIns="0" tIns="0" rIns="0" bIns="0" rtlCol="0"/>
          <a:lstStyle/>
          <a:p>
            <a:endParaRPr/>
          </a:p>
        </p:txBody>
      </p:sp>
      <p:sp>
        <p:nvSpPr>
          <p:cNvPr id="107" name="object 107"/>
          <p:cNvSpPr/>
          <p:nvPr/>
        </p:nvSpPr>
        <p:spPr>
          <a:xfrm>
            <a:off x="5596978" y="4254221"/>
            <a:ext cx="121920" cy="775970"/>
          </a:xfrm>
          <a:custGeom>
            <a:avLst/>
            <a:gdLst/>
            <a:ahLst/>
            <a:cxnLst/>
            <a:rect l="l" t="t" r="r" b="b"/>
            <a:pathLst>
              <a:path w="121920" h="775970">
                <a:moveTo>
                  <a:pt x="0" y="775893"/>
                </a:moveTo>
                <a:lnTo>
                  <a:pt x="121691" y="775893"/>
                </a:lnTo>
                <a:lnTo>
                  <a:pt x="121691" y="0"/>
                </a:lnTo>
                <a:lnTo>
                  <a:pt x="0" y="0"/>
                </a:lnTo>
                <a:lnTo>
                  <a:pt x="0" y="775893"/>
                </a:lnTo>
                <a:close/>
              </a:path>
            </a:pathLst>
          </a:custGeom>
          <a:solidFill>
            <a:srgbClr val="AB0F24"/>
          </a:solidFill>
        </p:spPr>
        <p:txBody>
          <a:bodyPr wrap="square" lIns="0" tIns="0" rIns="0" bIns="0" rtlCol="0"/>
          <a:lstStyle/>
          <a:p>
            <a:endParaRPr/>
          </a:p>
        </p:txBody>
      </p:sp>
      <p:sp>
        <p:nvSpPr>
          <p:cNvPr id="108" name="object 108"/>
          <p:cNvSpPr/>
          <p:nvPr/>
        </p:nvSpPr>
        <p:spPr>
          <a:xfrm>
            <a:off x="5405170" y="4254221"/>
            <a:ext cx="192405" cy="775970"/>
          </a:xfrm>
          <a:custGeom>
            <a:avLst/>
            <a:gdLst/>
            <a:ahLst/>
            <a:cxnLst/>
            <a:rect l="l" t="t" r="r" b="b"/>
            <a:pathLst>
              <a:path w="192404" h="775970">
                <a:moveTo>
                  <a:pt x="0" y="775893"/>
                </a:moveTo>
                <a:lnTo>
                  <a:pt x="191808" y="775893"/>
                </a:lnTo>
                <a:lnTo>
                  <a:pt x="191808" y="0"/>
                </a:lnTo>
                <a:lnTo>
                  <a:pt x="0" y="0"/>
                </a:lnTo>
                <a:lnTo>
                  <a:pt x="0" y="775893"/>
                </a:lnTo>
                <a:close/>
              </a:path>
            </a:pathLst>
          </a:custGeom>
          <a:solidFill>
            <a:srgbClr val="AB0F24"/>
          </a:solidFill>
        </p:spPr>
        <p:txBody>
          <a:bodyPr wrap="square" lIns="0" tIns="0" rIns="0" bIns="0" rtlCol="0"/>
          <a:lstStyle/>
          <a:p>
            <a:endParaRPr/>
          </a:p>
        </p:txBody>
      </p:sp>
      <p:sp>
        <p:nvSpPr>
          <p:cNvPr id="109" name="object 109"/>
          <p:cNvSpPr/>
          <p:nvPr/>
        </p:nvSpPr>
        <p:spPr>
          <a:xfrm>
            <a:off x="5405179" y="4254215"/>
            <a:ext cx="186055" cy="775970"/>
          </a:xfrm>
          <a:custGeom>
            <a:avLst/>
            <a:gdLst/>
            <a:ahLst/>
            <a:cxnLst/>
            <a:rect l="l" t="t" r="r" b="b"/>
            <a:pathLst>
              <a:path w="186054" h="775970">
                <a:moveTo>
                  <a:pt x="185597" y="0"/>
                </a:moveTo>
                <a:lnTo>
                  <a:pt x="0" y="0"/>
                </a:lnTo>
                <a:lnTo>
                  <a:pt x="0" y="775893"/>
                </a:lnTo>
                <a:lnTo>
                  <a:pt x="185597" y="0"/>
                </a:lnTo>
                <a:close/>
              </a:path>
            </a:pathLst>
          </a:custGeom>
          <a:solidFill>
            <a:srgbClr val="AB0F24"/>
          </a:solidFill>
        </p:spPr>
        <p:txBody>
          <a:bodyPr wrap="square" lIns="0" tIns="0" rIns="0" bIns="0" rtlCol="0"/>
          <a:lstStyle/>
          <a:p>
            <a:endParaRPr/>
          </a:p>
        </p:txBody>
      </p:sp>
      <p:sp>
        <p:nvSpPr>
          <p:cNvPr id="110" name="object 110"/>
          <p:cNvSpPr/>
          <p:nvPr/>
        </p:nvSpPr>
        <p:spPr>
          <a:xfrm>
            <a:off x="5420133" y="4303935"/>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1" name="object 111"/>
          <p:cNvSpPr/>
          <p:nvPr/>
        </p:nvSpPr>
        <p:spPr>
          <a:xfrm>
            <a:off x="5420133" y="4364267"/>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2" name="object 112"/>
          <p:cNvSpPr/>
          <p:nvPr/>
        </p:nvSpPr>
        <p:spPr>
          <a:xfrm>
            <a:off x="5420133" y="4424616"/>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3" name="object 113"/>
          <p:cNvSpPr/>
          <p:nvPr/>
        </p:nvSpPr>
        <p:spPr>
          <a:xfrm>
            <a:off x="5420133" y="4484954"/>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4" name="object 114"/>
          <p:cNvSpPr/>
          <p:nvPr/>
        </p:nvSpPr>
        <p:spPr>
          <a:xfrm>
            <a:off x="5420133" y="4545286"/>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5" name="object 115"/>
          <p:cNvSpPr/>
          <p:nvPr/>
        </p:nvSpPr>
        <p:spPr>
          <a:xfrm>
            <a:off x="5420133" y="4605624"/>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16" name="object 116"/>
          <p:cNvSpPr/>
          <p:nvPr/>
        </p:nvSpPr>
        <p:spPr>
          <a:xfrm>
            <a:off x="5420133" y="4665967"/>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7" name="object 117"/>
          <p:cNvSpPr/>
          <p:nvPr/>
        </p:nvSpPr>
        <p:spPr>
          <a:xfrm>
            <a:off x="5420133" y="4726303"/>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8" name="object 118"/>
          <p:cNvSpPr/>
          <p:nvPr/>
        </p:nvSpPr>
        <p:spPr>
          <a:xfrm>
            <a:off x="5420133" y="4786643"/>
            <a:ext cx="161925" cy="0"/>
          </a:xfrm>
          <a:custGeom>
            <a:avLst/>
            <a:gdLst/>
            <a:ahLst/>
            <a:cxnLst/>
            <a:rect l="l" t="t" r="r" b="b"/>
            <a:pathLst>
              <a:path w="161925">
                <a:moveTo>
                  <a:pt x="0" y="0"/>
                </a:moveTo>
                <a:lnTo>
                  <a:pt x="161912" y="0"/>
                </a:lnTo>
              </a:path>
            </a:pathLst>
          </a:custGeom>
          <a:ln w="35661">
            <a:solidFill>
              <a:srgbClr val="FFFFFF"/>
            </a:solidFill>
          </a:ln>
        </p:spPr>
        <p:txBody>
          <a:bodyPr wrap="square" lIns="0" tIns="0" rIns="0" bIns="0" rtlCol="0"/>
          <a:lstStyle/>
          <a:p>
            <a:endParaRPr/>
          </a:p>
        </p:txBody>
      </p:sp>
      <p:sp>
        <p:nvSpPr>
          <p:cNvPr id="119" name="object 119"/>
          <p:cNvSpPr/>
          <p:nvPr/>
        </p:nvSpPr>
        <p:spPr>
          <a:xfrm>
            <a:off x="5420133" y="4846987"/>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0" name="object 120"/>
          <p:cNvSpPr/>
          <p:nvPr/>
        </p:nvSpPr>
        <p:spPr>
          <a:xfrm>
            <a:off x="5420133" y="4907311"/>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1" name="object 121"/>
          <p:cNvSpPr/>
          <p:nvPr/>
        </p:nvSpPr>
        <p:spPr>
          <a:xfrm>
            <a:off x="5420133" y="4967637"/>
            <a:ext cx="161925" cy="0"/>
          </a:xfrm>
          <a:custGeom>
            <a:avLst/>
            <a:gdLst/>
            <a:ahLst/>
            <a:cxnLst/>
            <a:rect l="l" t="t" r="r" b="b"/>
            <a:pathLst>
              <a:path w="161925">
                <a:moveTo>
                  <a:pt x="0" y="0"/>
                </a:moveTo>
                <a:lnTo>
                  <a:pt x="161912" y="0"/>
                </a:lnTo>
              </a:path>
            </a:pathLst>
          </a:custGeom>
          <a:ln w="35648">
            <a:solidFill>
              <a:srgbClr val="FFFFFF"/>
            </a:solidFill>
          </a:ln>
        </p:spPr>
        <p:txBody>
          <a:bodyPr wrap="square" lIns="0" tIns="0" rIns="0" bIns="0" rtlCol="0"/>
          <a:lstStyle/>
          <a:p>
            <a:endParaRPr/>
          </a:p>
        </p:txBody>
      </p:sp>
      <p:sp>
        <p:nvSpPr>
          <p:cNvPr id="122" name="object 122"/>
          <p:cNvSpPr/>
          <p:nvPr/>
        </p:nvSpPr>
        <p:spPr>
          <a:xfrm>
            <a:off x="5615152" y="4303935"/>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3" name="object 123"/>
          <p:cNvSpPr/>
          <p:nvPr/>
        </p:nvSpPr>
        <p:spPr>
          <a:xfrm>
            <a:off x="5615152" y="4364267"/>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4" name="object 124"/>
          <p:cNvSpPr/>
          <p:nvPr/>
        </p:nvSpPr>
        <p:spPr>
          <a:xfrm>
            <a:off x="5615152" y="4424616"/>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5" name="object 125"/>
          <p:cNvSpPr/>
          <p:nvPr/>
        </p:nvSpPr>
        <p:spPr>
          <a:xfrm>
            <a:off x="5615152" y="4484954"/>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6" name="object 126"/>
          <p:cNvSpPr/>
          <p:nvPr/>
        </p:nvSpPr>
        <p:spPr>
          <a:xfrm>
            <a:off x="5615152" y="4545286"/>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7" name="object 127"/>
          <p:cNvSpPr/>
          <p:nvPr/>
        </p:nvSpPr>
        <p:spPr>
          <a:xfrm>
            <a:off x="5615152" y="4605624"/>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28" name="object 128"/>
          <p:cNvSpPr/>
          <p:nvPr/>
        </p:nvSpPr>
        <p:spPr>
          <a:xfrm>
            <a:off x="5615152" y="4665967"/>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29" name="object 129"/>
          <p:cNvSpPr/>
          <p:nvPr/>
        </p:nvSpPr>
        <p:spPr>
          <a:xfrm>
            <a:off x="5615152" y="4726303"/>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30" name="object 130"/>
          <p:cNvSpPr/>
          <p:nvPr/>
        </p:nvSpPr>
        <p:spPr>
          <a:xfrm>
            <a:off x="5615152" y="4786643"/>
            <a:ext cx="90805" cy="0"/>
          </a:xfrm>
          <a:custGeom>
            <a:avLst/>
            <a:gdLst/>
            <a:ahLst/>
            <a:cxnLst/>
            <a:rect l="l" t="t" r="r" b="b"/>
            <a:pathLst>
              <a:path w="90804">
                <a:moveTo>
                  <a:pt x="0" y="0"/>
                </a:moveTo>
                <a:lnTo>
                  <a:pt x="90741" y="0"/>
                </a:lnTo>
              </a:path>
            </a:pathLst>
          </a:custGeom>
          <a:ln w="35661">
            <a:solidFill>
              <a:srgbClr val="FFFFFF"/>
            </a:solidFill>
          </a:ln>
        </p:spPr>
        <p:txBody>
          <a:bodyPr wrap="square" lIns="0" tIns="0" rIns="0" bIns="0" rtlCol="0"/>
          <a:lstStyle/>
          <a:p>
            <a:endParaRPr/>
          </a:p>
        </p:txBody>
      </p:sp>
      <p:sp>
        <p:nvSpPr>
          <p:cNvPr id="131" name="object 131"/>
          <p:cNvSpPr/>
          <p:nvPr/>
        </p:nvSpPr>
        <p:spPr>
          <a:xfrm>
            <a:off x="5615152" y="4846987"/>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2" name="object 132"/>
          <p:cNvSpPr/>
          <p:nvPr/>
        </p:nvSpPr>
        <p:spPr>
          <a:xfrm>
            <a:off x="5615152" y="4907311"/>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3" name="object 133"/>
          <p:cNvSpPr/>
          <p:nvPr/>
        </p:nvSpPr>
        <p:spPr>
          <a:xfrm>
            <a:off x="5615152" y="4967637"/>
            <a:ext cx="90805" cy="0"/>
          </a:xfrm>
          <a:custGeom>
            <a:avLst/>
            <a:gdLst/>
            <a:ahLst/>
            <a:cxnLst/>
            <a:rect l="l" t="t" r="r" b="b"/>
            <a:pathLst>
              <a:path w="90804">
                <a:moveTo>
                  <a:pt x="0" y="0"/>
                </a:moveTo>
                <a:lnTo>
                  <a:pt x="90741" y="0"/>
                </a:lnTo>
              </a:path>
            </a:pathLst>
          </a:custGeom>
          <a:ln w="35648">
            <a:solidFill>
              <a:srgbClr val="FFFFFF"/>
            </a:solidFill>
          </a:ln>
        </p:spPr>
        <p:txBody>
          <a:bodyPr wrap="square" lIns="0" tIns="0" rIns="0" bIns="0" rtlCol="0"/>
          <a:lstStyle/>
          <a:p>
            <a:endParaRPr/>
          </a:p>
        </p:txBody>
      </p:sp>
      <p:sp>
        <p:nvSpPr>
          <p:cNvPr id="134" name="object 134"/>
          <p:cNvSpPr/>
          <p:nvPr/>
        </p:nvSpPr>
        <p:spPr>
          <a:xfrm>
            <a:off x="4699792" y="4283608"/>
            <a:ext cx="192405" cy="746760"/>
          </a:xfrm>
          <a:custGeom>
            <a:avLst/>
            <a:gdLst/>
            <a:ahLst/>
            <a:cxnLst/>
            <a:rect l="l" t="t" r="r" b="b"/>
            <a:pathLst>
              <a:path w="192404" h="746760">
                <a:moveTo>
                  <a:pt x="144538" y="0"/>
                </a:moveTo>
                <a:lnTo>
                  <a:pt x="0" y="15836"/>
                </a:lnTo>
                <a:lnTo>
                  <a:pt x="0" y="746506"/>
                </a:lnTo>
                <a:lnTo>
                  <a:pt x="191808" y="746506"/>
                </a:lnTo>
                <a:lnTo>
                  <a:pt x="191808" y="15836"/>
                </a:lnTo>
                <a:lnTo>
                  <a:pt x="144538" y="0"/>
                </a:lnTo>
                <a:close/>
              </a:path>
            </a:pathLst>
          </a:custGeom>
          <a:solidFill>
            <a:srgbClr val="AB0F24"/>
          </a:solidFill>
        </p:spPr>
        <p:txBody>
          <a:bodyPr wrap="square" lIns="0" tIns="0" rIns="0" bIns="0" rtlCol="0"/>
          <a:lstStyle/>
          <a:p>
            <a:endParaRPr/>
          </a:p>
        </p:txBody>
      </p:sp>
      <p:sp>
        <p:nvSpPr>
          <p:cNvPr id="135" name="object 135"/>
          <p:cNvSpPr/>
          <p:nvPr/>
        </p:nvSpPr>
        <p:spPr>
          <a:xfrm>
            <a:off x="4699792" y="4283608"/>
            <a:ext cx="192405" cy="746760"/>
          </a:xfrm>
          <a:custGeom>
            <a:avLst/>
            <a:gdLst/>
            <a:ahLst/>
            <a:cxnLst/>
            <a:rect l="l" t="t" r="r" b="b"/>
            <a:pathLst>
              <a:path w="192404" h="746760">
                <a:moveTo>
                  <a:pt x="144538" y="0"/>
                </a:moveTo>
                <a:lnTo>
                  <a:pt x="0" y="15836"/>
                </a:lnTo>
                <a:lnTo>
                  <a:pt x="0" y="746506"/>
                </a:lnTo>
                <a:lnTo>
                  <a:pt x="191808" y="15836"/>
                </a:lnTo>
                <a:lnTo>
                  <a:pt x="144538" y="0"/>
                </a:lnTo>
                <a:close/>
              </a:path>
            </a:pathLst>
          </a:custGeom>
          <a:solidFill>
            <a:srgbClr val="AB0F24"/>
          </a:solidFill>
        </p:spPr>
        <p:txBody>
          <a:bodyPr wrap="square" lIns="0" tIns="0" rIns="0" bIns="0" rtlCol="0"/>
          <a:lstStyle/>
          <a:p>
            <a:endParaRPr/>
          </a:p>
        </p:txBody>
      </p:sp>
      <p:sp>
        <p:nvSpPr>
          <p:cNvPr id="136" name="object 136"/>
          <p:cNvSpPr/>
          <p:nvPr/>
        </p:nvSpPr>
        <p:spPr>
          <a:xfrm>
            <a:off x="4891602" y="4223377"/>
            <a:ext cx="121920" cy="807085"/>
          </a:xfrm>
          <a:custGeom>
            <a:avLst/>
            <a:gdLst/>
            <a:ahLst/>
            <a:cxnLst/>
            <a:rect l="l" t="t" r="r" b="b"/>
            <a:pathLst>
              <a:path w="121920" h="807085">
                <a:moveTo>
                  <a:pt x="61569" y="0"/>
                </a:moveTo>
                <a:lnTo>
                  <a:pt x="0" y="75920"/>
                </a:lnTo>
                <a:lnTo>
                  <a:pt x="0" y="806742"/>
                </a:lnTo>
                <a:lnTo>
                  <a:pt x="121691" y="806742"/>
                </a:lnTo>
                <a:lnTo>
                  <a:pt x="121691" y="75920"/>
                </a:lnTo>
                <a:lnTo>
                  <a:pt x="61569" y="0"/>
                </a:lnTo>
                <a:close/>
              </a:path>
            </a:pathLst>
          </a:custGeom>
          <a:solidFill>
            <a:srgbClr val="AB0F24"/>
          </a:solidFill>
        </p:spPr>
        <p:txBody>
          <a:bodyPr wrap="square" lIns="0" tIns="0" rIns="0" bIns="0" rtlCol="0"/>
          <a:lstStyle/>
          <a:p>
            <a:endParaRPr/>
          </a:p>
        </p:txBody>
      </p:sp>
      <p:sp>
        <p:nvSpPr>
          <p:cNvPr id="137" name="object 137"/>
          <p:cNvSpPr/>
          <p:nvPr/>
        </p:nvSpPr>
        <p:spPr>
          <a:xfrm>
            <a:off x="4699792" y="4223366"/>
            <a:ext cx="253365" cy="76200"/>
          </a:xfrm>
          <a:custGeom>
            <a:avLst/>
            <a:gdLst/>
            <a:ahLst/>
            <a:cxnLst/>
            <a:rect l="l" t="t" r="r" b="b"/>
            <a:pathLst>
              <a:path w="253364" h="76200">
                <a:moveTo>
                  <a:pt x="253365" y="0"/>
                </a:moveTo>
                <a:lnTo>
                  <a:pt x="62280" y="0"/>
                </a:lnTo>
                <a:lnTo>
                  <a:pt x="0" y="75958"/>
                </a:lnTo>
                <a:lnTo>
                  <a:pt x="191808" y="75933"/>
                </a:lnTo>
                <a:lnTo>
                  <a:pt x="253365" y="0"/>
                </a:lnTo>
                <a:close/>
              </a:path>
            </a:pathLst>
          </a:custGeom>
          <a:solidFill>
            <a:srgbClr val="AB0F24"/>
          </a:solidFill>
        </p:spPr>
        <p:txBody>
          <a:bodyPr wrap="square" lIns="0" tIns="0" rIns="0" bIns="0" rtlCol="0"/>
          <a:lstStyle/>
          <a:p>
            <a:endParaRPr/>
          </a:p>
        </p:txBody>
      </p:sp>
      <p:sp>
        <p:nvSpPr>
          <p:cNvPr id="138" name="object 138"/>
          <p:cNvSpPr/>
          <p:nvPr/>
        </p:nvSpPr>
        <p:spPr>
          <a:xfrm>
            <a:off x="4930865"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39" name="object 139"/>
          <p:cNvSpPr/>
          <p:nvPr/>
        </p:nvSpPr>
        <p:spPr>
          <a:xfrm>
            <a:off x="4930865"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0" name="object 140"/>
          <p:cNvSpPr/>
          <p:nvPr/>
        </p:nvSpPr>
        <p:spPr>
          <a:xfrm>
            <a:off x="4930865"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1" name="object 141"/>
          <p:cNvSpPr/>
          <p:nvPr/>
        </p:nvSpPr>
        <p:spPr>
          <a:xfrm>
            <a:off x="4930865"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2" name="object 142"/>
          <p:cNvSpPr/>
          <p:nvPr/>
        </p:nvSpPr>
        <p:spPr>
          <a:xfrm>
            <a:off x="4930865"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3" name="object 143"/>
          <p:cNvSpPr/>
          <p:nvPr/>
        </p:nvSpPr>
        <p:spPr>
          <a:xfrm>
            <a:off x="5098301" y="4209555"/>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44" name="object 144"/>
          <p:cNvSpPr/>
          <p:nvPr/>
        </p:nvSpPr>
        <p:spPr>
          <a:xfrm>
            <a:off x="5098301" y="4343947"/>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5" name="object 145"/>
          <p:cNvSpPr/>
          <p:nvPr/>
        </p:nvSpPr>
        <p:spPr>
          <a:xfrm>
            <a:off x="5098301" y="447829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6" name="object 146"/>
          <p:cNvSpPr/>
          <p:nvPr/>
        </p:nvSpPr>
        <p:spPr>
          <a:xfrm>
            <a:off x="5098301" y="461266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7" name="object 147"/>
          <p:cNvSpPr/>
          <p:nvPr/>
        </p:nvSpPr>
        <p:spPr>
          <a:xfrm>
            <a:off x="5098301" y="47470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8" name="object 148"/>
          <p:cNvSpPr/>
          <p:nvPr/>
        </p:nvSpPr>
        <p:spPr>
          <a:xfrm>
            <a:off x="5190936" y="434850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49" name="object 149"/>
          <p:cNvSpPr/>
          <p:nvPr/>
        </p:nvSpPr>
        <p:spPr>
          <a:xfrm>
            <a:off x="5190936" y="4482884"/>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0" name="object 150"/>
          <p:cNvSpPr/>
          <p:nvPr/>
        </p:nvSpPr>
        <p:spPr>
          <a:xfrm>
            <a:off x="5190936" y="4617237"/>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1" name="object 151"/>
          <p:cNvSpPr/>
          <p:nvPr/>
        </p:nvSpPr>
        <p:spPr>
          <a:xfrm>
            <a:off x="5190936" y="475162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2" name="object 152"/>
          <p:cNvSpPr/>
          <p:nvPr/>
        </p:nvSpPr>
        <p:spPr>
          <a:xfrm>
            <a:off x="5190936" y="4885981"/>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3" name="object 153"/>
          <p:cNvSpPr/>
          <p:nvPr/>
        </p:nvSpPr>
        <p:spPr>
          <a:xfrm>
            <a:off x="4813073"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54" name="object 154"/>
          <p:cNvSpPr/>
          <p:nvPr/>
        </p:nvSpPr>
        <p:spPr>
          <a:xfrm>
            <a:off x="4813073"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5" name="object 155"/>
          <p:cNvSpPr/>
          <p:nvPr/>
        </p:nvSpPr>
        <p:spPr>
          <a:xfrm>
            <a:off x="4813073"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6" name="object 156"/>
          <p:cNvSpPr/>
          <p:nvPr/>
        </p:nvSpPr>
        <p:spPr>
          <a:xfrm>
            <a:off x="4813073"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7" name="object 157"/>
          <p:cNvSpPr/>
          <p:nvPr/>
        </p:nvSpPr>
        <p:spPr>
          <a:xfrm>
            <a:off x="4813073"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58" name="object 158"/>
          <p:cNvSpPr/>
          <p:nvPr/>
        </p:nvSpPr>
        <p:spPr>
          <a:xfrm>
            <a:off x="4728211" y="4341381"/>
            <a:ext cx="48894" cy="81280"/>
          </a:xfrm>
          <a:custGeom>
            <a:avLst/>
            <a:gdLst/>
            <a:ahLst/>
            <a:cxnLst/>
            <a:rect l="l" t="t" r="r" b="b"/>
            <a:pathLst>
              <a:path w="48895" h="81279">
                <a:moveTo>
                  <a:pt x="0" y="80759"/>
                </a:moveTo>
                <a:lnTo>
                  <a:pt x="48717" y="80759"/>
                </a:lnTo>
                <a:lnTo>
                  <a:pt x="48717" y="0"/>
                </a:lnTo>
                <a:lnTo>
                  <a:pt x="0" y="0"/>
                </a:lnTo>
                <a:lnTo>
                  <a:pt x="0" y="80759"/>
                </a:lnTo>
                <a:close/>
              </a:path>
            </a:pathLst>
          </a:custGeom>
          <a:solidFill>
            <a:srgbClr val="FFFFFF"/>
          </a:solidFill>
        </p:spPr>
        <p:txBody>
          <a:bodyPr wrap="square" lIns="0" tIns="0" rIns="0" bIns="0" rtlCol="0"/>
          <a:lstStyle/>
          <a:p>
            <a:endParaRPr/>
          </a:p>
        </p:txBody>
      </p:sp>
      <p:sp>
        <p:nvSpPr>
          <p:cNvPr id="159" name="object 159"/>
          <p:cNvSpPr/>
          <p:nvPr/>
        </p:nvSpPr>
        <p:spPr>
          <a:xfrm>
            <a:off x="4728211" y="4475759"/>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0" name="object 160"/>
          <p:cNvSpPr/>
          <p:nvPr/>
        </p:nvSpPr>
        <p:spPr>
          <a:xfrm>
            <a:off x="4728211" y="461011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1" name="object 161"/>
          <p:cNvSpPr/>
          <p:nvPr/>
        </p:nvSpPr>
        <p:spPr>
          <a:xfrm>
            <a:off x="4728211" y="4744492"/>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2" name="object 162"/>
          <p:cNvSpPr/>
          <p:nvPr/>
        </p:nvSpPr>
        <p:spPr>
          <a:xfrm>
            <a:off x="4728211" y="4878856"/>
            <a:ext cx="48894" cy="81280"/>
          </a:xfrm>
          <a:custGeom>
            <a:avLst/>
            <a:gdLst/>
            <a:ahLst/>
            <a:cxnLst/>
            <a:rect l="l" t="t" r="r" b="b"/>
            <a:pathLst>
              <a:path w="48895" h="81279">
                <a:moveTo>
                  <a:pt x="0" y="80746"/>
                </a:moveTo>
                <a:lnTo>
                  <a:pt x="48717" y="80746"/>
                </a:lnTo>
                <a:lnTo>
                  <a:pt x="48717" y="0"/>
                </a:lnTo>
                <a:lnTo>
                  <a:pt x="0" y="0"/>
                </a:lnTo>
                <a:lnTo>
                  <a:pt x="0" y="80746"/>
                </a:lnTo>
                <a:close/>
              </a:path>
            </a:pathLst>
          </a:custGeom>
          <a:solidFill>
            <a:srgbClr val="FFFFFF"/>
          </a:solidFill>
        </p:spPr>
        <p:txBody>
          <a:bodyPr wrap="square" lIns="0" tIns="0" rIns="0" bIns="0" rtlCol="0"/>
          <a:lstStyle/>
          <a:p>
            <a:endParaRPr/>
          </a:p>
        </p:txBody>
      </p:sp>
      <p:sp>
        <p:nvSpPr>
          <p:cNvPr id="163" name="object 163"/>
          <p:cNvSpPr/>
          <p:nvPr/>
        </p:nvSpPr>
        <p:spPr>
          <a:xfrm>
            <a:off x="4346363" y="3599830"/>
            <a:ext cx="1783714" cy="1757045"/>
          </a:xfrm>
          <a:custGeom>
            <a:avLst/>
            <a:gdLst/>
            <a:ahLst/>
            <a:cxnLst/>
            <a:rect l="l" t="t" r="r" b="b"/>
            <a:pathLst>
              <a:path w="1783714" h="1757045">
                <a:moveTo>
                  <a:pt x="891666"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3"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6"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6" y="1756879"/>
                </a:lnTo>
                <a:close/>
              </a:path>
            </a:pathLst>
          </a:custGeom>
          <a:ln w="90678">
            <a:solidFill>
              <a:srgbClr val="BA2029"/>
            </a:solidFill>
          </a:ln>
        </p:spPr>
        <p:txBody>
          <a:bodyPr wrap="square" lIns="0" tIns="0" rIns="0" bIns="0" rtlCol="0"/>
          <a:lstStyle/>
          <a:p>
            <a:endParaRPr/>
          </a:p>
        </p:txBody>
      </p:sp>
      <p:sp>
        <p:nvSpPr>
          <p:cNvPr id="164" name="object 164"/>
          <p:cNvSpPr/>
          <p:nvPr/>
        </p:nvSpPr>
        <p:spPr>
          <a:xfrm>
            <a:off x="10319616" y="4372292"/>
            <a:ext cx="1420494" cy="320676"/>
          </a:xfrm>
          <a:custGeom>
            <a:avLst/>
            <a:gdLst/>
            <a:ahLst/>
            <a:cxnLst/>
            <a:rect l="l" t="t" r="r" b="b"/>
            <a:pathLst>
              <a:path w="1420495" h="320675">
                <a:moveTo>
                  <a:pt x="1420025" y="320217"/>
                </a:moveTo>
                <a:lnTo>
                  <a:pt x="0" y="320217"/>
                </a:lnTo>
                <a:lnTo>
                  <a:pt x="0" y="0"/>
                </a:lnTo>
                <a:lnTo>
                  <a:pt x="1420025" y="0"/>
                </a:lnTo>
                <a:lnTo>
                  <a:pt x="1420025" y="320217"/>
                </a:lnTo>
              </a:path>
            </a:pathLst>
          </a:custGeom>
          <a:ln w="57150">
            <a:solidFill>
              <a:srgbClr val="FFFFFF"/>
            </a:solidFill>
          </a:ln>
        </p:spPr>
        <p:txBody>
          <a:bodyPr wrap="square" lIns="0" tIns="0" rIns="0" bIns="0" rtlCol="0"/>
          <a:lstStyle/>
          <a:p>
            <a:endParaRPr/>
          </a:p>
        </p:txBody>
      </p:sp>
      <p:sp>
        <p:nvSpPr>
          <p:cNvPr id="165" name="object 165"/>
          <p:cNvSpPr/>
          <p:nvPr/>
        </p:nvSpPr>
        <p:spPr>
          <a:xfrm>
            <a:off x="11739637" y="4645235"/>
            <a:ext cx="45721" cy="0"/>
          </a:xfrm>
          <a:custGeom>
            <a:avLst/>
            <a:gdLst/>
            <a:ahLst/>
            <a:cxnLst/>
            <a:rect l="l" t="t" r="r" b="b"/>
            <a:pathLst>
              <a:path w="45720">
                <a:moveTo>
                  <a:pt x="0" y="0"/>
                </a:moveTo>
                <a:lnTo>
                  <a:pt x="45417" y="0"/>
                </a:lnTo>
              </a:path>
            </a:pathLst>
          </a:custGeom>
          <a:ln w="29082">
            <a:solidFill>
              <a:srgbClr val="FFFFFF"/>
            </a:solidFill>
          </a:ln>
        </p:spPr>
        <p:txBody>
          <a:bodyPr wrap="square" lIns="0" tIns="0" rIns="0" bIns="0" rtlCol="0"/>
          <a:lstStyle/>
          <a:p>
            <a:endParaRPr/>
          </a:p>
        </p:txBody>
      </p:sp>
      <p:sp>
        <p:nvSpPr>
          <p:cNvPr id="166" name="object 166"/>
          <p:cNvSpPr/>
          <p:nvPr/>
        </p:nvSpPr>
        <p:spPr>
          <a:xfrm>
            <a:off x="10274583" y="4645235"/>
            <a:ext cx="45084" cy="0"/>
          </a:xfrm>
          <a:custGeom>
            <a:avLst/>
            <a:gdLst/>
            <a:ahLst/>
            <a:cxnLst/>
            <a:rect l="l" t="t" r="r" b="b"/>
            <a:pathLst>
              <a:path w="45084">
                <a:moveTo>
                  <a:pt x="0" y="0"/>
                </a:moveTo>
                <a:lnTo>
                  <a:pt x="45031" y="0"/>
                </a:lnTo>
              </a:path>
            </a:pathLst>
          </a:custGeom>
          <a:ln w="29082">
            <a:solidFill>
              <a:srgbClr val="FFFFFF"/>
            </a:solidFill>
          </a:ln>
        </p:spPr>
        <p:txBody>
          <a:bodyPr wrap="square" lIns="0" tIns="0" rIns="0" bIns="0" rtlCol="0"/>
          <a:lstStyle/>
          <a:p>
            <a:endParaRPr/>
          </a:p>
        </p:txBody>
      </p:sp>
      <p:sp>
        <p:nvSpPr>
          <p:cNvPr id="167" name="object 167"/>
          <p:cNvSpPr/>
          <p:nvPr/>
        </p:nvSpPr>
        <p:spPr>
          <a:xfrm>
            <a:off x="10274584" y="4691259"/>
            <a:ext cx="1510665" cy="0"/>
          </a:xfrm>
          <a:custGeom>
            <a:avLst/>
            <a:gdLst/>
            <a:ahLst/>
            <a:cxnLst/>
            <a:rect l="l" t="t" r="r" b="b"/>
            <a:pathLst>
              <a:path w="1510665">
                <a:moveTo>
                  <a:pt x="0" y="0"/>
                </a:moveTo>
                <a:lnTo>
                  <a:pt x="1510474" y="0"/>
                </a:lnTo>
              </a:path>
            </a:pathLst>
          </a:custGeom>
          <a:ln w="62966">
            <a:solidFill>
              <a:srgbClr val="FFFFFF"/>
            </a:solidFill>
          </a:ln>
        </p:spPr>
        <p:txBody>
          <a:bodyPr wrap="square" lIns="0" tIns="0" rIns="0" bIns="0" rtlCol="0"/>
          <a:lstStyle/>
          <a:p>
            <a:endParaRPr/>
          </a:p>
        </p:txBody>
      </p:sp>
      <p:sp>
        <p:nvSpPr>
          <p:cNvPr id="168" name="object 168"/>
          <p:cNvSpPr/>
          <p:nvPr/>
        </p:nvSpPr>
        <p:spPr>
          <a:xfrm>
            <a:off x="10739720" y="4309695"/>
            <a:ext cx="580389" cy="382906"/>
          </a:xfrm>
          <a:custGeom>
            <a:avLst/>
            <a:gdLst/>
            <a:ahLst/>
            <a:cxnLst/>
            <a:rect l="l" t="t" r="r" b="b"/>
            <a:pathLst>
              <a:path w="580390" h="382904">
                <a:moveTo>
                  <a:pt x="579831" y="382816"/>
                </a:moveTo>
                <a:lnTo>
                  <a:pt x="0" y="382816"/>
                </a:lnTo>
                <a:lnTo>
                  <a:pt x="0" y="0"/>
                </a:lnTo>
                <a:lnTo>
                  <a:pt x="579831" y="0"/>
                </a:lnTo>
                <a:lnTo>
                  <a:pt x="579831" y="382816"/>
                </a:lnTo>
              </a:path>
            </a:pathLst>
          </a:custGeom>
          <a:ln w="57150">
            <a:solidFill>
              <a:srgbClr val="FFFFFF"/>
            </a:solidFill>
          </a:ln>
        </p:spPr>
        <p:txBody>
          <a:bodyPr wrap="square" lIns="0" tIns="0" rIns="0" bIns="0" rtlCol="0"/>
          <a:lstStyle/>
          <a:p>
            <a:endParaRPr/>
          </a:p>
        </p:txBody>
      </p:sp>
      <p:sp>
        <p:nvSpPr>
          <p:cNvPr id="169" name="object 169"/>
          <p:cNvSpPr/>
          <p:nvPr/>
        </p:nvSpPr>
        <p:spPr>
          <a:xfrm>
            <a:off x="10707297" y="4276041"/>
            <a:ext cx="646430" cy="34289"/>
          </a:xfrm>
          <a:custGeom>
            <a:avLst/>
            <a:gdLst/>
            <a:ahLst/>
            <a:cxnLst/>
            <a:rect l="l" t="t" r="r" b="b"/>
            <a:pathLst>
              <a:path w="646429" h="34289">
                <a:moveTo>
                  <a:pt x="645934" y="33680"/>
                </a:moveTo>
                <a:lnTo>
                  <a:pt x="0" y="33680"/>
                </a:lnTo>
                <a:lnTo>
                  <a:pt x="0" y="0"/>
                </a:lnTo>
                <a:lnTo>
                  <a:pt x="645934" y="0"/>
                </a:lnTo>
                <a:lnTo>
                  <a:pt x="645934" y="33680"/>
                </a:lnTo>
              </a:path>
            </a:pathLst>
          </a:custGeom>
          <a:ln w="57150">
            <a:solidFill>
              <a:srgbClr val="FFFFFF"/>
            </a:solidFill>
          </a:ln>
        </p:spPr>
        <p:txBody>
          <a:bodyPr wrap="square" lIns="0" tIns="0" rIns="0" bIns="0" rtlCol="0"/>
          <a:lstStyle/>
          <a:p>
            <a:endParaRPr/>
          </a:p>
        </p:txBody>
      </p:sp>
      <p:sp>
        <p:nvSpPr>
          <p:cNvPr id="170" name="object 170"/>
          <p:cNvSpPr/>
          <p:nvPr/>
        </p:nvSpPr>
        <p:spPr>
          <a:xfrm>
            <a:off x="10799683" y="4714532"/>
            <a:ext cx="460375" cy="0"/>
          </a:xfrm>
          <a:custGeom>
            <a:avLst/>
            <a:gdLst/>
            <a:ahLst/>
            <a:cxnLst/>
            <a:rect l="l" t="t" r="r" b="b"/>
            <a:pathLst>
              <a:path w="460375">
                <a:moveTo>
                  <a:pt x="0" y="0"/>
                </a:moveTo>
                <a:lnTo>
                  <a:pt x="459917" y="0"/>
                </a:lnTo>
              </a:path>
            </a:pathLst>
          </a:custGeom>
          <a:ln w="44044">
            <a:solidFill>
              <a:srgbClr val="FFFFFF"/>
            </a:solidFill>
          </a:ln>
        </p:spPr>
        <p:txBody>
          <a:bodyPr wrap="square" lIns="0" tIns="0" rIns="0" bIns="0" rtlCol="0"/>
          <a:lstStyle/>
          <a:p>
            <a:endParaRPr/>
          </a:p>
        </p:txBody>
      </p:sp>
      <p:sp>
        <p:nvSpPr>
          <p:cNvPr id="171" name="object 171"/>
          <p:cNvSpPr/>
          <p:nvPr/>
        </p:nvSpPr>
        <p:spPr>
          <a:xfrm>
            <a:off x="10650887" y="4043136"/>
            <a:ext cx="744220" cy="261620"/>
          </a:xfrm>
          <a:custGeom>
            <a:avLst/>
            <a:gdLst/>
            <a:ahLst/>
            <a:cxnLst/>
            <a:rect l="l" t="t" r="r" b="b"/>
            <a:pathLst>
              <a:path w="744220" h="261620">
                <a:moveTo>
                  <a:pt x="373748" y="0"/>
                </a:moveTo>
                <a:lnTo>
                  <a:pt x="0" y="232905"/>
                </a:lnTo>
                <a:lnTo>
                  <a:pt x="17792" y="261480"/>
                </a:lnTo>
                <a:lnTo>
                  <a:pt x="373748" y="39662"/>
                </a:lnTo>
                <a:lnTo>
                  <a:pt x="437393" y="39662"/>
                </a:lnTo>
                <a:lnTo>
                  <a:pt x="373748" y="0"/>
                </a:lnTo>
                <a:close/>
              </a:path>
              <a:path w="744220" h="261620">
                <a:moveTo>
                  <a:pt x="437393" y="39662"/>
                </a:moveTo>
                <a:lnTo>
                  <a:pt x="373748" y="39662"/>
                </a:lnTo>
                <a:lnTo>
                  <a:pt x="725843" y="259079"/>
                </a:lnTo>
                <a:lnTo>
                  <a:pt x="743635" y="230504"/>
                </a:lnTo>
                <a:lnTo>
                  <a:pt x="437393" y="39662"/>
                </a:lnTo>
                <a:close/>
              </a:path>
            </a:pathLst>
          </a:custGeom>
          <a:solidFill>
            <a:srgbClr val="AC3F2F"/>
          </a:solidFill>
        </p:spPr>
        <p:txBody>
          <a:bodyPr wrap="square" lIns="0" tIns="0" rIns="0" bIns="0" rtlCol="0"/>
          <a:lstStyle/>
          <a:p>
            <a:endParaRPr/>
          </a:p>
        </p:txBody>
      </p:sp>
      <p:sp>
        <p:nvSpPr>
          <p:cNvPr id="172" name="object 172"/>
          <p:cNvSpPr/>
          <p:nvPr/>
        </p:nvSpPr>
        <p:spPr>
          <a:xfrm>
            <a:off x="10650887" y="4043136"/>
            <a:ext cx="744220" cy="261620"/>
          </a:xfrm>
          <a:custGeom>
            <a:avLst/>
            <a:gdLst/>
            <a:ahLst/>
            <a:cxnLst/>
            <a:rect l="l" t="t" r="r" b="b"/>
            <a:pathLst>
              <a:path w="744220" h="261620">
                <a:moveTo>
                  <a:pt x="743635" y="230504"/>
                </a:moveTo>
                <a:lnTo>
                  <a:pt x="405574" y="19824"/>
                </a:lnTo>
                <a:lnTo>
                  <a:pt x="373748" y="0"/>
                </a:lnTo>
                <a:lnTo>
                  <a:pt x="0" y="232905"/>
                </a:lnTo>
                <a:lnTo>
                  <a:pt x="17792" y="261480"/>
                </a:lnTo>
                <a:lnTo>
                  <a:pt x="373748" y="39662"/>
                </a:lnTo>
                <a:lnTo>
                  <a:pt x="725843" y="259079"/>
                </a:lnTo>
                <a:lnTo>
                  <a:pt x="743635" y="230504"/>
                </a:lnTo>
              </a:path>
            </a:pathLst>
          </a:custGeom>
          <a:ln w="57150">
            <a:solidFill>
              <a:srgbClr val="FFFFFF"/>
            </a:solidFill>
          </a:ln>
        </p:spPr>
        <p:txBody>
          <a:bodyPr wrap="square" lIns="0" tIns="0" rIns="0" bIns="0" rtlCol="0"/>
          <a:lstStyle/>
          <a:p>
            <a:endParaRPr/>
          </a:p>
        </p:txBody>
      </p:sp>
      <p:sp>
        <p:nvSpPr>
          <p:cNvPr id="173" name="object 173"/>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close/>
              </a:path>
            </a:pathLst>
          </a:custGeom>
          <a:solidFill>
            <a:srgbClr val="AC3F2F"/>
          </a:solidFill>
        </p:spPr>
        <p:txBody>
          <a:bodyPr wrap="square" lIns="0" tIns="0" rIns="0" bIns="0" rtlCol="0"/>
          <a:lstStyle/>
          <a:p>
            <a:endParaRPr/>
          </a:p>
        </p:txBody>
      </p:sp>
      <p:sp>
        <p:nvSpPr>
          <p:cNvPr id="174" name="object 174"/>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path>
            </a:pathLst>
          </a:custGeom>
          <a:ln w="57150">
            <a:solidFill>
              <a:srgbClr val="FFFFFF"/>
            </a:solidFill>
          </a:ln>
        </p:spPr>
        <p:txBody>
          <a:bodyPr wrap="square" lIns="0" tIns="0" rIns="0" bIns="0" rtlCol="0"/>
          <a:lstStyle/>
          <a:p>
            <a:endParaRPr/>
          </a:p>
        </p:txBody>
      </p:sp>
      <p:sp>
        <p:nvSpPr>
          <p:cNvPr id="175" name="object 175"/>
          <p:cNvSpPr/>
          <p:nvPr/>
        </p:nvSpPr>
        <p:spPr>
          <a:xfrm>
            <a:off x="11319553" y="4313545"/>
            <a:ext cx="455294" cy="59690"/>
          </a:xfrm>
          <a:custGeom>
            <a:avLst/>
            <a:gdLst/>
            <a:ahLst/>
            <a:cxnLst/>
            <a:rect l="l" t="t" r="r" b="b"/>
            <a:pathLst>
              <a:path w="455295" h="59689">
                <a:moveTo>
                  <a:pt x="420090" y="0"/>
                </a:moveTo>
                <a:lnTo>
                  <a:pt x="0" y="0"/>
                </a:lnTo>
                <a:lnTo>
                  <a:pt x="0" y="59385"/>
                </a:lnTo>
                <a:lnTo>
                  <a:pt x="455066" y="59385"/>
                </a:lnTo>
                <a:lnTo>
                  <a:pt x="420090" y="0"/>
                </a:lnTo>
                <a:close/>
              </a:path>
            </a:pathLst>
          </a:custGeom>
          <a:solidFill>
            <a:srgbClr val="AC3F2F"/>
          </a:solidFill>
        </p:spPr>
        <p:txBody>
          <a:bodyPr wrap="square" lIns="0" tIns="0" rIns="0" bIns="0" rtlCol="0"/>
          <a:lstStyle/>
          <a:p>
            <a:endParaRPr/>
          </a:p>
        </p:txBody>
      </p:sp>
      <p:sp>
        <p:nvSpPr>
          <p:cNvPr id="176" name="object 176"/>
          <p:cNvSpPr/>
          <p:nvPr/>
        </p:nvSpPr>
        <p:spPr>
          <a:xfrm>
            <a:off x="11319553" y="4313545"/>
            <a:ext cx="455294" cy="59690"/>
          </a:xfrm>
          <a:custGeom>
            <a:avLst/>
            <a:gdLst/>
            <a:ahLst/>
            <a:cxnLst/>
            <a:rect l="l" t="t" r="r" b="b"/>
            <a:pathLst>
              <a:path w="455295" h="59689">
                <a:moveTo>
                  <a:pt x="0" y="0"/>
                </a:moveTo>
                <a:lnTo>
                  <a:pt x="420090" y="0"/>
                </a:lnTo>
                <a:lnTo>
                  <a:pt x="455066" y="59385"/>
                </a:lnTo>
                <a:lnTo>
                  <a:pt x="0" y="59385"/>
                </a:lnTo>
                <a:lnTo>
                  <a:pt x="0" y="0"/>
                </a:lnTo>
              </a:path>
            </a:pathLst>
          </a:custGeom>
          <a:ln w="57150">
            <a:solidFill>
              <a:srgbClr val="FFFFFF"/>
            </a:solidFill>
          </a:ln>
        </p:spPr>
        <p:txBody>
          <a:bodyPr wrap="square" lIns="0" tIns="0" rIns="0" bIns="0" rtlCol="0"/>
          <a:lstStyle/>
          <a:p>
            <a:endParaRPr/>
          </a:p>
        </p:txBody>
      </p:sp>
      <p:sp>
        <p:nvSpPr>
          <p:cNvPr id="177" name="object 177"/>
          <p:cNvSpPr/>
          <p:nvPr/>
        </p:nvSpPr>
        <p:spPr>
          <a:xfrm>
            <a:off x="11319547" y="4372292"/>
            <a:ext cx="420370" cy="320676"/>
          </a:xfrm>
          <a:custGeom>
            <a:avLst/>
            <a:gdLst/>
            <a:ahLst/>
            <a:cxnLst/>
            <a:rect l="l" t="t" r="r" b="b"/>
            <a:pathLst>
              <a:path w="420370" h="320675">
                <a:moveTo>
                  <a:pt x="0" y="320217"/>
                </a:moveTo>
                <a:lnTo>
                  <a:pt x="420090" y="320217"/>
                </a:lnTo>
                <a:lnTo>
                  <a:pt x="420090" y="0"/>
                </a:lnTo>
                <a:lnTo>
                  <a:pt x="0" y="0"/>
                </a:lnTo>
                <a:lnTo>
                  <a:pt x="0" y="320217"/>
                </a:lnTo>
                <a:close/>
              </a:path>
            </a:pathLst>
          </a:custGeom>
          <a:solidFill>
            <a:srgbClr val="AB0F24"/>
          </a:solidFill>
        </p:spPr>
        <p:txBody>
          <a:bodyPr wrap="square" lIns="0" tIns="0" rIns="0" bIns="0" rtlCol="0"/>
          <a:lstStyle/>
          <a:p>
            <a:endParaRPr/>
          </a:p>
        </p:txBody>
      </p:sp>
      <p:sp>
        <p:nvSpPr>
          <p:cNvPr id="178" name="object 178"/>
          <p:cNvSpPr/>
          <p:nvPr/>
        </p:nvSpPr>
        <p:spPr>
          <a:xfrm>
            <a:off x="10319612" y="4372292"/>
            <a:ext cx="420370" cy="320676"/>
          </a:xfrm>
          <a:custGeom>
            <a:avLst/>
            <a:gdLst/>
            <a:ahLst/>
            <a:cxnLst/>
            <a:rect l="l" t="t" r="r" b="b"/>
            <a:pathLst>
              <a:path w="420370" h="320675">
                <a:moveTo>
                  <a:pt x="0" y="320217"/>
                </a:moveTo>
                <a:lnTo>
                  <a:pt x="420103" y="320217"/>
                </a:lnTo>
                <a:lnTo>
                  <a:pt x="420103" y="0"/>
                </a:lnTo>
                <a:lnTo>
                  <a:pt x="0" y="0"/>
                </a:lnTo>
                <a:lnTo>
                  <a:pt x="0" y="320217"/>
                </a:lnTo>
                <a:close/>
              </a:path>
            </a:pathLst>
          </a:custGeom>
          <a:solidFill>
            <a:srgbClr val="AB0F24"/>
          </a:solidFill>
        </p:spPr>
        <p:txBody>
          <a:bodyPr wrap="square" lIns="0" tIns="0" rIns="0" bIns="0" rtlCol="0"/>
          <a:lstStyle/>
          <a:p>
            <a:endParaRPr/>
          </a:p>
        </p:txBody>
      </p:sp>
      <p:sp>
        <p:nvSpPr>
          <p:cNvPr id="179" name="object 179"/>
          <p:cNvSpPr/>
          <p:nvPr/>
        </p:nvSpPr>
        <p:spPr>
          <a:xfrm>
            <a:off x="10303155" y="4676725"/>
            <a:ext cx="1453515" cy="0"/>
          </a:xfrm>
          <a:custGeom>
            <a:avLst/>
            <a:gdLst/>
            <a:ahLst/>
            <a:cxnLst/>
            <a:rect l="l" t="t" r="r" b="b"/>
            <a:pathLst>
              <a:path w="1453515">
                <a:moveTo>
                  <a:pt x="0" y="0"/>
                </a:moveTo>
                <a:lnTo>
                  <a:pt x="1453324" y="0"/>
                </a:lnTo>
              </a:path>
            </a:pathLst>
          </a:custGeom>
          <a:ln w="34899">
            <a:solidFill>
              <a:srgbClr val="BA2029"/>
            </a:solidFill>
          </a:ln>
        </p:spPr>
        <p:txBody>
          <a:bodyPr wrap="square" lIns="0" tIns="0" rIns="0" bIns="0" rtlCol="0"/>
          <a:lstStyle/>
          <a:p>
            <a:endParaRPr/>
          </a:p>
        </p:txBody>
      </p:sp>
      <p:sp>
        <p:nvSpPr>
          <p:cNvPr id="180" name="object 180"/>
          <p:cNvSpPr/>
          <p:nvPr/>
        </p:nvSpPr>
        <p:spPr>
          <a:xfrm>
            <a:off x="10303155" y="4691265"/>
            <a:ext cx="1453515" cy="0"/>
          </a:xfrm>
          <a:custGeom>
            <a:avLst/>
            <a:gdLst/>
            <a:ahLst/>
            <a:cxnLst/>
            <a:rect l="l" t="t" r="r" b="b"/>
            <a:pathLst>
              <a:path w="1453515">
                <a:moveTo>
                  <a:pt x="0" y="0"/>
                </a:moveTo>
                <a:lnTo>
                  <a:pt x="1453324" y="0"/>
                </a:lnTo>
              </a:path>
            </a:pathLst>
          </a:custGeom>
          <a:ln w="5816">
            <a:solidFill>
              <a:srgbClr val="AC3F2F"/>
            </a:solidFill>
          </a:ln>
        </p:spPr>
        <p:txBody>
          <a:bodyPr wrap="square" lIns="0" tIns="0" rIns="0" bIns="0" rtlCol="0"/>
          <a:lstStyle/>
          <a:p>
            <a:endParaRPr/>
          </a:p>
        </p:txBody>
      </p:sp>
      <p:sp>
        <p:nvSpPr>
          <p:cNvPr id="181" name="object 181"/>
          <p:cNvSpPr/>
          <p:nvPr/>
        </p:nvSpPr>
        <p:spPr>
          <a:xfrm>
            <a:off x="10739717" y="4309695"/>
            <a:ext cx="580389" cy="382906"/>
          </a:xfrm>
          <a:custGeom>
            <a:avLst/>
            <a:gdLst/>
            <a:ahLst/>
            <a:cxnLst/>
            <a:rect l="l" t="t" r="r" b="b"/>
            <a:pathLst>
              <a:path w="580390" h="382904">
                <a:moveTo>
                  <a:pt x="579831" y="382816"/>
                </a:moveTo>
                <a:lnTo>
                  <a:pt x="0" y="382816"/>
                </a:lnTo>
                <a:lnTo>
                  <a:pt x="0" y="0"/>
                </a:lnTo>
                <a:lnTo>
                  <a:pt x="579831" y="0"/>
                </a:lnTo>
                <a:lnTo>
                  <a:pt x="579831" y="382816"/>
                </a:lnTo>
                <a:close/>
              </a:path>
            </a:pathLst>
          </a:custGeom>
          <a:solidFill>
            <a:srgbClr val="AB0F24"/>
          </a:solidFill>
        </p:spPr>
        <p:txBody>
          <a:bodyPr wrap="square" lIns="0" tIns="0" rIns="0" bIns="0" rtlCol="0"/>
          <a:lstStyle/>
          <a:p>
            <a:endParaRPr/>
          </a:p>
        </p:txBody>
      </p:sp>
      <p:sp>
        <p:nvSpPr>
          <p:cNvPr id="182" name="object 182"/>
          <p:cNvSpPr/>
          <p:nvPr/>
        </p:nvSpPr>
        <p:spPr>
          <a:xfrm>
            <a:off x="11284613" y="4292879"/>
            <a:ext cx="69214" cy="0"/>
          </a:xfrm>
          <a:custGeom>
            <a:avLst/>
            <a:gdLst/>
            <a:ahLst/>
            <a:cxnLst/>
            <a:rect l="l" t="t" r="r" b="b"/>
            <a:pathLst>
              <a:path w="69215">
                <a:moveTo>
                  <a:pt x="0" y="0"/>
                </a:moveTo>
                <a:lnTo>
                  <a:pt x="68618" y="0"/>
                </a:lnTo>
              </a:path>
            </a:pathLst>
          </a:custGeom>
          <a:ln w="33680">
            <a:solidFill>
              <a:srgbClr val="BA2029"/>
            </a:solidFill>
          </a:ln>
        </p:spPr>
        <p:txBody>
          <a:bodyPr wrap="square" lIns="0" tIns="0" rIns="0" bIns="0" rtlCol="0"/>
          <a:lstStyle/>
          <a:p>
            <a:endParaRPr/>
          </a:p>
        </p:txBody>
      </p:sp>
      <p:sp>
        <p:nvSpPr>
          <p:cNvPr id="183" name="object 183"/>
          <p:cNvSpPr/>
          <p:nvPr/>
        </p:nvSpPr>
        <p:spPr>
          <a:xfrm>
            <a:off x="10707292" y="4292879"/>
            <a:ext cx="81280" cy="0"/>
          </a:xfrm>
          <a:custGeom>
            <a:avLst/>
            <a:gdLst/>
            <a:ahLst/>
            <a:cxnLst/>
            <a:rect l="l" t="t" r="r" b="b"/>
            <a:pathLst>
              <a:path w="81279">
                <a:moveTo>
                  <a:pt x="0" y="0"/>
                </a:moveTo>
                <a:lnTo>
                  <a:pt x="80949" y="0"/>
                </a:lnTo>
              </a:path>
            </a:pathLst>
          </a:custGeom>
          <a:ln w="33680">
            <a:solidFill>
              <a:srgbClr val="BA2029"/>
            </a:solidFill>
          </a:ln>
        </p:spPr>
        <p:txBody>
          <a:bodyPr wrap="square" lIns="0" tIns="0" rIns="0" bIns="0" rtlCol="0"/>
          <a:lstStyle/>
          <a:p>
            <a:endParaRPr/>
          </a:p>
        </p:txBody>
      </p:sp>
      <p:sp>
        <p:nvSpPr>
          <p:cNvPr id="184" name="object 184"/>
          <p:cNvSpPr/>
          <p:nvPr/>
        </p:nvSpPr>
        <p:spPr>
          <a:xfrm>
            <a:off x="10828261" y="4705065"/>
            <a:ext cx="403225" cy="0"/>
          </a:xfrm>
          <a:custGeom>
            <a:avLst/>
            <a:gdLst/>
            <a:ahLst/>
            <a:cxnLst/>
            <a:rect l="l" t="t" r="r" b="b"/>
            <a:pathLst>
              <a:path w="403225">
                <a:moveTo>
                  <a:pt x="0" y="0"/>
                </a:moveTo>
                <a:lnTo>
                  <a:pt x="402767" y="0"/>
                </a:lnTo>
              </a:path>
            </a:pathLst>
          </a:custGeom>
          <a:ln w="5829">
            <a:solidFill>
              <a:srgbClr val="AC3F2F"/>
            </a:solidFill>
          </a:ln>
        </p:spPr>
        <p:txBody>
          <a:bodyPr wrap="square" lIns="0" tIns="0" rIns="0" bIns="0" rtlCol="0"/>
          <a:lstStyle/>
          <a:p>
            <a:endParaRPr/>
          </a:p>
        </p:txBody>
      </p:sp>
      <p:sp>
        <p:nvSpPr>
          <p:cNvPr id="185" name="object 185"/>
          <p:cNvSpPr/>
          <p:nvPr/>
        </p:nvSpPr>
        <p:spPr>
          <a:xfrm>
            <a:off x="10650887" y="4043136"/>
            <a:ext cx="744220" cy="261620"/>
          </a:xfrm>
          <a:custGeom>
            <a:avLst/>
            <a:gdLst/>
            <a:ahLst/>
            <a:cxnLst/>
            <a:rect l="l" t="t" r="r" b="b"/>
            <a:pathLst>
              <a:path w="744220" h="261620">
                <a:moveTo>
                  <a:pt x="373748" y="0"/>
                </a:moveTo>
                <a:lnTo>
                  <a:pt x="0" y="232905"/>
                </a:lnTo>
                <a:lnTo>
                  <a:pt x="17792" y="261480"/>
                </a:lnTo>
                <a:lnTo>
                  <a:pt x="373748" y="39662"/>
                </a:lnTo>
                <a:lnTo>
                  <a:pt x="437393" y="39662"/>
                </a:lnTo>
                <a:lnTo>
                  <a:pt x="373748" y="0"/>
                </a:lnTo>
                <a:close/>
              </a:path>
              <a:path w="744220" h="261620">
                <a:moveTo>
                  <a:pt x="437393" y="39662"/>
                </a:moveTo>
                <a:lnTo>
                  <a:pt x="373748" y="39662"/>
                </a:lnTo>
                <a:lnTo>
                  <a:pt x="725843" y="259079"/>
                </a:lnTo>
                <a:lnTo>
                  <a:pt x="743635" y="230504"/>
                </a:lnTo>
                <a:lnTo>
                  <a:pt x="437393" y="39662"/>
                </a:lnTo>
                <a:close/>
              </a:path>
            </a:pathLst>
          </a:custGeom>
          <a:solidFill>
            <a:srgbClr val="AB0F24"/>
          </a:solidFill>
        </p:spPr>
        <p:txBody>
          <a:bodyPr wrap="square" lIns="0" tIns="0" rIns="0" bIns="0" rtlCol="0"/>
          <a:lstStyle/>
          <a:p>
            <a:endParaRPr/>
          </a:p>
        </p:txBody>
      </p:sp>
      <p:sp>
        <p:nvSpPr>
          <p:cNvPr id="186" name="object 186"/>
          <p:cNvSpPr/>
          <p:nvPr/>
        </p:nvSpPr>
        <p:spPr>
          <a:xfrm>
            <a:off x="10284653" y="4313545"/>
            <a:ext cx="455294" cy="59690"/>
          </a:xfrm>
          <a:custGeom>
            <a:avLst/>
            <a:gdLst/>
            <a:ahLst/>
            <a:cxnLst/>
            <a:rect l="l" t="t" r="r" b="b"/>
            <a:pathLst>
              <a:path w="455295" h="59689">
                <a:moveTo>
                  <a:pt x="455066" y="0"/>
                </a:moveTo>
                <a:lnTo>
                  <a:pt x="34975" y="0"/>
                </a:lnTo>
                <a:lnTo>
                  <a:pt x="0" y="59385"/>
                </a:lnTo>
                <a:lnTo>
                  <a:pt x="455066" y="59385"/>
                </a:lnTo>
                <a:lnTo>
                  <a:pt x="455066" y="0"/>
                </a:lnTo>
                <a:close/>
              </a:path>
            </a:pathLst>
          </a:custGeom>
          <a:solidFill>
            <a:srgbClr val="AB0F24"/>
          </a:solidFill>
        </p:spPr>
        <p:txBody>
          <a:bodyPr wrap="square" lIns="0" tIns="0" rIns="0" bIns="0" rtlCol="0"/>
          <a:lstStyle/>
          <a:p>
            <a:endParaRPr/>
          </a:p>
        </p:txBody>
      </p:sp>
      <p:sp>
        <p:nvSpPr>
          <p:cNvPr id="187" name="object 187"/>
          <p:cNvSpPr/>
          <p:nvPr/>
        </p:nvSpPr>
        <p:spPr>
          <a:xfrm>
            <a:off x="11319553" y="4313545"/>
            <a:ext cx="455294" cy="59690"/>
          </a:xfrm>
          <a:custGeom>
            <a:avLst/>
            <a:gdLst/>
            <a:ahLst/>
            <a:cxnLst/>
            <a:rect l="l" t="t" r="r" b="b"/>
            <a:pathLst>
              <a:path w="455295" h="59689">
                <a:moveTo>
                  <a:pt x="420090" y="0"/>
                </a:moveTo>
                <a:lnTo>
                  <a:pt x="0" y="0"/>
                </a:lnTo>
                <a:lnTo>
                  <a:pt x="0" y="59385"/>
                </a:lnTo>
                <a:lnTo>
                  <a:pt x="455066" y="59385"/>
                </a:lnTo>
                <a:lnTo>
                  <a:pt x="420090" y="0"/>
                </a:lnTo>
                <a:close/>
              </a:path>
            </a:pathLst>
          </a:custGeom>
          <a:solidFill>
            <a:srgbClr val="AB0F24"/>
          </a:solidFill>
        </p:spPr>
        <p:txBody>
          <a:bodyPr wrap="square" lIns="0" tIns="0" rIns="0" bIns="0" rtlCol="0"/>
          <a:lstStyle/>
          <a:p>
            <a:endParaRPr/>
          </a:p>
        </p:txBody>
      </p:sp>
      <p:sp>
        <p:nvSpPr>
          <p:cNvPr id="188" name="object 188"/>
          <p:cNvSpPr/>
          <p:nvPr/>
        </p:nvSpPr>
        <p:spPr>
          <a:xfrm>
            <a:off x="10828261" y="4690517"/>
            <a:ext cx="403225" cy="0"/>
          </a:xfrm>
          <a:custGeom>
            <a:avLst/>
            <a:gdLst/>
            <a:ahLst/>
            <a:cxnLst/>
            <a:rect l="l" t="t" r="r" b="b"/>
            <a:pathLst>
              <a:path w="403225">
                <a:moveTo>
                  <a:pt x="0" y="0"/>
                </a:moveTo>
                <a:lnTo>
                  <a:pt x="402767" y="0"/>
                </a:lnTo>
              </a:path>
            </a:pathLst>
          </a:custGeom>
          <a:ln w="34925">
            <a:solidFill>
              <a:srgbClr val="BA2029"/>
            </a:solidFill>
          </a:ln>
        </p:spPr>
        <p:txBody>
          <a:bodyPr wrap="square" lIns="0" tIns="0" rIns="0" bIns="0" rtlCol="0"/>
          <a:lstStyle/>
          <a:p>
            <a:endParaRPr/>
          </a:p>
        </p:txBody>
      </p:sp>
      <p:sp>
        <p:nvSpPr>
          <p:cNvPr id="189" name="object 189"/>
          <p:cNvSpPr/>
          <p:nvPr/>
        </p:nvSpPr>
        <p:spPr>
          <a:xfrm>
            <a:off x="10864178" y="4640148"/>
            <a:ext cx="331470" cy="0"/>
          </a:xfrm>
          <a:custGeom>
            <a:avLst/>
            <a:gdLst/>
            <a:ahLst/>
            <a:cxnLst/>
            <a:rect l="l" t="t" r="r" b="b"/>
            <a:pathLst>
              <a:path w="331470">
                <a:moveTo>
                  <a:pt x="0" y="0"/>
                </a:moveTo>
                <a:lnTo>
                  <a:pt x="330923" y="0"/>
                </a:lnTo>
              </a:path>
            </a:pathLst>
          </a:custGeom>
          <a:ln w="34899">
            <a:solidFill>
              <a:srgbClr val="BA2029"/>
            </a:solidFill>
          </a:ln>
        </p:spPr>
        <p:txBody>
          <a:bodyPr wrap="square" lIns="0" tIns="0" rIns="0" bIns="0" rtlCol="0"/>
          <a:lstStyle/>
          <a:p>
            <a:endParaRPr/>
          </a:p>
        </p:txBody>
      </p:sp>
      <p:sp>
        <p:nvSpPr>
          <p:cNvPr id="190" name="object 190"/>
          <p:cNvSpPr/>
          <p:nvPr/>
        </p:nvSpPr>
        <p:spPr>
          <a:xfrm>
            <a:off x="10707308" y="4079010"/>
            <a:ext cx="646430" cy="197485"/>
          </a:xfrm>
          <a:custGeom>
            <a:avLst/>
            <a:gdLst/>
            <a:ahLst/>
            <a:cxnLst/>
            <a:rect l="l" t="t" r="r" b="b"/>
            <a:pathLst>
              <a:path w="646429" h="197485">
                <a:moveTo>
                  <a:pt x="322325" y="0"/>
                </a:moveTo>
                <a:lnTo>
                  <a:pt x="0" y="197040"/>
                </a:lnTo>
                <a:lnTo>
                  <a:pt x="645909" y="197040"/>
                </a:lnTo>
                <a:lnTo>
                  <a:pt x="322325" y="0"/>
                </a:lnTo>
                <a:close/>
              </a:path>
            </a:pathLst>
          </a:custGeom>
          <a:solidFill>
            <a:srgbClr val="AB0F24"/>
          </a:solidFill>
        </p:spPr>
        <p:txBody>
          <a:bodyPr wrap="square" lIns="0" tIns="0" rIns="0" bIns="0" rtlCol="0"/>
          <a:lstStyle/>
          <a:p>
            <a:endParaRPr/>
          </a:p>
        </p:txBody>
      </p:sp>
      <p:sp>
        <p:nvSpPr>
          <p:cNvPr id="191" name="object 191"/>
          <p:cNvSpPr/>
          <p:nvPr/>
        </p:nvSpPr>
        <p:spPr>
          <a:xfrm>
            <a:off x="10864178" y="4654682"/>
            <a:ext cx="331470" cy="0"/>
          </a:xfrm>
          <a:custGeom>
            <a:avLst/>
            <a:gdLst/>
            <a:ahLst/>
            <a:cxnLst/>
            <a:rect l="l" t="t" r="r" b="b"/>
            <a:pathLst>
              <a:path w="331470">
                <a:moveTo>
                  <a:pt x="0" y="0"/>
                </a:moveTo>
                <a:lnTo>
                  <a:pt x="330923" y="0"/>
                </a:lnTo>
              </a:path>
            </a:pathLst>
          </a:custGeom>
          <a:ln w="5829">
            <a:solidFill>
              <a:srgbClr val="AC3F2F"/>
            </a:solidFill>
          </a:ln>
        </p:spPr>
        <p:txBody>
          <a:bodyPr wrap="square" lIns="0" tIns="0" rIns="0" bIns="0" rtlCol="0"/>
          <a:lstStyle/>
          <a:p>
            <a:endParaRPr/>
          </a:p>
        </p:txBody>
      </p:sp>
      <p:sp>
        <p:nvSpPr>
          <p:cNvPr id="192" name="object 192"/>
          <p:cNvSpPr/>
          <p:nvPr/>
        </p:nvSpPr>
        <p:spPr>
          <a:xfrm>
            <a:off x="11284611" y="4312602"/>
            <a:ext cx="35561" cy="0"/>
          </a:xfrm>
          <a:custGeom>
            <a:avLst/>
            <a:gdLst/>
            <a:ahLst/>
            <a:cxnLst/>
            <a:rect l="l" t="t" r="r" b="b"/>
            <a:pathLst>
              <a:path w="35559">
                <a:moveTo>
                  <a:pt x="0" y="0"/>
                </a:moveTo>
                <a:lnTo>
                  <a:pt x="34937" y="0"/>
                </a:lnTo>
              </a:path>
            </a:pathLst>
          </a:custGeom>
          <a:ln w="5816">
            <a:solidFill>
              <a:srgbClr val="AC3F2F"/>
            </a:solidFill>
          </a:ln>
        </p:spPr>
        <p:txBody>
          <a:bodyPr wrap="square" lIns="0" tIns="0" rIns="0" bIns="0" rtlCol="0"/>
          <a:lstStyle/>
          <a:p>
            <a:endParaRPr/>
          </a:p>
        </p:txBody>
      </p:sp>
      <p:sp>
        <p:nvSpPr>
          <p:cNvPr id="193" name="object 193"/>
          <p:cNvSpPr/>
          <p:nvPr/>
        </p:nvSpPr>
        <p:spPr>
          <a:xfrm>
            <a:off x="10739718" y="4312602"/>
            <a:ext cx="48894" cy="0"/>
          </a:xfrm>
          <a:custGeom>
            <a:avLst/>
            <a:gdLst/>
            <a:ahLst/>
            <a:cxnLst/>
            <a:rect l="l" t="t" r="r" b="b"/>
            <a:pathLst>
              <a:path w="48895">
                <a:moveTo>
                  <a:pt x="0" y="0"/>
                </a:moveTo>
                <a:lnTo>
                  <a:pt x="48526" y="0"/>
                </a:lnTo>
              </a:path>
            </a:pathLst>
          </a:custGeom>
          <a:ln w="5816">
            <a:solidFill>
              <a:srgbClr val="AC3F2F"/>
            </a:solidFill>
          </a:ln>
        </p:spPr>
        <p:txBody>
          <a:bodyPr wrap="square" lIns="0" tIns="0" rIns="0" bIns="0" rtlCol="0"/>
          <a:lstStyle/>
          <a:p>
            <a:endParaRPr/>
          </a:p>
        </p:txBody>
      </p:sp>
      <p:sp>
        <p:nvSpPr>
          <p:cNvPr id="194" name="object 194"/>
          <p:cNvSpPr/>
          <p:nvPr/>
        </p:nvSpPr>
        <p:spPr>
          <a:xfrm>
            <a:off x="10943214" y="4470370"/>
            <a:ext cx="188011" cy="200253"/>
          </a:xfrm>
          <a:prstGeom prst="rect">
            <a:avLst/>
          </a:prstGeom>
          <a:blipFill>
            <a:blip r:embed="rId3" cstate="print"/>
            <a:stretch>
              <a:fillRect/>
            </a:stretch>
          </a:blipFill>
        </p:spPr>
        <p:txBody>
          <a:bodyPr wrap="square" lIns="0" tIns="0" rIns="0" bIns="0" rtlCol="0"/>
          <a:lstStyle/>
          <a:p>
            <a:endParaRPr/>
          </a:p>
        </p:txBody>
      </p:sp>
      <p:sp>
        <p:nvSpPr>
          <p:cNvPr id="195" name="object 195"/>
          <p:cNvSpPr/>
          <p:nvPr/>
        </p:nvSpPr>
        <p:spPr>
          <a:xfrm>
            <a:off x="10963396" y="4128729"/>
            <a:ext cx="132468" cy="129304"/>
          </a:xfrm>
          <a:prstGeom prst="rect">
            <a:avLst/>
          </a:prstGeom>
          <a:blipFill>
            <a:blip r:embed="rId4" cstate="print"/>
            <a:stretch>
              <a:fillRect/>
            </a:stretch>
          </a:blipFill>
        </p:spPr>
        <p:txBody>
          <a:bodyPr wrap="square" lIns="0" tIns="0" rIns="0" bIns="0" rtlCol="0"/>
          <a:lstStyle/>
          <a:p>
            <a:endParaRPr/>
          </a:p>
        </p:txBody>
      </p:sp>
      <p:sp>
        <p:nvSpPr>
          <p:cNvPr id="196" name="object 196"/>
          <p:cNvSpPr/>
          <p:nvPr/>
        </p:nvSpPr>
        <p:spPr>
          <a:xfrm>
            <a:off x="10788244" y="4269919"/>
            <a:ext cx="496571" cy="127635"/>
          </a:xfrm>
          <a:custGeom>
            <a:avLst/>
            <a:gdLst/>
            <a:ahLst/>
            <a:cxnLst/>
            <a:rect l="l" t="t" r="r" b="b"/>
            <a:pathLst>
              <a:path w="496570" h="127635">
                <a:moveTo>
                  <a:pt x="496366" y="127076"/>
                </a:moveTo>
                <a:lnTo>
                  <a:pt x="0" y="127076"/>
                </a:lnTo>
                <a:lnTo>
                  <a:pt x="0" y="0"/>
                </a:lnTo>
                <a:lnTo>
                  <a:pt x="496366" y="0"/>
                </a:lnTo>
                <a:lnTo>
                  <a:pt x="496366" y="127076"/>
                </a:lnTo>
                <a:close/>
              </a:path>
            </a:pathLst>
          </a:custGeom>
          <a:solidFill>
            <a:srgbClr val="FFFFFF"/>
          </a:solidFill>
        </p:spPr>
        <p:txBody>
          <a:bodyPr wrap="square" lIns="0" tIns="0" rIns="0" bIns="0" rtlCol="0"/>
          <a:lstStyle/>
          <a:p>
            <a:endParaRPr/>
          </a:p>
        </p:txBody>
      </p:sp>
      <p:sp>
        <p:nvSpPr>
          <p:cNvPr id="197" name="object 197"/>
          <p:cNvSpPr/>
          <p:nvPr/>
        </p:nvSpPr>
        <p:spPr>
          <a:xfrm>
            <a:off x="10805350" y="4286352"/>
            <a:ext cx="462281" cy="94615"/>
          </a:xfrm>
          <a:custGeom>
            <a:avLst/>
            <a:gdLst/>
            <a:ahLst/>
            <a:cxnLst/>
            <a:rect l="l" t="t" r="r" b="b"/>
            <a:pathLst>
              <a:path w="462279" h="94614">
                <a:moveTo>
                  <a:pt x="462152" y="94183"/>
                </a:moveTo>
                <a:lnTo>
                  <a:pt x="0" y="94183"/>
                </a:lnTo>
                <a:lnTo>
                  <a:pt x="0" y="0"/>
                </a:lnTo>
                <a:lnTo>
                  <a:pt x="462152" y="0"/>
                </a:lnTo>
                <a:lnTo>
                  <a:pt x="462152" y="94183"/>
                </a:lnTo>
                <a:close/>
              </a:path>
            </a:pathLst>
          </a:custGeom>
          <a:solidFill>
            <a:srgbClr val="AB0F24"/>
          </a:solidFill>
        </p:spPr>
        <p:txBody>
          <a:bodyPr wrap="square" lIns="0" tIns="0" rIns="0" bIns="0" rtlCol="0"/>
          <a:lstStyle/>
          <a:p>
            <a:endParaRPr/>
          </a:p>
        </p:txBody>
      </p:sp>
      <p:sp>
        <p:nvSpPr>
          <p:cNvPr id="198" name="object 198"/>
          <p:cNvSpPr/>
          <p:nvPr/>
        </p:nvSpPr>
        <p:spPr>
          <a:xfrm>
            <a:off x="10898967" y="4309904"/>
            <a:ext cx="33020" cy="52705"/>
          </a:xfrm>
          <a:custGeom>
            <a:avLst/>
            <a:gdLst/>
            <a:ahLst/>
            <a:cxnLst/>
            <a:rect l="l" t="t" r="r" b="b"/>
            <a:pathLst>
              <a:path w="33020" h="52704">
                <a:moveTo>
                  <a:pt x="7772" y="35991"/>
                </a:moveTo>
                <a:lnTo>
                  <a:pt x="0" y="37706"/>
                </a:lnTo>
                <a:lnTo>
                  <a:pt x="698" y="42430"/>
                </a:lnTo>
                <a:lnTo>
                  <a:pt x="2476" y="46126"/>
                </a:lnTo>
                <a:lnTo>
                  <a:pt x="8166" y="51346"/>
                </a:lnTo>
                <a:lnTo>
                  <a:pt x="11811" y="52654"/>
                </a:lnTo>
                <a:lnTo>
                  <a:pt x="20853" y="52654"/>
                </a:lnTo>
                <a:lnTo>
                  <a:pt x="24739" y="51117"/>
                </a:lnTo>
                <a:lnTo>
                  <a:pt x="30521" y="45453"/>
                </a:lnTo>
                <a:lnTo>
                  <a:pt x="13487" y="45453"/>
                </a:lnTo>
                <a:lnTo>
                  <a:pt x="11176" y="44373"/>
                </a:lnTo>
                <a:lnTo>
                  <a:pt x="9601" y="42176"/>
                </a:lnTo>
                <a:lnTo>
                  <a:pt x="8724" y="41033"/>
                </a:lnTo>
                <a:lnTo>
                  <a:pt x="8115" y="38976"/>
                </a:lnTo>
                <a:lnTo>
                  <a:pt x="7772" y="35991"/>
                </a:lnTo>
                <a:close/>
              </a:path>
              <a:path w="33020" h="52704">
                <a:moveTo>
                  <a:pt x="23368" y="0"/>
                </a:moveTo>
                <a:lnTo>
                  <a:pt x="13182" y="0"/>
                </a:lnTo>
                <a:lnTo>
                  <a:pt x="9563" y="1282"/>
                </a:lnTo>
                <a:lnTo>
                  <a:pt x="3733" y="6438"/>
                </a:lnTo>
                <a:lnTo>
                  <a:pt x="2260" y="9626"/>
                </a:lnTo>
                <a:lnTo>
                  <a:pt x="2260" y="19088"/>
                </a:lnTo>
                <a:lnTo>
                  <a:pt x="5753" y="23355"/>
                </a:lnTo>
                <a:lnTo>
                  <a:pt x="12687" y="26314"/>
                </a:lnTo>
                <a:lnTo>
                  <a:pt x="18859" y="28879"/>
                </a:lnTo>
                <a:lnTo>
                  <a:pt x="19964" y="29463"/>
                </a:lnTo>
                <a:lnTo>
                  <a:pt x="24815" y="35991"/>
                </a:lnTo>
                <a:lnTo>
                  <a:pt x="24815" y="39433"/>
                </a:lnTo>
                <a:lnTo>
                  <a:pt x="24041" y="41452"/>
                </a:lnTo>
                <a:lnTo>
                  <a:pt x="20878" y="44653"/>
                </a:lnTo>
                <a:lnTo>
                  <a:pt x="18897" y="45453"/>
                </a:lnTo>
                <a:lnTo>
                  <a:pt x="30521" y="45453"/>
                </a:lnTo>
                <a:lnTo>
                  <a:pt x="30988" y="44996"/>
                </a:lnTo>
                <a:lnTo>
                  <a:pt x="32426" y="41452"/>
                </a:lnTo>
                <a:lnTo>
                  <a:pt x="32467" y="32715"/>
                </a:lnTo>
                <a:lnTo>
                  <a:pt x="31597" y="30048"/>
                </a:lnTo>
                <a:lnTo>
                  <a:pt x="27787" y="25247"/>
                </a:lnTo>
                <a:lnTo>
                  <a:pt x="24777" y="23190"/>
                </a:lnTo>
                <a:lnTo>
                  <a:pt x="20650" y="21551"/>
                </a:lnTo>
                <a:lnTo>
                  <a:pt x="11899" y="17945"/>
                </a:lnTo>
                <a:lnTo>
                  <a:pt x="10058" y="15963"/>
                </a:lnTo>
                <a:lnTo>
                  <a:pt x="10058" y="11683"/>
                </a:lnTo>
                <a:lnTo>
                  <a:pt x="10756" y="10198"/>
                </a:lnTo>
                <a:lnTo>
                  <a:pt x="13563" y="7797"/>
                </a:lnTo>
                <a:lnTo>
                  <a:pt x="15328" y="7200"/>
                </a:lnTo>
                <a:lnTo>
                  <a:pt x="30488" y="7200"/>
                </a:lnTo>
                <a:lnTo>
                  <a:pt x="27940" y="2819"/>
                </a:lnTo>
                <a:lnTo>
                  <a:pt x="23368" y="0"/>
                </a:lnTo>
                <a:close/>
              </a:path>
              <a:path w="33020" h="52704">
                <a:moveTo>
                  <a:pt x="30488" y="7200"/>
                </a:moveTo>
                <a:lnTo>
                  <a:pt x="19202" y="7200"/>
                </a:lnTo>
                <a:lnTo>
                  <a:pt x="20612" y="7531"/>
                </a:lnTo>
                <a:lnTo>
                  <a:pt x="22758" y="8864"/>
                </a:lnTo>
                <a:lnTo>
                  <a:pt x="23878" y="10198"/>
                </a:lnTo>
                <a:lnTo>
                  <a:pt x="25031" y="12179"/>
                </a:lnTo>
                <a:lnTo>
                  <a:pt x="31242" y="8496"/>
                </a:lnTo>
                <a:lnTo>
                  <a:pt x="30488" y="7200"/>
                </a:lnTo>
                <a:close/>
              </a:path>
            </a:pathLst>
          </a:custGeom>
          <a:solidFill>
            <a:srgbClr val="FFFFFF"/>
          </a:solidFill>
        </p:spPr>
        <p:txBody>
          <a:bodyPr wrap="square" lIns="0" tIns="0" rIns="0" bIns="0" rtlCol="0"/>
          <a:lstStyle/>
          <a:p>
            <a:endParaRPr/>
          </a:p>
        </p:txBody>
      </p:sp>
      <p:sp>
        <p:nvSpPr>
          <p:cNvPr id="199" name="object 199"/>
          <p:cNvSpPr/>
          <p:nvPr/>
        </p:nvSpPr>
        <p:spPr>
          <a:xfrm>
            <a:off x="10938226" y="4309912"/>
            <a:ext cx="40640" cy="52705"/>
          </a:xfrm>
          <a:custGeom>
            <a:avLst/>
            <a:gdLst/>
            <a:ahLst/>
            <a:cxnLst/>
            <a:rect l="l" t="t" r="r" b="b"/>
            <a:pathLst>
              <a:path w="40640" h="52704">
                <a:moveTo>
                  <a:pt x="31394" y="0"/>
                </a:moveTo>
                <a:lnTo>
                  <a:pt x="18478" y="0"/>
                </a:lnTo>
                <a:lnTo>
                  <a:pt x="11671" y="3086"/>
                </a:lnTo>
                <a:lnTo>
                  <a:pt x="2133" y="14350"/>
                </a:lnTo>
                <a:lnTo>
                  <a:pt x="0" y="20104"/>
                </a:lnTo>
                <a:lnTo>
                  <a:pt x="0" y="33794"/>
                </a:lnTo>
                <a:lnTo>
                  <a:pt x="2552" y="39941"/>
                </a:lnTo>
                <a:lnTo>
                  <a:pt x="7658" y="45059"/>
                </a:lnTo>
                <a:lnTo>
                  <a:pt x="12776" y="50114"/>
                </a:lnTo>
                <a:lnTo>
                  <a:pt x="18986" y="52654"/>
                </a:lnTo>
                <a:lnTo>
                  <a:pt x="31051" y="52654"/>
                </a:lnTo>
                <a:lnTo>
                  <a:pt x="35661" y="51409"/>
                </a:lnTo>
                <a:lnTo>
                  <a:pt x="40043" y="48920"/>
                </a:lnTo>
                <a:lnTo>
                  <a:pt x="40043" y="45440"/>
                </a:lnTo>
                <a:lnTo>
                  <a:pt x="21120" y="45440"/>
                </a:lnTo>
                <a:lnTo>
                  <a:pt x="16700" y="43624"/>
                </a:lnTo>
                <a:lnTo>
                  <a:pt x="9525" y="36309"/>
                </a:lnTo>
                <a:lnTo>
                  <a:pt x="7734" y="31813"/>
                </a:lnTo>
                <a:lnTo>
                  <a:pt x="7734" y="21081"/>
                </a:lnTo>
                <a:lnTo>
                  <a:pt x="9525" y="16535"/>
                </a:lnTo>
                <a:lnTo>
                  <a:pt x="16687" y="9042"/>
                </a:lnTo>
                <a:lnTo>
                  <a:pt x="21082" y="7200"/>
                </a:lnTo>
                <a:lnTo>
                  <a:pt x="40043" y="7200"/>
                </a:lnTo>
                <a:lnTo>
                  <a:pt x="40043" y="3670"/>
                </a:lnTo>
                <a:lnTo>
                  <a:pt x="35788" y="1206"/>
                </a:lnTo>
                <a:lnTo>
                  <a:pt x="31394" y="0"/>
                </a:lnTo>
                <a:close/>
              </a:path>
              <a:path w="40640" h="52704">
                <a:moveTo>
                  <a:pt x="40043" y="39674"/>
                </a:moveTo>
                <a:lnTo>
                  <a:pt x="33197" y="44132"/>
                </a:lnTo>
                <a:lnTo>
                  <a:pt x="31318" y="45008"/>
                </a:lnTo>
                <a:lnTo>
                  <a:pt x="29032" y="45440"/>
                </a:lnTo>
                <a:lnTo>
                  <a:pt x="40043" y="45440"/>
                </a:lnTo>
                <a:lnTo>
                  <a:pt x="40043" y="39674"/>
                </a:lnTo>
                <a:close/>
              </a:path>
              <a:path w="40640" h="52704">
                <a:moveTo>
                  <a:pt x="40043" y="7200"/>
                </a:moveTo>
                <a:lnTo>
                  <a:pt x="31026" y="7200"/>
                </a:lnTo>
                <a:lnTo>
                  <a:pt x="35638" y="9042"/>
                </a:lnTo>
                <a:lnTo>
                  <a:pt x="40043" y="12738"/>
                </a:lnTo>
                <a:lnTo>
                  <a:pt x="40043" y="7200"/>
                </a:lnTo>
                <a:close/>
              </a:path>
            </a:pathLst>
          </a:custGeom>
          <a:solidFill>
            <a:srgbClr val="FFFFFF"/>
          </a:solidFill>
        </p:spPr>
        <p:txBody>
          <a:bodyPr wrap="square" lIns="0" tIns="0" rIns="0" bIns="0" rtlCol="0"/>
          <a:lstStyle/>
          <a:p>
            <a:endParaRPr/>
          </a:p>
        </p:txBody>
      </p:sp>
      <p:sp>
        <p:nvSpPr>
          <p:cNvPr id="200" name="object 200"/>
          <p:cNvSpPr/>
          <p:nvPr/>
        </p:nvSpPr>
        <p:spPr>
          <a:xfrm>
            <a:off x="10989355" y="4310882"/>
            <a:ext cx="37465" cy="50801"/>
          </a:xfrm>
          <a:custGeom>
            <a:avLst/>
            <a:gdLst/>
            <a:ahLst/>
            <a:cxnLst/>
            <a:rect l="l" t="t" r="r" b="b"/>
            <a:pathLst>
              <a:path w="37465" h="50800">
                <a:moveTo>
                  <a:pt x="7658" y="0"/>
                </a:moveTo>
                <a:lnTo>
                  <a:pt x="0" y="0"/>
                </a:lnTo>
                <a:lnTo>
                  <a:pt x="0" y="50749"/>
                </a:lnTo>
                <a:lnTo>
                  <a:pt x="7658" y="50749"/>
                </a:lnTo>
                <a:lnTo>
                  <a:pt x="7658" y="27050"/>
                </a:lnTo>
                <a:lnTo>
                  <a:pt x="37223" y="27050"/>
                </a:lnTo>
                <a:lnTo>
                  <a:pt x="37223" y="19850"/>
                </a:lnTo>
                <a:lnTo>
                  <a:pt x="7658" y="19850"/>
                </a:lnTo>
                <a:lnTo>
                  <a:pt x="7658" y="0"/>
                </a:lnTo>
                <a:close/>
              </a:path>
              <a:path w="37465" h="50800">
                <a:moveTo>
                  <a:pt x="37223" y="27050"/>
                </a:moveTo>
                <a:lnTo>
                  <a:pt x="29552" y="27050"/>
                </a:lnTo>
                <a:lnTo>
                  <a:pt x="29552" y="50749"/>
                </a:lnTo>
                <a:lnTo>
                  <a:pt x="37223" y="50749"/>
                </a:lnTo>
                <a:lnTo>
                  <a:pt x="37223" y="27050"/>
                </a:lnTo>
                <a:close/>
              </a:path>
              <a:path w="37465" h="50800">
                <a:moveTo>
                  <a:pt x="37223" y="0"/>
                </a:moveTo>
                <a:lnTo>
                  <a:pt x="29552" y="0"/>
                </a:lnTo>
                <a:lnTo>
                  <a:pt x="29552" y="19850"/>
                </a:lnTo>
                <a:lnTo>
                  <a:pt x="37223" y="19850"/>
                </a:lnTo>
                <a:lnTo>
                  <a:pt x="37223" y="0"/>
                </a:lnTo>
                <a:close/>
              </a:path>
            </a:pathLst>
          </a:custGeom>
          <a:solidFill>
            <a:srgbClr val="FFFFFF"/>
          </a:solidFill>
        </p:spPr>
        <p:txBody>
          <a:bodyPr wrap="square" lIns="0" tIns="0" rIns="0" bIns="0" rtlCol="0"/>
          <a:lstStyle/>
          <a:p>
            <a:endParaRPr/>
          </a:p>
        </p:txBody>
      </p:sp>
      <p:sp>
        <p:nvSpPr>
          <p:cNvPr id="201" name="object 201"/>
          <p:cNvSpPr/>
          <p:nvPr/>
        </p:nvSpPr>
        <p:spPr>
          <a:xfrm>
            <a:off x="11036196" y="4309912"/>
            <a:ext cx="53340" cy="52705"/>
          </a:xfrm>
          <a:custGeom>
            <a:avLst/>
            <a:gdLst/>
            <a:ahLst/>
            <a:cxnLst/>
            <a:rect l="l" t="t" r="r" b="b"/>
            <a:pathLst>
              <a:path w="53340" h="52704">
                <a:moveTo>
                  <a:pt x="33909" y="0"/>
                </a:moveTo>
                <a:lnTo>
                  <a:pt x="19354" y="0"/>
                </a:lnTo>
                <a:lnTo>
                  <a:pt x="13093" y="2578"/>
                </a:lnTo>
                <a:lnTo>
                  <a:pt x="2628" y="12839"/>
                </a:lnTo>
                <a:lnTo>
                  <a:pt x="0" y="18961"/>
                </a:lnTo>
                <a:lnTo>
                  <a:pt x="0" y="34251"/>
                </a:lnTo>
                <a:lnTo>
                  <a:pt x="2882" y="40830"/>
                </a:lnTo>
                <a:lnTo>
                  <a:pt x="13830" y="50393"/>
                </a:lnTo>
                <a:lnTo>
                  <a:pt x="19710" y="52654"/>
                </a:lnTo>
                <a:lnTo>
                  <a:pt x="33680" y="52654"/>
                </a:lnTo>
                <a:lnTo>
                  <a:pt x="40005" y="50114"/>
                </a:lnTo>
                <a:lnTo>
                  <a:pt x="44745" y="45465"/>
                </a:lnTo>
                <a:lnTo>
                  <a:pt x="21475" y="45465"/>
                </a:lnTo>
                <a:lnTo>
                  <a:pt x="17145" y="43649"/>
                </a:lnTo>
                <a:lnTo>
                  <a:pt x="9626" y="36410"/>
                </a:lnTo>
                <a:lnTo>
                  <a:pt x="7734" y="31800"/>
                </a:lnTo>
                <a:lnTo>
                  <a:pt x="7734" y="20866"/>
                </a:lnTo>
                <a:lnTo>
                  <a:pt x="9563" y="16344"/>
                </a:lnTo>
                <a:lnTo>
                  <a:pt x="13208" y="12738"/>
                </a:lnTo>
                <a:lnTo>
                  <a:pt x="16840" y="9055"/>
                </a:lnTo>
                <a:lnTo>
                  <a:pt x="21297" y="7213"/>
                </a:lnTo>
                <a:lnTo>
                  <a:pt x="44740" y="7213"/>
                </a:lnTo>
                <a:lnTo>
                  <a:pt x="40119" y="2603"/>
                </a:lnTo>
                <a:lnTo>
                  <a:pt x="33909" y="0"/>
                </a:lnTo>
                <a:close/>
              </a:path>
              <a:path w="53340" h="52704">
                <a:moveTo>
                  <a:pt x="44740" y="7213"/>
                </a:moveTo>
                <a:lnTo>
                  <a:pt x="31889" y="7213"/>
                </a:lnTo>
                <a:lnTo>
                  <a:pt x="36322" y="9055"/>
                </a:lnTo>
                <a:lnTo>
                  <a:pt x="43522" y="16382"/>
                </a:lnTo>
                <a:lnTo>
                  <a:pt x="45313" y="20866"/>
                </a:lnTo>
                <a:lnTo>
                  <a:pt x="45282" y="31800"/>
                </a:lnTo>
                <a:lnTo>
                  <a:pt x="43510" y="36207"/>
                </a:lnTo>
                <a:lnTo>
                  <a:pt x="39852" y="39928"/>
                </a:lnTo>
                <a:lnTo>
                  <a:pt x="36195" y="43611"/>
                </a:lnTo>
                <a:lnTo>
                  <a:pt x="31699" y="45465"/>
                </a:lnTo>
                <a:lnTo>
                  <a:pt x="44745" y="45465"/>
                </a:lnTo>
                <a:lnTo>
                  <a:pt x="50482" y="39916"/>
                </a:lnTo>
                <a:lnTo>
                  <a:pt x="53073" y="33731"/>
                </a:lnTo>
                <a:lnTo>
                  <a:pt x="52988" y="18961"/>
                </a:lnTo>
                <a:lnTo>
                  <a:pt x="50482" y="12941"/>
                </a:lnTo>
                <a:lnTo>
                  <a:pt x="44740" y="7213"/>
                </a:lnTo>
                <a:close/>
              </a:path>
            </a:pathLst>
          </a:custGeom>
          <a:solidFill>
            <a:srgbClr val="FFFFFF"/>
          </a:solidFill>
        </p:spPr>
        <p:txBody>
          <a:bodyPr wrap="square" lIns="0" tIns="0" rIns="0" bIns="0" rtlCol="0"/>
          <a:lstStyle/>
          <a:p>
            <a:endParaRPr/>
          </a:p>
        </p:txBody>
      </p:sp>
      <p:sp>
        <p:nvSpPr>
          <p:cNvPr id="202" name="object 202"/>
          <p:cNvSpPr/>
          <p:nvPr/>
        </p:nvSpPr>
        <p:spPr>
          <a:xfrm>
            <a:off x="11096370" y="4309912"/>
            <a:ext cx="53340" cy="52705"/>
          </a:xfrm>
          <a:custGeom>
            <a:avLst/>
            <a:gdLst/>
            <a:ahLst/>
            <a:cxnLst/>
            <a:rect l="l" t="t" r="r" b="b"/>
            <a:pathLst>
              <a:path w="53340" h="52704">
                <a:moveTo>
                  <a:pt x="33909" y="0"/>
                </a:moveTo>
                <a:lnTo>
                  <a:pt x="19329" y="0"/>
                </a:lnTo>
                <a:lnTo>
                  <a:pt x="13068" y="2578"/>
                </a:lnTo>
                <a:lnTo>
                  <a:pt x="2603" y="12839"/>
                </a:lnTo>
                <a:lnTo>
                  <a:pt x="0" y="18961"/>
                </a:lnTo>
                <a:lnTo>
                  <a:pt x="0" y="34251"/>
                </a:lnTo>
                <a:lnTo>
                  <a:pt x="2870" y="40830"/>
                </a:lnTo>
                <a:lnTo>
                  <a:pt x="13830" y="50393"/>
                </a:lnTo>
                <a:lnTo>
                  <a:pt x="19710" y="52654"/>
                </a:lnTo>
                <a:lnTo>
                  <a:pt x="33680" y="52654"/>
                </a:lnTo>
                <a:lnTo>
                  <a:pt x="40005" y="50114"/>
                </a:lnTo>
                <a:lnTo>
                  <a:pt x="44745" y="45465"/>
                </a:lnTo>
                <a:lnTo>
                  <a:pt x="21463" y="45465"/>
                </a:lnTo>
                <a:lnTo>
                  <a:pt x="17119" y="43649"/>
                </a:lnTo>
                <a:lnTo>
                  <a:pt x="13266" y="39916"/>
                </a:lnTo>
                <a:lnTo>
                  <a:pt x="9613" y="36410"/>
                </a:lnTo>
                <a:lnTo>
                  <a:pt x="7734" y="31800"/>
                </a:lnTo>
                <a:lnTo>
                  <a:pt x="7734" y="20866"/>
                </a:lnTo>
                <a:lnTo>
                  <a:pt x="9563" y="16344"/>
                </a:lnTo>
                <a:lnTo>
                  <a:pt x="13182" y="12738"/>
                </a:lnTo>
                <a:lnTo>
                  <a:pt x="16840" y="9055"/>
                </a:lnTo>
                <a:lnTo>
                  <a:pt x="21297" y="7213"/>
                </a:lnTo>
                <a:lnTo>
                  <a:pt x="44715" y="7213"/>
                </a:lnTo>
                <a:lnTo>
                  <a:pt x="40093" y="2603"/>
                </a:lnTo>
                <a:lnTo>
                  <a:pt x="33909" y="0"/>
                </a:lnTo>
                <a:close/>
              </a:path>
              <a:path w="53340" h="52704">
                <a:moveTo>
                  <a:pt x="44715" y="7213"/>
                </a:moveTo>
                <a:lnTo>
                  <a:pt x="31889" y="7213"/>
                </a:lnTo>
                <a:lnTo>
                  <a:pt x="36322" y="9055"/>
                </a:lnTo>
                <a:lnTo>
                  <a:pt x="40105" y="12941"/>
                </a:lnTo>
                <a:lnTo>
                  <a:pt x="43522" y="16382"/>
                </a:lnTo>
                <a:lnTo>
                  <a:pt x="45326" y="20866"/>
                </a:lnTo>
                <a:lnTo>
                  <a:pt x="45295" y="31800"/>
                </a:lnTo>
                <a:lnTo>
                  <a:pt x="43510" y="36207"/>
                </a:lnTo>
                <a:lnTo>
                  <a:pt x="39751" y="40030"/>
                </a:lnTo>
                <a:lnTo>
                  <a:pt x="36195" y="43611"/>
                </a:lnTo>
                <a:lnTo>
                  <a:pt x="31699" y="45465"/>
                </a:lnTo>
                <a:lnTo>
                  <a:pt x="44745" y="45465"/>
                </a:lnTo>
                <a:lnTo>
                  <a:pt x="50457" y="39916"/>
                </a:lnTo>
                <a:lnTo>
                  <a:pt x="53073" y="33731"/>
                </a:lnTo>
                <a:lnTo>
                  <a:pt x="52987" y="18961"/>
                </a:lnTo>
                <a:lnTo>
                  <a:pt x="50457" y="12941"/>
                </a:lnTo>
                <a:lnTo>
                  <a:pt x="44715" y="7213"/>
                </a:lnTo>
                <a:close/>
              </a:path>
            </a:pathLst>
          </a:custGeom>
          <a:solidFill>
            <a:srgbClr val="FFFFFF"/>
          </a:solidFill>
        </p:spPr>
        <p:txBody>
          <a:bodyPr wrap="square" lIns="0" tIns="0" rIns="0" bIns="0" rtlCol="0"/>
          <a:lstStyle/>
          <a:p>
            <a:endParaRPr/>
          </a:p>
        </p:txBody>
      </p:sp>
      <p:sp>
        <p:nvSpPr>
          <p:cNvPr id="203" name="object 203"/>
          <p:cNvSpPr/>
          <p:nvPr/>
        </p:nvSpPr>
        <p:spPr>
          <a:xfrm>
            <a:off x="11159086" y="4310884"/>
            <a:ext cx="22860" cy="50801"/>
          </a:xfrm>
          <a:custGeom>
            <a:avLst/>
            <a:gdLst/>
            <a:ahLst/>
            <a:cxnLst/>
            <a:rect l="l" t="t" r="r" b="b"/>
            <a:pathLst>
              <a:path w="22859" h="50800">
                <a:moveTo>
                  <a:pt x="7658" y="0"/>
                </a:moveTo>
                <a:lnTo>
                  <a:pt x="0" y="0"/>
                </a:lnTo>
                <a:lnTo>
                  <a:pt x="0" y="50749"/>
                </a:lnTo>
                <a:lnTo>
                  <a:pt x="22567" y="50749"/>
                </a:lnTo>
                <a:lnTo>
                  <a:pt x="22567" y="43548"/>
                </a:lnTo>
                <a:lnTo>
                  <a:pt x="7658" y="43548"/>
                </a:lnTo>
                <a:lnTo>
                  <a:pt x="7658" y="0"/>
                </a:lnTo>
                <a:close/>
              </a:path>
            </a:pathLst>
          </a:custGeom>
          <a:solidFill>
            <a:srgbClr val="FFFFFF"/>
          </a:solidFill>
        </p:spPr>
        <p:txBody>
          <a:bodyPr wrap="square" lIns="0" tIns="0" rIns="0" bIns="0" rtlCol="0"/>
          <a:lstStyle/>
          <a:p>
            <a:endParaRPr/>
          </a:p>
        </p:txBody>
      </p:sp>
      <p:sp>
        <p:nvSpPr>
          <p:cNvPr id="204" name="object 204"/>
          <p:cNvSpPr/>
          <p:nvPr/>
        </p:nvSpPr>
        <p:spPr>
          <a:xfrm>
            <a:off x="10349038" y="4538245"/>
            <a:ext cx="128270" cy="106044"/>
          </a:xfrm>
          <a:custGeom>
            <a:avLst/>
            <a:gdLst/>
            <a:ahLst/>
            <a:cxnLst/>
            <a:rect l="l" t="t" r="r" b="b"/>
            <a:pathLst>
              <a:path w="128270" h="106045">
                <a:moveTo>
                  <a:pt x="127876" y="105803"/>
                </a:moveTo>
                <a:lnTo>
                  <a:pt x="0" y="105803"/>
                </a:lnTo>
                <a:lnTo>
                  <a:pt x="0" y="0"/>
                </a:lnTo>
                <a:lnTo>
                  <a:pt x="127876" y="0"/>
                </a:lnTo>
                <a:lnTo>
                  <a:pt x="127876" y="105803"/>
                </a:lnTo>
                <a:close/>
              </a:path>
            </a:pathLst>
          </a:custGeom>
          <a:solidFill>
            <a:srgbClr val="FFFFFF"/>
          </a:solidFill>
        </p:spPr>
        <p:txBody>
          <a:bodyPr wrap="square" lIns="0" tIns="0" rIns="0" bIns="0" rtlCol="0"/>
          <a:lstStyle/>
          <a:p>
            <a:endParaRPr/>
          </a:p>
        </p:txBody>
      </p:sp>
      <p:sp>
        <p:nvSpPr>
          <p:cNvPr id="205" name="object 205"/>
          <p:cNvSpPr/>
          <p:nvPr/>
        </p:nvSpPr>
        <p:spPr>
          <a:xfrm>
            <a:off x="10353510" y="4541977"/>
            <a:ext cx="119380" cy="98426"/>
          </a:xfrm>
          <a:custGeom>
            <a:avLst/>
            <a:gdLst/>
            <a:ahLst/>
            <a:cxnLst/>
            <a:rect l="l" t="t" r="r" b="b"/>
            <a:pathLst>
              <a:path w="119379" h="98425">
                <a:moveTo>
                  <a:pt x="118910" y="98361"/>
                </a:moveTo>
                <a:lnTo>
                  <a:pt x="0" y="98361"/>
                </a:lnTo>
                <a:lnTo>
                  <a:pt x="0" y="0"/>
                </a:lnTo>
                <a:lnTo>
                  <a:pt x="118910" y="0"/>
                </a:lnTo>
                <a:lnTo>
                  <a:pt x="118910" y="98361"/>
                </a:lnTo>
                <a:close/>
              </a:path>
            </a:pathLst>
          </a:custGeom>
          <a:solidFill>
            <a:srgbClr val="AB0F24"/>
          </a:solidFill>
        </p:spPr>
        <p:txBody>
          <a:bodyPr wrap="square" lIns="0" tIns="0" rIns="0" bIns="0" rtlCol="0"/>
          <a:lstStyle/>
          <a:p>
            <a:endParaRPr/>
          </a:p>
        </p:txBody>
      </p:sp>
      <p:sp>
        <p:nvSpPr>
          <p:cNvPr id="206" name="object 206"/>
          <p:cNvSpPr/>
          <p:nvPr/>
        </p:nvSpPr>
        <p:spPr>
          <a:xfrm>
            <a:off x="10412958"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07" name="object 207"/>
          <p:cNvSpPr/>
          <p:nvPr/>
        </p:nvSpPr>
        <p:spPr>
          <a:xfrm>
            <a:off x="10567860"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08" name="object 208"/>
          <p:cNvSpPr/>
          <p:nvPr/>
        </p:nvSpPr>
        <p:spPr>
          <a:xfrm>
            <a:off x="10572356" y="4541977"/>
            <a:ext cx="119380" cy="98426"/>
          </a:xfrm>
          <a:custGeom>
            <a:avLst/>
            <a:gdLst/>
            <a:ahLst/>
            <a:cxnLst/>
            <a:rect l="l" t="t" r="r" b="b"/>
            <a:pathLst>
              <a:path w="119379" h="98425">
                <a:moveTo>
                  <a:pt x="118910" y="98361"/>
                </a:moveTo>
                <a:lnTo>
                  <a:pt x="0" y="98361"/>
                </a:lnTo>
                <a:lnTo>
                  <a:pt x="0" y="0"/>
                </a:lnTo>
                <a:lnTo>
                  <a:pt x="118910" y="0"/>
                </a:lnTo>
                <a:lnTo>
                  <a:pt x="118910" y="98361"/>
                </a:lnTo>
                <a:close/>
              </a:path>
            </a:pathLst>
          </a:custGeom>
          <a:solidFill>
            <a:srgbClr val="AB0F24"/>
          </a:solidFill>
        </p:spPr>
        <p:txBody>
          <a:bodyPr wrap="square" lIns="0" tIns="0" rIns="0" bIns="0" rtlCol="0"/>
          <a:lstStyle/>
          <a:p>
            <a:endParaRPr/>
          </a:p>
        </p:txBody>
      </p:sp>
      <p:sp>
        <p:nvSpPr>
          <p:cNvPr id="209" name="object 209"/>
          <p:cNvSpPr/>
          <p:nvPr/>
        </p:nvSpPr>
        <p:spPr>
          <a:xfrm>
            <a:off x="10631804"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10" name="object 210"/>
          <p:cNvSpPr/>
          <p:nvPr/>
        </p:nvSpPr>
        <p:spPr>
          <a:xfrm>
            <a:off x="10349038" y="4395320"/>
            <a:ext cx="128270" cy="106044"/>
          </a:xfrm>
          <a:custGeom>
            <a:avLst/>
            <a:gdLst/>
            <a:ahLst/>
            <a:cxnLst/>
            <a:rect l="l" t="t" r="r" b="b"/>
            <a:pathLst>
              <a:path w="128270" h="106045">
                <a:moveTo>
                  <a:pt x="127876" y="105778"/>
                </a:moveTo>
                <a:lnTo>
                  <a:pt x="0" y="105778"/>
                </a:lnTo>
                <a:lnTo>
                  <a:pt x="0" y="0"/>
                </a:lnTo>
                <a:lnTo>
                  <a:pt x="127876" y="0"/>
                </a:lnTo>
                <a:lnTo>
                  <a:pt x="127876" y="105778"/>
                </a:lnTo>
                <a:close/>
              </a:path>
            </a:pathLst>
          </a:custGeom>
          <a:solidFill>
            <a:srgbClr val="FFFFFF"/>
          </a:solidFill>
        </p:spPr>
        <p:txBody>
          <a:bodyPr wrap="square" lIns="0" tIns="0" rIns="0" bIns="0" rtlCol="0"/>
          <a:lstStyle/>
          <a:p>
            <a:endParaRPr/>
          </a:p>
        </p:txBody>
      </p:sp>
      <p:sp>
        <p:nvSpPr>
          <p:cNvPr id="211" name="object 211"/>
          <p:cNvSpPr/>
          <p:nvPr/>
        </p:nvSpPr>
        <p:spPr>
          <a:xfrm>
            <a:off x="10353510" y="4399052"/>
            <a:ext cx="119380" cy="98426"/>
          </a:xfrm>
          <a:custGeom>
            <a:avLst/>
            <a:gdLst/>
            <a:ahLst/>
            <a:cxnLst/>
            <a:rect l="l" t="t" r="r" b="b"/>
            <a:pathLst>
              <a:path w="119379" h="98425">
                <a:moveTo>
                  <a:pt x="118910" y="98336"/>
                </a:moveTo>
                <a:lnTo>
                  <a:pt x="0" y="98336"/>
                </a:lnTo>
                <a:lnTo>
                  <a:pt x="0" y="0"/>
                </a:lnTo>
                <a:lnTo>
                  <a:pt x="118910" y="0"/>
                </a:lnTo>
                <a:lnTo>
                  <a:pt x="118910" y="98336"/>
                </a:lnTo>
                <a:close/>
              </a:path>
            </a:pathLst>
          </a:custGeom>
          <a:solidFill>
            <a:srgbClr val="AB0F24"/>
          </a:solidFill>
        </p:spPr>
        <p:txBody>
          <a:bodyPr wrap="square" lIns="0" tIns="0" rIns="0" bIns="0" rtlCol="0"/>
          <a:lstStyle/>
          <a:p>
            <a:endParaRPr/>
          </a:p>
        </p:txBody>
      </p:sp>
      <p:sp>
        <p:nvSpPr>
          <p:cNvPr id="212" name="object 212"/>
          <p:cNvSpPr/>
          <p:nvPr/>
        </p:nvSpPr>
        <p:spPr>
          <a:xfrm>
            <a:off x="10412958"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13" name="object 213"/>
          <p:cNvSpPr/>
          <p:nvPr/>
        </p:nvSpPr>
        <p:spPr>
          <a:xfrm>
            <a:off x="10567860"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14" name="object 214"/>
          <p:cNvSpPr/>
          <p:nvPr/>
        </p:nvSpPr>
        <p:spPr>
          <a:xfrm>
            <a:off x="10572356" y="4399052"/>
            <a:ext cx="119380" cy="98426"/>
          </a:xfrm>
          <a:custGeom>
            <a:avLst/>
            <a:gdLst/>
            <a:ahLst/>
            <a:cxnLst/>
            <a:rect l="l" t="t" r="r" b="b"/>
            <a:pathLst>
              <a:path w="119379" h="98425">
                <a:moveTo>
                  <a:pt x="118910" y="98336"/>
                </a:moveTo>
                <a:lnTo>
                  <a:pt x="0" y="98336"/>
                </a:lnTo>
                <a:lnTo>
                  <a:pt x="0" y="0"/>
                </a:lnTo>
                <a:lnTo>
                  <a:pt x="118910" y="0"/>
                </a:lnTo>
                <a:lnTo>
                  <a:pt x="118910" y="98336"/>
                </a:lnTo>
                <a:close/>
              </a:path>
            </a:pathLst>
          </a:custGeom>
          <a:solidFill>
            <a:srgbClr val="AB0F24"/>
          </a:solidFill>
        </p:spPr>
        <p:txBody>
          <a:bodyPr wrap="square" lIns="0" tIns="0" rIns="0" bIns="0" rtlCol="0"/>
          <a:lstStyle/>
          <a:p>
            <a:endParaRPr/>
          </a:p>
        </p:txBody>
      </p:sp>
      <p:sp>
        <p:nvSpPr>
          <p:cNvPr id="215" name="object 215"/>
          <p:cNvSpPr/>
          <p:nvPr/>
        </p:nvSpPr>
        <p:spPr>
          <a:xfrm>
            <a:off x="10631804"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16" name="object 216"/>
          <p:cNvSpPr/>
          <p:nvPr/>
        </p:nvSpPr>
        <p:spPr>
          <a:xfrm>
            <a:off x="11360925"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17" name="object 217"/>
          <p:cNvSpPr/>
          <p:nvPr/>
        </p:nvSpPr>
        <p:spPr>
          <a:xfrm>
            <a:off x="11365421" y="4541977"/>
            <a:ext cx="119380" cy="98426"/>
          </a:xfrm>
          <a:custGeom>
            <a:avLst/>
            <a:gdLst/>
            <a:ahLst/>
            <a:cxnLst/>
            <a:rect l="l" t="t" r="r" b="b"/>
            <a:pathLst>
              <a:path w="119379" h="98425">
                <a:moveTo>
                  <a:pt x="118897" y="98361"/>
                </a:moveTo>
                <a:lnTo>
                  <a:pt x="0" y="98361"/>
                </a:lnTo>
                <a:lnTo>
                  <a:pt x="0" y="0"/>
                </a:lnTo>
                <a:lnTo>
                  <a:pt x="118897" y="0"/>
                </a:lnTo>
                <a:lnTo>
                  <a:pt x="118897" y="98361"/>
                </a:lnTo>
                <a:close/>
              </a:path>
            </a:pathLst>
          </a:custGeom>
          <a:solidFill>
            <a:srgbClr val="AB0F24"/>
          </a:solidFill>
        </p:spPr>
        <p:txBody>
          <a:bodyPr wrap="square" lIns="0" tIns="0" rIns="0" bIns="0" rtlCol="0"/>
          <a:lstStyle/>
          <a:p>
            <a:endParaRPr/>
          </a:p>
        </p:txBody>
      </p:sp>
      <p:sp>
        <p:nvSpPr>
          <p:cNvPr id="218" name="object 218"/>
          <p:cNvSpPr/>
          <p:nvPr/>
        </p:nvSpPr>
        <p:spPr>
          <a:xfrm>
            <a:off x="11424887" y="4538245"/>
            <a:ext cx="0" cy="106044"/>
          </a:xfrm>
          <a:custGeom>
            <a:avLst/>
            <a:gdLst/>
            <a:ahLst/>
            <a:cxnLst/>
            <a:rect l="l" t="t" r="r" b="b"/>
            <a:pathLst>
              <a:path h="106045">
                <a:moveTo>
                  <a:pt x="0" y="0"/>
                </a:moveTo>
                <a:lnTo>
                  <a:pt x="0" y="105803"/>
                </a:lnTo>
              </a:path>
            </a:pathLst>
          </a:custGeom>
          <a:ln w="4483">
            <a:solidFill>
              <a:srgbClr val="FFFFFF"/>
            </a:solidFill>
          </a:ln>
        </p:spPr>
        <p:txBody>
          <a:bodyPr wrap="square" lIns="0" tIns="0" rIns="0" bIns="0" rtlCol="0"/>
          <a:lstStyle/>
          <a:p>
            <a:endParaRPr/>
          </a:p>
        </p:txBody>
      </p:sp>
      <p:sp>
        <p:nvSpPr>
          <p:cNvPr id="219" name="object 219"/>
          <p:cNvSpPr/>
          <p:nvPr/>
        </p:nvSpPr>
        <p:spPr>
          <a:xfrm>
            <a:off x="11579758" y="4538245"/>
            <a:ext cx="128270" cy="106044"/>
          </a:xfrm>
          <a:custGeom>
            <a:avLst/>
            <a:gdLst/>
            <a:ahLst/>
            <a:cxnLst/>
            <a:rect l="l" t="t" r="r" b="b"/>
            <a:pathLst>
              <a:path w="128270" h="106045">
                <a:moveTo>
                  <a:pt x="127901" y="105803"/>
                </a:moveTo>
                <a:lnTo>
                  <a:pt x="0" y="105803"/>
                </a:lnTo>
                <a:lnTo>
                  <a:pt x="0" y="0"/>
                </a:lnTo>
                <a:lnTo>
                  <a:pt x="127901" y="0"/>
                </a:lnTo>
                <a:lnTo>
                  <a:pt x="127901" y="105803"/>
                </a:lnTo>
                <a:close/>
              </a:path>
            </a:pathLst>
          </a:custGeom>
          <a:solidFill>
            <a:srgbClr val="FFFFFF"/>
          </a:solidFill>
        </p:spPr>
        <p:txBody>
          <a:bodyPr wrap="square" lIns="0" tIns="0" rIns="0" bIns="0" rtlCol="0"/>
          <a:lstStyle/>
          <a:p>
            <a:endParaRPr/>
          </a:p>
        </p:txBody>
      </p:sp>
      <p:sp>
        <p:nvSpPr>
          <p:cNvPr id="220" name="object 220"/>
          <p:cNvSpPr/>
          <p:nvPr/>
        </p:nvSpPr>
        <p:spPr>
          <a:xfrm>
            <a:off x="11584267" y="4541977"/>
            <a:ext cx="119380" cy="98426"/>
          </a:xfrm>
          <a:custGeom>
            <a:avLst/>
            <a:gdLst/>
            <a:ahLst/>
            <a:cxnLst/>
            <a:rect l="l" t="t" r="r" b="b"/>
            <a:pathLst>
              <a:path w="119379" h="98425">
                <a:moveTo>
                  <a:pt x="118897" y="98361"/>
                </a:moveTo>
                <a:lnTo>
                  <a:pt x="0" y="98361"/>
                </a:lnTo>
                <a:lnTo>
                  <a:pt x="0" y="0"/>
                </a:lnTo>
                <a:lnTo>
                  <a:pt x="118897" y="0"/>
                </a:lnTo>
                <a:lnTo>
                  <a:pt x="118897" y="98361"/>
                </a:lnTo>
                <a:close/>
              </a:path>
            </a:pathLst>
          </a:custGeom>
          <a:solidFill>
            <a:srgbClr val="AB0F24"/>
          </a:solidFill>
        </p:spPr>
        <p:txBody>
          <a:bodyPr wrap="square" lIns="0" tIns="0" rIns="0" bIns="0" rtlCol="0"/>
          <a:lstStyle/>
          <a:p>
            <a:endParaRPr/>
          </a:p>
        </p:txBody>
      </p:sp>
      <p:sp>
        <p:nvSpPr>
          <p:cNvPr id="221" name="object 221"/>
          <p:cNvSpPr/>
          <p:nvPr/>
        </p:nvSpPr>
        <p:spPr>
          <a:xfrm>
            <a:off x="11643728" y="4538245"/>
            <a:ext cx="0" cy="106044"/>
          </a:xfrm>
          <a:custGeom>
            <a:avLst/>
            <a:gdLst/>
            <a:ahLst/>
            <a:cxnLst/>
            <a:rect l="l" t="t" r="r" b="b"/>
            <a:pathLst>
              <a:path h="106045">
                <a:moveTo>
                  <a:pt x="0" y="0"/>
                </a:moveTo>
                <a:lnTo>
                  <a:pt x="0" y="105803"/>
                </a:lnTo>
              </a:path>
            </a:pathLst>
          </a:custGeom>
          <a:ln w="4495">
            <a:solidFill>
              <a:srgbClr val="FFFFFF"/>
            </a:solidFill>
          </a:ln>
        </p:spPr>
        <p:txBody>
          <a:bodyPr wrap="square" lIns="0" tIns="0" rIns="0" bIns="0" rtlCol="0"/>
          <a:lstStyle/>
          <a:p>
            <a:endParaRPr/>
          </a:p>
        </p:txBody>
      </p:sp>
      <p:sp>
        <p:nvSpPr>
          <p:cNvPr id="222" name="object 222"/>
          <p:cNvSpPr/>
          <p:nvPr/>
        </p:nvSpPr>
        <p:spPr>
          <a:xfrm>
            <a:off x="11360925"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23" name="object 223"/>
          <p:cNvSpPr/>
          <p:nvPr/>
        </p:nvSpPr>
        <p:spPr>
          <a:xfrm>
            <a:off x="11365421" y="4399052"/>
            <a:ext cx="119380" cy="98426"/>
          </a:xfrm>
          <a:custGeom>
            <a:avLst/>
            <a:gdLst/>
            <a:ahLst/>
            <a:cxnLst/>
            <a:rect l="l" t="t" r="r" b="b"/>
            <a:pathLst>
              <a:path w="119379" h="98425">
                <a:moveTo>
                  <a:pt x="118897" y="98336"/>
                </a:moveTo>
                <a:lnTo>
                  <a:pt x="0" y="98336"/>
                </a:lnTo>
                <a:lnTo>
                  <a:pt x="0" y="0"/>
                </a:lnTo>
                <a:lnTo>
                  <a:pt x="118897" y="0"/>
                </a:lnTo>
                <a:lnTo>
                  <a:pt x="118897" y="98336"/>
                </a:lnTo>
                <a:close/>
              </a:path>
            </a:pathLst>
          </a:custGeom>
          <a:solidFill>
            <a:srgbClr val="AB0F24"/>
          </a:solidFill>
        </p:spPr>
        <p:txBody>
          <a:bodyPr wrap="square" lIns="0" tIns="0" rIns="0" bIns="0" rtlCol="0"/>
          <a:lstStyle/>
          <a:p>
            <a:endParaRPr/>
          </a:p>
        </p:txBody>
      </p:sp>
      <p:sp>
        <p:nvSpPr>
          <p:cNvPr id="224" name="object 224"/>
          <p:cNvSpPr/>
          <p:nvPr/>
        </p:nvSpPr>
        <p:spPr>
          <a:xfrm>
            <a:off x="11424887" y="4395320"/>
            <a:ext cx="0" cy="106044"/>
          </a:xfrm>
          <a:custGeom>
            <a:avLst/>
            <a:gdLst/>
            <a:ahLst/>
            <a:cxnLst/>
            <a:rect l="l" t="t" r="r" b="b"/>
            <a:pathLst>
              <a:path h="106045">
                <a:moveTo>
                  <a:pt x="0" y="0"/>
                </a:moveTo>
                <a:lnTo>
                  <a:pt x="0" y="105778"/>
                </a:lnTo>
              </a:path>
            </a:pathLst>
          </a:custGeom>
          <a:ln w="4483">
            <a:solidFill>
              <a:srgbClr val="FFFFFF"/>
            </a:solidFill>
          </a:ln>
        </p:spPr>
        <p:txBody>
          <a:bodyPr wrap="square" lIns="0" tIns="0" rIns="0" bIns="0" rtlCol="0"/>
          <a:lstStyle/>
          <a:p>
            <a:endParaRPr/>
          </a:p>
        </p:txBody>
      </p:sp>
      <p:sp>
        <p:nvSpPr>
          <p:cNvPr id="225" name="object 225"/>
          <p:cNvSpPr/>
          <p:nvPr/>
        </p:nvSpPr>
        <p:spPr>
          <a:xfrm>
            <a:off x="11579758" y="4395320"/>
            <a:ext cx="128270" cy="106044"/>
          </a:xfrm>
          <a:custGeom>
            <a:avLst/>
            <a:gdLst/>
            <a:ahLst/>
            <a:cxnLst/>
            <a:rect l="l" t="t" r="r" b="b"/>
            <a:pathLst>
              <a:path w="128270" h="106045">
                <a:moveTo>
                  <a:pt x="127901" y="105778"/>
                </a:moveTo>
                <a:lnTo>
                  <a:pt x="0" y="105778"/>
                </a:lnTo>
                <a:lnTo>
                  <a:pt x="0" y="0"/>
                </a:lnTo>
                <a:lnTo>
                  <a:pt x="127901" y="0"/>
                </a:lnTo>
                <a:lnTo>
                  <a:pt x="127901" y="105778"/>
                </a:lnTo>
                <a:close/>
              </a:path>
            </a:pathLst>
          </a:custGeom>
          <a:solidFill>
            <a:srgbClr val="FFFFFF"/>
          </a:solidFill>
        </p:spPr>
        <p:txBody>
          <a:bodyPr wrap="square" lIns="0" tIns="0" rIns="0" bIns="0" rtlCol="0"/>
          <a:lstStyle/>
          <a:p>
            <a:endParaRPr/>
          </a:p>
        </p:txBody>
      </p:sp>
      <p:sp>
        <p:nvSpPr>
          <p:cNvPr id="226" name="object 226"/>
          <p:cNvSpPr/>
          <p:nvPr/>
        </p:nvSpPr>
        <p:spPr>
          <a:xfrm>
            <a:off x="11584267" y="4399052"/>
            <a:ext cx="119380" cy="98426"/>
          </a:xfrm>
          <a:custGeom>
            <a:avLst/>
            <a:gdLst/>
            <a:ahLst/>
            <a:cxnLst/>
            <a:rect l="l" t="t" r="r" b="b"/>
            <a:pathLst>
              <a:path w="119379" h="98425">
                <a:moveTo>
                  <a:pt x="118897" y="98336"/>
                </a:moveTo>
                <a:lnTo>
                  <a:pt x="0" y="98336"/>
                </a:lnTo>
                <a:lnTo>
                  <a:pt x="0" y="0"/>
                </a:lnTo>
                <a:lnTo>
                  <a:pt x="118897" y="0"/>
                </a:lnTo>
                <a:lnTo>
                  <a:pt x="118897" y="98336"/>
                </a:lnTo>
                <a:close/>
              </a:path>
            </a:pathLst>
          </a:custGeom>
          <a:solidFill>
            <a:srgbClr val="AB0F24"/>
          </a:solidFill>
        </p:spPr>
        <p:txBody>
          <a:bodyPr wrap="square" lIns="0" tIns="0" rIns="0" bIns="0" rtlCol="0"/>
          <a:lstStyle/>
          <a:p>
            <a:endParaRPr/>
          </a:p>
        </p:txBody>
      </p:sp>
      <p:sp>
        <p:nvSpPr>
          <p:cNvPr id="227" name="object 227"/>
          <p:cNvSpPr/>
          <p:nvPr/>
        </p:nvSpPr>
        <p:spPr>
          <a:xfrm>
            <a:off x="11643728" y="4395320"/>
            <a:ext cx="0" cy="106044"/>
          </a:xfrm>
          <a:custGeom>
            <a:avLst/>
            <a:gdLst/>
            <a:ahLst/>
            <a:cxnLst/>
            <a:rect l="l" t="t" r="r" b="b"/>
            <a:pathLst>
              <a:path h="106045">
                <a:moveTo>
                  <a:pt x="0" y="0"/>
                </a:moveTo>
                <a:lnTo>
                  <a:pt x="0" y="105778"/>
                </a:lnTo>
              </a:path>
            </a:pathLst>
          </a:custGeom>
          <a:ln w="4495">
            <a:solidFill>
              <a:srgbClr val="FFFFFF"/>
            </a:solidFill>
          </a:ln>
        </p:spPr>
        <p:txBody>
          <a:bodyPr wrap="square" lIns="0" tIns="0" rIns="0" bIns="0" rtlCol="0"/>
          <a:lstStyle/>
          <a:p>
            <a:endParaRPr/>
          </a:p>
        </p:txBody>
      </p:sp>
      <p:sp>
        <p:nvSpPr>
          <p:cNvPr id="228" name="object 228"/>
          <p:cNvSpPr/>
          <p:nvPr/>
        </p:nvSpPr>
        <p:spPr>
          <a:xfrm>
            <a:off x="10126303" y="3599830"/>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229" name="object 229"/>
          <p:cNvSpPr/>
          <p:nvPr/>
        </p:nvSpPr>
        <p:spPr>
          <a:xfrm>
            <a:off x="4649653" y="7140677"/>
            <a:ext cx="1239520" cy="141606"/>
          </a:xfrm>
          <a:custGeom>
            <a:avLst/>
            <a:gdLst/>
            <a:ahLst/>
            <a:cxnLst/>
            <a:rect l="l" t="t" r="r" b="b"/>
            <a:pathLst>
              <a:path w="1239520" h="141604">
                <a:moveTo>
                  <a:pt x="1238961" y="141109"/>
                </a:moveTo>
                <a:lnTo>
                  <a:pt x="0" y="141109"/>
                </a:lnTo>
                <a:lnTo>
                  <a:pt x="0" y="0"/>
                </a:lnTo>
                <a:lnTo>
                  <a:pt x="1238961" y="0"/>
                </a:lnTo>
                <a:lnTo>
                  <a:pt x="1238961" y="141109"/>
                </a:lnTo>
              </a:path>
            </a:pathLst>
          </a:custGeom>
          <a:ln w="49530">
            <a:solidFill>
              <a:srgbClr val="FFFFFF"/>
            </a:solidFill>
          </a:ln>
        </p:spPr>
        <p:txBody>
          <a:bodyPr wrap="square" lIns="0" tIns="0" rIns="0" bIns="0" rtlCol="0"/>
          <a:lstStyle/>
          <a:p>
            <a:endParaRPr/>
          </a:p>
        </p:txBody>
      </p:sp>
      <p:sp>
        <p:nvSpPr>
          <p:cNvPr id="230" name="object 230"/>
          <p:cNvSpPr/>
          <p:nvPr/>
        </p:nvSpPr>
        <p:spPr>
          <a:xfrm>
            <a:off x="4579876" y="6850612"/>
            <a:ext cx="1341120" cy="476885"/>
          </a:xfrm>
          <a:custGeom>
            <a:avLst/>
            <a:gdLst/>
            <a:ahLst/>
            <a:cxnLst/>
            <a:rect l="l" t="t" r="r" b="b"/>
            <a:pathLst>
              <a:path w="1341120" h="476884">
                <a:moveTo>
                  <a:pt x="1127437" y="304164"/>
                </a:moveTo>
                <a:lnTo>
                  <a:pt x="259257" y="304164"/>
                </a:lnTo>
                <a:lnTo>
                  <a:pt x="311424" y="314871"/>
                </a:lnTo>
                <a:lnTo>
                  <a:pt x="348157" y="341932"/>
                </a:lnTo>
                <a:lnTo>
                  <a:pt x="372227" y="377756"/>
                </a:lnTo>
                <a:lnTo>
                  <a:pt x="386406" y="414754"/>
                </a:lnTo>
                <a:lnTo>
                  <a:pt x="393465" y="445336"/>
                </a:lnTo>
                <a:lnTo>
                  <a:pt x="396176" y="461911"/>
                </a:lnTo>
                <a:lnTo>
                  <a:pt x="399084" y="476021"/>
                </a:lnTo>
                <a:lnTo>
                  <a:pt x="410730" y="476262"/>
                </a:lnTo>
                <a:lnTo>
                  <a:pt x="1000582" y="476262"/>
                </a:lnTo>
                <a:lnTo>
                  <a:pt x="1014588" y="469134"/>
                </a:lnTo>
                <a:lnTo>
                  <a:pt x="1025248" y="450949"/>
                </a:lnTo>
                <a:lnTo>
                  <a:pt x="1033046" y="426504"/>
                </a:lnTo>
                <a:lnTo>
                  <a:pt x="1038466" y="400595"/>
                </a:lnTo>
                <a:lnTo>
                  <a:pt x="1050359" y="369941"/>
                </a:lnTo>
                <a:lnTo>
                  <a:pt x="1076872" y="335044"/>
                </a:lnTo>
                <a:lnTo>
                  <a:pt x="1117313" y="306405"/>
                </a:lnTo>
                <a:lnTo>
                  <a:pt x="1127437" y="304164"/>
                </a:lnTo>
                <a:close/>
              </a:path>
              <a:path w="1341120" h="476884">
                <a:moveTo>
                  <a:pt x="595336" y="0"/>
                </a:moveTo>
                <a:lnTo>
                  <a:pt x="526296" y="1643"/>
                </a:lnTo>
                <a:lnTo>
                  <a:pt x="461385" y="6776"/>
                </a:lnTo>
                <a:lnTo>
                  <a:pt x="407098" y="16331"/>
                </a:lnTo>
                <a:lnTo>
                  <a:pt x="360732" y="31915"/>
                </a:lnTo>
                <a:lnTo>
                  <a:pt x="315654" y="53428"/>
                </a:lnTo>
                <a:lnTo>
                  <a:pt x="272437" y="79261"/>
                </a:lnTo>
                <a:lnTo>
                  <a:pt x="231654" y="107806"/>
                </a:lnTo>
                <a:lnTo>
                  <a:pt x="193879" y="137453"/>
                </a:lnTo>
                <a:lnTo>
                  <a:pt x="159683" y="166596"/>
                </a:lnTo>
                <a:lnTo>
                  <a:pt x="129641" y="193623"/>
                </a:lnTo>
                <a:lnTo>
                  <a:pt x="87644" y="240052"/>
                </a:lnTo>
                <a:lnTo>
                  <a:pt x="58000" y="286267"/>
                </a:lnTo>
                <a:lnTo>
                  <a:pt x="39416" y="326219"/>
                </a:lnTo>
                <a:lnTo>
                  <a:pt x="30594" y="353859"/>
                </a:lnTo>
                <a:lnTo>
                  <a:pt x="22749" y="377474"/>
                </a:lnTo>
                <a:lnTo>
                  <a:pt x="11487" y="404772"/>
                </a:lnTo>
                <a:lnTo>
                  <a:pt x="2130" y="428867"/>
                </a:lnTo>
                <a:lnTo>
                  <a:pt x="0" y="442874"/>
                </a:lnTo>
                <a:lnTo>
                  <a:pt x="4394" y="451776"/>
                </a:lnTo>
                <a:lnTo>
                  <a:pt x="14579" y="454748"/>
                </a:lnTo>
                <a:lnTo>
                  <a:pt x="53174" y="454748"/>
                </a:lnTo>
                <a:lnTo>
                  <a:pt x="76551" y="446407"/>
                </a:lnTo>
                <a:lnTo>
                  <a:pt x="98233" y="424895"/>
                </a:lnTo>
                <a:lnTo>
                  <a:pt x="120450" y="395480"/>
                </a:lnTo>
                <a:lnTo>
                  <a:pt x="145431" y="363432"/>
                </a:lnTo>
                <a:lnTo>
                  <a:pt x="175407" y="334018"/>
                </a:lnTo>
                <a:lnTo>
                  <a:pt x="212606" y="312506"/>
                </a:lnTo>
                <a:lnTo>
                  <a:pt x="259257" y="304164"/>
                </a:lnTo>
                <a:lnTo>
                  <a:pt x="1127437" y="304164"/>
                </a:lnTo>
                <a:lnTo>
                  <a:pt x="1170990" y="294525"/>
                </a:lnTo>
                <a:lnTo>
                  <a:pt x="1301580" y="294525"/>
                </a:lnTo>
                <a:lnTo>
                  <a:pt x="1299898" y="290805"/>
                </a:lnTo>
                <a:lnTo>
                  <a:pt x="1272209" y="252983"/>
                </a:lnTo>
                <a:lnTo>
                  <a:pt x="1236022" y="226339"/>
                </a:lnTo>
                <a:lnTo>
                  <a:pt x="1189628" y="203649"/>
                </a:lnTo>
                <a:lnTo>
                  <a:pt x="1137152" y="185305"/>
                </a:lnTo>
                <a:lnTo>
                  <a:pt x="1082714" y="171698"/>
                </a:lnTo>
                <a:lnTo>
                  <a:pt x="1030439" y="163220"/>
                </a:lnTo>
                <a:lnTo>
                  <a:pt x="981921" y="156485"/>
                </a:lnTo>
                <a:lnTo>
                  <a:pt x="952522" y="146697"/>
                </a:lnTo>
                <a:lnTo>
                  <a:pt x="929680" y="127737"/>
                </a:lnTo>
                <a:lnTo>
                  <a:pt x="900836" y="93484"/>
                </a:lnTo>
                <a:lnTo>
                  <a:pt x="864584" y="56498"/>
                </a:lnTo>
                <a:lnTo>
                  <a:pt x="830375" y="31817"/>
                </a:lnTo>
                <a:lnTo>
                  <a:pt x="782840" y="9651"/>
                </a:lnTo>
                <a:lnTo>
                  <a:pt x="719812" y="3447"/>
                </a:lnTo>
                <a:lnTo>
                  <a:pt x="662007" y="912"/>
                </a:lnTo>
                <a:lnTo>
                  <a:pt x="595336" y="0"/>
                </a:lnTo>
                <a:close/>
              </a:path>
              <a:path w="1341120" h="476884">
                <a:moveTo>
                  <a:pt x="1301580" y="294525"/>
                </a:moveTo>
                <a:lnTo>
                  <a:pt x="1170990" y="294525"/>
                </a:lnTo>
                <a:lnTo>
                  <a:pt x="1220278" y="304828"/>
                </a:lnTo>
                <a:lnTo>
                  <a:pt x="1251818" y="330220"/>
                </a:lnTo>
                <a:lnTo>
                  <a:pt x="1271344" y="362424"/>
                </a:lnTo>
                <a:lnTo>
                  <a:pt x="1284592" y="393166"/>
                </a:lnTo>
                <a:lnTo>
                  <a:pt x="1294028" y="414372"/>
                </a:lnTo>
                <a:lnTo>
                  <a:pt x="1300006" y="426504"/>
                </a:lnTo>
                <a:lnTo>
                  <a:pt x="1304976" y="433973"/>
                </a:lnTo>
                <a:lnTo>
                  <a:pt x="1311541" y="441413"/>
                </a:lnTo>
                <a:lnTo>
                  <a:pt x="1333385" y="441413"/>
                </a:lnTo>
                <a:lnTo>
                  <a:pt x="1341005" y="426373"/>
                </a:lnTo>
                <a:lnTo>
                  <a:pt x="1336496" y="388754"/>
                </a:lnTo>
                <a:lnTo>
                  <a:pt x="1322060" y="339813"/>
                </a:lnTo>
                <a:lnTo>
                  <a:pt x="1301580" y="294525"/>
                </a:lnTo>
                <a:close/>
              </a:path>
            </a:pathLst>
          </a:custGeom>
          <a:solidFill>
            <a:srgbClr val="AC3F2F"/>
          </a:solidFill>
        </p:spPr>
        <p:txBody>
          <a:bodyPr wrap="square" lIns="0" tIns="0" rIns="0" bIns="0" rtlCol="0"/>
          <a:lstStyle/>
          <a:p>
            <a:endParaRPr/>
          </a:p>
        </p:txBody>
      </p:sp>
      <p:sp>
        <p:nvSpPr>
          <p:cNvPr id="231" name="object 231"/>
          <p:cNvSpPr/>
          <p:nvPr/>
        </p:nvSpPr>
        <p:spPr>
          <a:xfrm>
            <a:off x="4579876" y="6850612"/>
            <a:ext cx="1341120" cy="476885"/>
          </a:xfrm>
          <a:custGeom>
            <a:avLst/>
            <a:gdLst/>
            <a:ahLst/>
            <a:cxnLst/>
            <a:rect l="l" t="t" r="r" b="b"/>
            <a:pathLst>
              <a:path w="1341120" h="476884">
                <a:moveTo>
                  <a:pt x="682358" y="476262"/>
                </a:moveTo>
                <a:lnTo>
                  <a:pt x="410730" y="476262"/>
                </a:lnTo>
                <a:lnTo>
                  <a:pt x="399084" y="476021"/>
                </a:lnTo>
                <a:lnTo>
                  <a:pt x="396176" y="461911"/>
                </a:lnTo>
                <a:lnTo>
                  <a:pt x="393465" y="445336"/>
                </a:lnTo>
                <a:lnTo>
                  <a:pt x="386406" y="414754"/>
                </a:lnTo>
                <a:lnTo>
                  <a:pt x="372227" y="377756"/>
                </a:lnTo>
                <a:lnTo>
                  <a:pt x="348157" y="341932"/>
                </a:lnTo>
                <a:lnTo>
                  <a:pt x="311424" y="314871"/>
                </a:lnTo>
                <a:lnTo>
                  <a:pt x="259257" y="304164"/>
                </a:lnTo>
                <a:lnTo>
                  <a:pt x="212606" y="312506"/>
                </a:lnTo>
                <a:lnTo>
                  <a:pt x="175407" y="334018"/>
                </a:lnTo>
                <a:lnTo>
                  <a:pt x="145431" y="363432"/>
                </a:lnTo>
                <a:lnTo>
                  <a:pt x="120450" y="395480"/>
                </a:lnTo>
                <a:lnTo>
                  <a:pt x="98233" y="424895"/>
                </a:lnTo>
                <a:lnTo>
                  <a:pt x="76551" y="446407"/>
                </a:lnTo>
                <a:lnTo>
                  <a:pt x="53174" y="454748"/>
                </a:lnTo>
                <a:lnTo>
                  <a:pt x="14579" y="454748"/>
                </a:lnTo>
                <a:lnTo>
                  <a:pt x="4394" y="451776"/>
                </a:lnTo>
                <a:lnTo>
                  <a:pt x="0" y="442874"/>
                </a:lnTo>
                <a:lnTo>
                  <a:pt x="2130" y="428867"/>
                </a:lnTo>
                <a:lnTo>
                  <a:pt x="11487" y="404772"/>
                </a:lnTo>
                <a:lnTo>
                  <a:pt x="22749" y="377474"/>
                </a:lnTo>
                <a:lnTo>
                  <a:pt x="30594" y="353859"/>
                </a:lnTo>
                <a:lnTo>
                  <a:pt x="58000" y="286267"/>
                </a:lnTo>
                <a:lnTo>
                  <a:pt x="87644" y="240052"/>
                </a:lnTo>
                <a:lnTo>
                  <a:pt x="129641" y="193623"/>
                </a:lnTo>
                <a:lnTo>
                  <a:pt x="159683" y="166596"/>
                </a:lnTo>
                <a:lnTo>
                  <a:pt x="193879" y="137453"/>
                </a:lnTo>
                <a:lnTo>
                  <a:pt x="231654" y="107806"/>
                </a:lnTo>
                <a:lnTo>
                  <a:pt x="272437" y="79261"/>
                </a:lnTo>
                <a:lnTo>
                  <a:pt x="315654" y="53428"/>
                </a:lnTo>
                <a:lnTo>
                  <a:pt x="360732" y="31915"/>
                </a:lnTo>
                <a:lnTo>
                  <a:pt x="407098" y="16331"/>
                </a:lnTo>
                <a:lnTo>
                  <a:pt x="461385" y="6776"/>
                </a:lnTo>
                <a:lnTo>
                  <a:pt x="526296" y="1643"/>
                </a:lnTo>
                <a:lnTo>
                  <a:pt x="595336" y="0"/>
                </a:lnTo>
                <a:lnTo>
                  <a:pt x="662007" y="912"/>
                </a:lnTo>
                <a:lnTo>
                  <a:pt x="719812" y="3447"/>
                </a:lnTo>
                <a:lnTo>
                  <a:pt x="762256" y="6671"/>
                </a:lnTo>
                <a:lnTo>
                  <a:pt x="801897" y="17012"/>
                </a:lnTo>
                <a:lnTo>
                  <a:pt x="864584" y="56498"/>
                </a:lnTo>
                <a:lnTo>
                  <a:pt x="900836" y="93484"/>
                </a:lnTo>
                <a:lnTo>
                  <a:pt x="929680" y="127737"/>
                </a:lnTo>
                <a:lnTo>
                  <a:pt x="952522" y="146697"/>
                </a:lnTo>
                <a:lnTo>
                  <a:pt x="981921" y="156485"/>
                </a:lnTo>
                <a:lnTo>
                  <a:pt x="1030439" y="163220"/>
                </a:lnTo>
                <a:lnTo>
                  <a:pt x="1082714" y="171698"/>
                </a:lnTo>
                <a:lnTo>
                  <a:pt x="1137152" y="185305"/>
                </a:lnTo>
                <a:lnTo>
                  <a:pt x="1189628" y="203649"/>
                </a:lnTo>
                <a:lnTo>
                  <a:pt x="1236022" y="226339"/>
                </a:lnTo>
                <a:lnTo>
                  <a:pt x="1272209" y="252983"/>
                </a:lnTo>
                <a:lnTo>
                  <a:pt x="1299898" y="290805"/>
                </a:lnTo>
                <a:lnTo>
                  <a:pt x="1322060" y="339813"/>
                </a:lnTo>
                <a:lnTo>
                  <a:pt x="1336496" y="388754"/>
                </a:lnTo>
                <a:lnTo>
                  <a:pt x="1341005" y="426373"/>
                </a:lnTo>
                <a:lnTo>
                  <a:pt x="1333385" y="441413"/>
                </a:lnTo>
                <a:lnTo>
                  <a:pt x="1311541" y="441413"/>
                </a:lnTo>
                <a:lnTo>
                  <a:pt x="1304976" y="433973"/>
                </a:lnTo>
                <a:lnTo>
                  <a:pt x="1299981" y="426467"/>
                </a:lnTo>
                <a:lnTo>
                  <a:pt x="1294028" y="414372"/>
                </a:lnTo>
                <a:lnTo>
                  <a:pt x="1284592" y="393166"/>
                </a:lnTo>
                <a:lnTo>
                  <a:pt x="1271344" y="362424"/>
                </a:lnTo>
                <a:lnTo>
                  <a:pt x="1251818" y="330220"/>
                </a:lnTo>
                <a:lnTo>
                  <a:pt x="1220278" y="304828"/>
                </a:lnTo>
                <a:lnTo>
                  <a:pt x="1170990" y="294525"/>
                </a:lnTo>
                <a:lnTo>
                  <a:pt x="1117313" y="306405"/>
                </a:lnTo>
                <a:lnTo>
                  <a:pt x="1076872" y="335044"/>
                </a:lnTo>
                <a:lnTo>
                  <a:pt x="1050359" y="369941"/>
                </a:lnTo>
                <a:lnTo>
                  <a:pt x="1038466" y="400595"/>
                </a:lnTo>
                <a:lnTo>
                  <a:pt x="1033046" y="426504"/>
                </a:lnTo>
                <a:lnTo>
                  <a:pt x="1025248" y="450949"/>
                </a:lnTo>
                <a:lnTo>
                  <a:pt x="1014588" y="469134"/>
                </a:lnTo>
                <a:lnTo>
                  <a:pt x="1000582" y="476262"/>
                </a:lnTo>
                <a:lnTo>
                  <a:pt x="682358" y="476262"/>
                </a:lnTo>
              </a:path>
            </a:pathLst>
          </a:custGeom>
          <a:ln w="49530">
            <a:solidFill>
              <a:srgbClr val="FFFFFF"/>
            </a:solidFill>
          </a:ln>
        </p:spPr>
        <p:txBody>
          <a:bodyPr wrap="square" lIns="0" tIns="0" rIns="0" bIns="0" rtlCol="0"/>
          <a:lstStyle/>
          <a:p>
            <a:endParaRPr/>
          </a:p>
        </p:txBody>
      </p:sp>
      <p:sp>
        <p:nvSpPr>
          <p:cNvPr id="232" name="object 232"/>
          <p:cNvSpPr/>
          <p:nvPr/>
        </p:nvSpPr>
        <p:spPr>
          <a:xfrm>
            <a:off x="5825135" y="7095584"/>
            <a:ext cx="109474" cy="121894"/>
          </a:xfrm>
          <a:prstGeom prst="rect">
            <a:avLst/>
          </a:prstGeom>
          <a:blipFill>
            <a:blip r:embed="rId5" cstate="print"/>
            <a:stretch>
              <a:fillRect/>
            </a:stretch>
          </a:blipFill>
        </p:spPr>
        <p:txBody>
          <a:bodyPr wrap="square" lIns="0" tIns="0" rIns="0" bIns="0" rtlCol="0"/>
          <a:lstStyle/>
          <a:p>
            <a:endParaRPr/>
          </a:p>
        </p:txBody>
      </p:sp>
      <p:sp>
        <p:nvSpPr>
          <p:cNvPr id="233" name="object 233"/>
          <p:cNvSpPr/>
          <p:nvPr/>
        </p:nvSpPr>
        <p:spPr>
          <a:xfrm>
            <a:off x="5523514" y="7088762"/>
            <a:ext cx="397509" cy="238125"/>
          </a:xfrm>
          <a:custGeom>
            <a:avLst/>
            <a:gdLst/>
            <a:ahLst/>
            <a:cxnLst/>
            <a:rect l="l" t="t" r="r" b="b"/>
            <a:pathLst>
              <a:path w="397510" h="238125">
                <a:moveTo>
                  <a:pt x="220797" y="0"/>
                </a:move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lnTo>
                  <a:pt x="356582" y="51443"/>
                </a:lnTo>
                <a:lnTo>
                  <a:pt x="344487" y="28837"/>
                </a:lnTo>
                <a:lnTo>
                  <a:pt x="294254" y="9587"/>
                </a:lnTo>
                <a:lnTo>
                  <a:pt x="251053" y="1499"/>
                </a:lnTo>
                <a:lnTo>
                  <a:pt x="220797" y="0"/>
                </a:lnTo>
                <a:close/>
              </a:path>
              <a:path w="397510" h="238125">
                <a:moveTo>
                  <a:pt x="356582" y="51443"/>
                </a:moveTo>
                <a:lnTo>
                  <a:pt x="227355" y="51443"/>
                </a:lnTo>
                <a:lnTo>
                  <a:pt x="276648" y="61747"/>
                </a:lnTo>
                <a:lnTo>
                  <a:pt x="308187" y="87141"/>
                </a:lnTo>
                <a:lnTo>
                  <a:pt x="327710" y="119353"/>
                </a:lnTo>
                <a:lnTo>
                  <a:pt x="340956" y="150109"/>
                </a:lnTo>
                <a:lnTo>
                  <a:pt x="351934" y="172976"/>
                </a:lnTo>
                <a:lnTo>
                  <a:pt x="360446" y="187844"/>
                </a:lnTo>
                <a:lnTo>
                  <a:pt x="365951" y="195897"/>
                </a:lnTo>
                <a:lnTo>
                  <a:pt x="367906" y="198319"/>
                </a:lnTo>
                <a:lnTo>
                  <a:pt x="389750" y="198319"/>
                </a:lnTo>
                <a:lnTo>
                  <a:pt x="397424" y="180006"/>
                </a:lnTo>
                <a:lnTo>
                  <a:pt x="390421" y="135361"/>
                </a:lnTo>
                <a:lnTo>
                  <a:pt x="371767" y="79825"/>
                </a:lnTo>
                <a:lnTo>
                  <a:pt x="356582" y="51443"/>
                </a:lnTo>
                <a:close/>
              </a:path>
            </a:pathLst>
          </a:custGeom>
          <a:solidFill>
            <a:srgbClr val="AC3F2F"/>
          </a:solidFill>
        </p:spPr>
        <p:txBody>
          <a:bodyPr wrap="square" lIns="0" tIns="0" rIns="0" bIns="0" rtlCol="0"/>
          <a:lstStyle/>
          <a:p>
            <a:endParaRPr/>
          </a:p>
        </p:txBody>
      </p:sp>
      <p:sp>
        <p:nvSpPr>
          <p:cNvPr id="234" name="object 234"/>
          <p:cNvSpPr/>
          <p:nvPr/>
        </p:nvSpPr>
        <p:spPr>
          <a:xfrm>
            <a:off x="5523514" y="7088762"/>
            <a:ext cx="397509" cy="238125"/>
          </a:xfrm>
          <a:custGeom>
            <a:avLst/>
            <a:gdLst/>
            <a:ahLst/>
            <a:cxnLst/>
            <a:rect l="l" t="t" r="r" b="b"/>
            <a:pathLst>
              <a:path w="397510" h="238125">
                <a:moveTo>
                  <a:pt x="227355" y="51443"/>
                </a:moveTo>
                <a:lnTo>
                  <a:pt x="276648" y="61747"/>
                </a:lnTo>
                <a:lnTo>
                  <a:pt x="308187" y="87141"/>
                </a:lnTo>
                <a:lnTo>
                  <a:pt x="327710" y="119353"/>
                </a:lnTo>
                <a:lnTo>
                  <a:pt x="340956" y="150109"/>
                </a:lnTo>
                <a:lnTo>
                  <a:pt x="351934" y="172976"/>
                </a:lnTo>
                <a:lnTo>
                  <a:pt x="389750" y="198319"/>
                </a:lnTo>
                <a:lnTo>
                  <a:pt x="397424" y="180006"/>
                </a:lnTo>
                <a:lnTo>
                  <a:pt x="390421" y="135361"/>
                </a:lnTo>
                <a:lnTo>
                  <a:pt x="371767" y="79825"/>
                </a:lnTo>
                <a:lnTo>
                  <a:pt x="344487" y="28837"/>
                </a:lnTo>
                <a:lnTo>
                  <a:pt x="294254" y="9587"/>
                </a:lnTo>
                <a:lnTo>
                  <a:pt x="251053" y="1499"/>
                </a:lnTo>
                <a:lnTo>
                  <a:pt x="220797" y="0"/>
                </a:lnTo>
                <a:lnTo>
                  <a:pt x="209397" y="516"/>
                </a:ln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path>
            </a:pathLst>
          </a:custGeom>
          <a:ln w="49530">
            <a:solidFill>
              <a:srgbClr val="FFFFFF"/>
            </a:solidFill>
          </a:ln>
        </p:spPr>
        <p:txBody>
          <a:bodyPr wrap="square" lIns="0" tIns="0" rIns="0" bIns="0" rtlCol="0"/>
          <a:lstStyle/>
          <a:p>
            <a:endParaRPr/>
          </a:p>
        </p:txBody>
      </p:sp>
      <p:sp>
        <p:nvSpPr>
          <p:cNvPr id="235" name="object 235"/>
          <p:cNvSpPr/>
          <p:nvPr/>
        </p:nvSpPr>
        <p:spPr>
          <a:xfrm>
            <a:off x="5523507" y="7093659"/>
            <a:ext cx="400050" cy="233679"/>
          </a:xfrm>
          <a:custGeom>
            <a:avLst/>
            <a:gdLst/>
            <a:ahLst/>
            <a:cxnLst/>
            <a:rect l="l" t="t" r="r" b="b"/>
            <a:pathLst>
              <a:path w="400050" h="233679">
                <a:moveTo>
                  <a:pt x="223326" y="0"/>
                </a:move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lnTo>
                  <a:pt x="359134" y="51468"/>
                </a:lnTo>
                <a:lnTo>
                  <a:pt x="347040" y="28862"/>
                </a:lnTo>
                <a:lnTo>
                  <a:pt x="296798" y="9597"/>
                </a:lnTo>
                <a:lnTo>
                  <a:pt x="253588" y="1501"/>
                </a:lnTo>
                <a:lnTo>
                  <a:pt x="223326" y="0"/>
                </a:lnTo>
                <a:close/>
              </a:path>
              <a:path w="400050" h="233679">
                <a:moveTo>
                  <a:pt x="359134" y="51468"/>
                </a:moveTo>
                <a:lnTo>
                  <a:pt x="229908" y="51468"/>
                </a:lnTo>
                <a:lnTo>
                  <a:pt x="279201" y="61772"/>
                </a:lnTo>
                <a:lnTo>
                  <a:pt x="310740" y="87166"/>
                </a:lnTo>
                <a:lnTo>
                  <a:pt x="330263" y="119378"/>
                </a:lnTo>
                <a:lnTo>
                  <a:pt x="343509" y="150134"/>
                </a:lnTo>
                <a:lnTo>
                  <a:pt x="354476" y="173003"/>
                </a:lnTo>
                <a:lnTo>
                  <a:pt x="362989" y="187876"/>
                </a:lnTo>
                <a:lnTo>
                  <a:pt x="368500" y="195933"/>
                </a:lnTo>
                <a:lnTo>
                  <a:pt x="370459" y="198356"/>
                </a:lnTo>
                <a:lnTo>
                  <a:pt x="392303" y="198356"/>
                </a:lnTo>
                <a:lnTo>
                  <a:pt x="399977" y="180042"/>
                </a:lnTo>
                <a:lnTo>
                  <a:pt x="392974" y="135393"/>
                </a:lnTo>
                <a:lnTo>
                  <a:pt x="374320" y="79852"/>
                </a:lnTo>
                <a:lnTo>
                  <a:pt x="359134" y="51468"/>
                </a:lnTo>
                <a:close/>
              </a:path>
            </a:pathLst>
          </a:custGeom>
          <a:solidFill>
            <a:srgbClr val="AC3F2F"/>
          </a:solidFill>
        </p:spPr>
        <p:txBody>
          <a:bodyPr wrap="square" lIns="0" tIns="0" rIns="0" bIns="0" rtlCol="0"/>
          <a:lstStyle/>
          <a:p>
            <a:endParaRPr/>
          </a:p>
        </p:txBody>
      </p:sp>
      <p:sp>
        <p:nvSpPr>
          <p:cNvPr id="236" name="object 236"/>
          <p:cNvSpPr/>
          <p:nvPr/>
        </p:nvSpPr>
        <p:spPr>
          <a:xfrm>
            <a:off x="5523507" y="7093659"/>
            <a:ext cx="400050" cy="233679"/>
          </a:xfrm>
          <a:custGeom>
            <a:avLst/>
            <a:gdLst/>
            <a:ahLst/>
            <a:cxnLst/>
            <a:rect l="l" t="t" r="r" b="b"/>
            <a:pathLst>
              <a:path w="400050" h="233679">
                <a:moveTo>
                  <a:pt x="229908" y="51468"/>
                </a:moveTo>
                <a:lnTo>
                  <a:pt x="279201" y="61772"/>
                </a:lnTo>
                <a:lnTo>
                  <a:pt x="310740" y="87166"/>
                </a:lnTo>
                <a:lnTo>
                  <a:pt x="330263" y="119378"/>
                </a:lnTo>
                <a:lnTo>
                  <a:pt x="343509" y="150134"/>
                </a:lnTo>
                <a:lnTo>
                  <a:pt x="354476" y="173003"/>
                </a:lnTo>
                <a:lnTo>
                  <a:pt x="392303" y="198356"/>
                </a:lnTo>
                <a:lnTo>
                  <a:pt x="399977" y="180042"/>
                </a:lnTo>
                <a:lnTo>
                  <a:pt x="392974" y="135393"/>
                </a:lnTo>
                <a:lnTo>
                  <a:pt x="374320" y="79852"/>
                </a:lnTo>
                <a:lnTo>
                  <a:pt x="347040" y="28862"/>
                </a:lnTo>
                <a:lnTo>
                  <a:pt x="296798" y="9597"/>
                </a:lnTo>
                <a:lnTo>
                  <a:pt x="253588" y="1501"/>
                </a:lnTo>
                <a:lnTo>
                  <a:pt x="223326" y="0"/>
                </a:lnTo>
                <a:lnTo>
                  <a:pt x="211924" y="516"/>
                </a:ln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path>
            </a:pathLst>
          </a:custGeom>
          <a:ln w="49530">
            <a:solidFill>
              <a:srgbClr val="FFFFFF"/>
            </a:solidFill>
          </a:ln>
        </p:spPr>
        <p:txBody>
          <a:bodyPr wrap="square" lIns="0" tIns="0" rIns="0" bIns="0" rtlCol="0"/>
          <a:lstStyle/>
          <a:p>
            <a:endParaRPr/>
          </a:p>
        </p:txBody>
      </p:sp>
      <p:sp>
        <p:nvSpPr>
          <p:cNvPr id="237" name="object 237"/>
          <p:cNvSpPr/>
          <p:nvPr/>
        </p:nvSpPr>
        <p:spPr>
          <a:xfrm>
            <a:off x="4580250" y="7088744"/>
            <a:ext cx="440055" cy="238125"/>
          </a:xfrm>
          <a:custGeom>
            <a:avLst/>
            <a:gdLst/>
            <a:ahLst/>
            <a:cxnLst/>
            <a:rect l="l" t="t" r="r" b="b"/>
            <a:pathLst>
              <a:path w="440054" h="238125">
                <a:moveTo>
                  <a:pt x="385977" y="66027"/>
                </a:moveTo>
                <a:lnTo>
                  <a:pt x="259232" y="66027"/>
                </a:lnTo>
                <a:lnTo>
                  <a:pt x="311399" y="76735"/>
                </a:lnTo>
                <a:lnTo>
                  <a:pt x="348131" y="103798"/>
                </a:lnTo>
                <a:lnTo>
                  <a:pt x="372202" y="139625"/>
                </a:lnTo>
                <a:lnTo>
                  <a:pt x="386381" y="176626"/>
                </a:lnTo>
                <a:lnTo>
                  <a:pt x="393440" y="207210"/>
                </a:lnTo>
                <a:lnTo>
                  <a:pt x="396151" y="223786"/>
                </a:lnTo>
                <a:lnTo>
                  <a:pt x="399059" y="237896"/>
                </a:lnTo>
                <a:lnTo>
                  <a:pt x="410718" y="238125"/>
                </a:lnTo>
                <a:lnTo>
                  <a:pt x="439991" y="238125"/>
                </a:lnTo>
                <a:lnTo>
                  <a:pt x="437837" y="208227"/>
                </a:lnTo>
                <a:lnTo>
                  <a:pt x="432525" y="166732"/>
                </a:lnTo>
                <a:lnTo>
                  <a:pt x="422819" y="124466"/>
                </a:lnTo>
                <a:lnTo>
                  <a:pt x="407314" y="91503"/>
                </a:lnTo>
                <a:lnTo>
                  <a:pt x="385977" y="66027"/>
                </a:lnTo>
                <a:close/>
              </a:path>
              <a:path w="440054" h="238125">
                <a:moveTo>
                  <a:pt x="240309" y="0"/>
                </a:move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370" y="166857"/>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85977" y="66027"/>
                </a:lnTo>
                <a:lnTo>
                  <a:pt x="381357" y="60511"/>
                </a:lnTo>
                <a:lnTo>
                  <a:pt x="346752" y="30911"/>
                </a:lnTo>
                <a:lnTo>
                  <a:pt x="300677" y="8732"/>
                </a:lnTo>
                <a:lnTo>
                  <a:pt x="240309" y="0"/>
                </a:lnTo>
                <a:close/>
              </a:path>
            </a:pathLst>
          </a:custGeom>
          <a:solidFill>
            <a:srgbClr val="AC3F2F"/>
          </a:solidFill>
        </p:spPr>
        <p:txBody>
          <a:bodyPr wrap="square" lIns="0" tIns="0" rIns="0" bIns="0" rtlCol="0"/>
          <a:lstStyle/>
          <a:p>
            <a:endParaRPr/>
          </a:p>
        </p:txBody>
      </p:sp>
      <p:sp>
        <p:nvSpPr>
          <p:cNvPr id="238" name="object 238"/>
          <p:cNvSpPr/>
          <p:nvPr/>
        </p:nvSpPr>
        <p:spPr>
          <a:xfrm>
            <a:off x="4580250" y="7088744"/>
            <a:ext cx="440055" cy="238125"/>
          </a:xfrm>
          <a:custGeom>
            <a:avLst/>
            <a:gdLst/>
            <a:ahLst/>
            <a:cxnLst/>
            <a:rect l="l" t="t" r="r" b="b"/>
            <a:pathLst>
              <a:path w="440054" h="238125">
                <a:moveTo>
                  <a:pt x="407314" y="91503"/>
                </a:moveTo>
                <a:lnTo>
                  <a:pt x="381357" y="60511"/>
                </a:lnTo>
                <a:lnTo>
                  <a:pt x="346752" y="30911"/>
                </a:lnTo>
                <a:lnTo>
                  <a:pt x="300677" y="8732"/>
                </a:lnTo>
                <a:lnTo>
                  <a:pt x="240309" y="0"/>
                </a:ln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421" y="166732"/>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11399" y="76735"/>
                </a:lnTo>
                <a:lnTo>
                  <a:pt x="348131" y="103798"/>
                </a:lnTo>
                <a:lnTo>
                  <a:pt x="372202" y="139625"/>
                </a:lnTo>
                <a:lnTo>
                  <a:pt x="386381" y="176626"/>
                </a:lnTo>
                <a:lnTo>
                  <a:pt x="396151" y="223786"/>
                </a:lnTo>
                <a:lnTo>
                  <a:pt x="399059" y="237896"/>
                </a:lnTo>
                <a:lnTo>
                  <a:pt x="410718" y="238125"/>
                </a:lnTo>
                <a:lnTo>
                  <a:pt x="439991" y="238125"/>
                </a:lnTo>
                <a:lnTo>
                  <a:pt x="437837" y="208227"/>
                </a:lnTo>
                <a:lnTo>
                  <a:pt x="432554" y="166857"/>
                </a:lnTo>
                <a:lnTo>
                  <a:pt x="422819" y="124466"/>
                </a:lnTo>
                <a:lnTo>
                  <a:pt x="407314" y="91503"/>
                </a:lnTo>
              </a:path>
            </a:pathLst>
          </a:custGeom>
          <a:ln w="49530">
            <a:solidFill>
              <a:srgbClr val="FFFFFF"/>
            </a:solidFill>
          </a:ln>
        </p:spPr>
        <p:txBody>
          <a:bodyPr wrap="square" lIns="0" tIns="0" rIns="0" bIns="0" rtlCol="0"/>
          <a:lstStyle/>
          <a:p>
            <a:endParaRPr/>
          </a:p>
        </p:txBody>
      </p:sp>
      <p:sp>
        <p:nvSpPr>
          <p:cNvPr id="239" name="object 239"/>
          <p:cNvSpPr/>
          <p:nvPr/>
        </p:nvSpPr>
        <p:spPr>
          <a:xfrm>
            <a:off x="5857899" y="7208743"/>
            <a:ext cx="123950" cy="91224"/>
          </a:xfrm>
          <a:prstGeom prst="rect">
            <a:avLst/>
          </a:prstGeom>
          <a:blipFill>
            <a:blip r:embed="rId6" cstate="print"/>
            <a:stretch>
              <a:fillRect/>
            </a:stretch>
          </a:blipFill>
        </p:spPr>
        <p:txBody>
          <a:bodyPr wrap="square" lIns="0" tIns="0" rIns="0" bIns="0" rtlCol="0"/>
          <a:lstStyle/>
          <a:p>
            <a:endParaRPr/>
          </a:p>
        </p:txBody>
      </p:sp>
      <p:sp>
        <p:nvSpPr>
          <p:cNvPr id="240" name="object 240"/>
          <p:cNvSpPr/>
          <p:nvPr/>
        </p:nvSpPr>
        <p:spPr>
          <a:xfrm>
            <a:off x="4521645" y="7203933"/>
            <a:ext cx="141756" cy="96024"/>
          </a:xfrm>
          <a:prstGeom prst="rect">
            <a:avLst/>
          </a:prstGeom>
          <a:blipFill>
            <a:blip r:embed="rId7" cstate="print"/>
            <a:stretch>
              <a:fillRect/>
            </a:stretch>
          </a:blipFill>
        </p:spPr>
        <p:txBody>
          <a:bodyPr wrap="square" lIns="0" tIns="0" rIns="0" bIns="0" rtlCol="0"/>
          <a:lstStyle/>
          <a:p>
            <a:endParaRPr/>
          </a:p>
        </p:txBody>
      </p:sp>
      <p:sp>
        <p:nvSpPr>
          <p:cNvPr id="241" name="object 241"/>
          <p:cNvSpPr/>
          <p:nvPr/>
        </p:nvSpPr>
        <p:spPr>
          <a:xfrm>
            <a:off x="5003138" y="7311170"/>
            <a:ext cx="535940" cy="0"/>
          </a:xfrm>
          <a:custGeom>
            <a:avLst/>
            <a:gdLst/>
            <a:ahLst/>
            <a:cxnLst/>
            <a:rect l="l" t="t" r="r" b="b"/>
            <a:pathLst>
              <a:path w="535939">
                <a:moveTo>
                  <a:pt x="0" y="0"/>
                </a:moveTo>
                <a:lnTo>
                  <a:pt x="535673" y="0"/>
                </a:lnTo>
              </a:path>
            </a:pathLst>
          </a:custGeom>
          <a:ln w="31407">
            <a:solidFill>
              <a:srgbClr val="AC3F2F"/>
            </a:solidFill>
          </a:ln>
        </p:spPr>
        <p:txBody>
          <a:bodyPr wrap="square" lIns="0" tIns="0" rIns="0" bIns="0" rtlCol="0"/>
          <a:lstStyle/>
          <a:p>
            <a:endParaRPr/>
          </a:p>
        </p:txBody>
      </p:sp>
      <p:sp>
        <p:nvSpPr>
          <p:cNvPr id="242" name="object 242"/>
          <p:cNvSpPr/>
          <p:nvPr/>
        </p:nvSpPr>
        <p:spPr>
          <a:xfrm>
            <a:off x="5003138" y="7295468"/>
            <a:ext cx="535940" cy="31749"/>
          </a:xfrm>
          <a:custGeom>
            <a:avLst/>
            <a:gdLst/>
            <a:ahLst/>
            <a:cxnLst/>
            <a:rect l="l" t="t" r="r" b="b"/>
            <a:pathLst>
              <a:path w="535939" h="31750">
                <a:moveTo>
                  <a:pt x="260565" y="31407"/>
                </a:moveTo>
                <a:lnTo>
                  <a:pt x="535673" y="31407"/>
                </a:lnTo>
                <a:lnTo>
                  <a:pt x="535673" y="30835"/>
                </a:lnTo>
                <a:lnTo>
                  <a:pt x="535584" y="30251"/>
                </a:lnTo>
                <a:lnTo>
                  <a:pt x="535355" y="29705"/>
                </a:lnTo>
                <a:lnTo>
                  <a:pt x="524446" y="2768"/>
                </a:lnTo>
                <a:lnTo>
                  <a:pt x="523786" y="1092"/>
                </a:lnTo>
                <a:lnTo>
                  <a:pt x="522185" y="0"/>
                </a:lnTo>
                <a:lnTo>
                  <a:pt x="520420" y="0"/>
                </a:lnTo>
                <a:lnTo>
                  <a:pt x="15265" y="0"/>
                </a:lnTo>
                <a:lnTo>
                  <a:pt x="13487" y="0"/>
                </a:lnTo>
                <a:lnTo>
                  <a:pt x="11887" y="1092"/>
                </a:lnTo>
                <a:lnTo>
                  <a:pt x="11214" y="2768"/>
                </a:lnTo>
                <a:lnTo>
                  <a:pt x="304" y="29705"/>
                </a:lnTo>
                <a:lnTo>
                  <a:pt x="88" y="30251"/>
                </a:lnTo>
                <a:lnTo>
                  <a:pt x="0" y="30835"/>
                </a:lnTo>
                <a:lnTo>
                  <a:pt x="0" y="31407"/>
                </a:lnTo>
                <a:lnTo>
                  <a:pt x="260565" y="31407"/>
                </a:lnTo>
              </a:path>
            </a:pathLst>
          </a:custGeom>
          <a:ln w="49529">
            <a:solidFill>
              <a:srgbClr val="FFFFFF"/>
            </a:solidFill>
          </a:ln>
        </p:spPr>
        <p:txBody>
          <a:bodyPr wrap="square" lIns="0" tIns="0" rIns="0" bIns="0" rtlCol="0"/>
          <a:lstStyle/>
          <a:p>
            <a:endParaRPr/>
          </a:p>
        </p:txBody>
      </p:sp>
      <p:sp>
        <p:nvSpPr>
          <p:cNvPr id="243" name="object 243"/>
          <p:cNvSpPr/>
          <p:nvPr/>
        </p:nvSpPr>
        <p:spPr>
          <a:xfrm>
            <a:off x="4649646" y="7140676"/>
            <a:ext cx="1239520" cy="141606"/>
          </a:xfrm>
          <a:custGeom>
            <a:avLst/>
            <a:gdLst/>
            <a:ahLst/>
            <a:cxnLst/>
            <a:rect l="l" t="t" r="r" b="b"/>
            <a:pathLst>
              <a:path w="1239520" h="141604">
                <a:moveTo>
                  <a:pt x="1238961" y="141109"/>
                </a:moveTo>
                <a:lnTo>
                  <a:pt x="0" y="141109"/>
                </a:lnTo>
                <a:lnTo>
                  <a:pt x="0" y="0"/>
                </a:lnTo>
                <a:lnTo>
                  <a:pt x="1238961" y="0"/>
                </a:lnTo>
                <a:lnTo>
                  <a:pt x="1238961" y="141109"/>
                </a:lnTo>
                <a:close/>
              </a:path>
            </a:pathLst>
          </a:custGeom>
          <a:solidFill>
            <a:srgbClr val="AC3F2F"/>
          </a:solidFill>
        </p:spPr>
        <p:txBody>
          <a:bodyPr wrap="square" lIns="0" tIns="0" rIns="0" bIns="0" rtlCol="0"/>
          <a:lstStyle/>
          <a:p>
            <a:endParaRPr/>
          </a:p>
        </p:txBody>
      </p:sp>
      <p:sp>
        <p:nvSpPr>
          <p:cNvPr id="244" name="object 244"/>
          <p:cNvSpPr/>
          <p:nvPr/>
        </p:nvSpPr>
        <p:spPr>
          <a:xfrm>
            <a:off x="4579876" y="6850612"/>
            <a:ext cx="1341120" cy="476885"/>
          </a:xfrm>
          <a:custGeom>
            <a:avLst/>
            <a:gdLst/>
            <a:ahLst/>
            <a:cxnLst/>
            <a:rect l="l" t="t" r="r" b="b"/>
            <a:pathLst>
              <a:path w="1341120" h="476884">
                <a:moveTo>
                  <a:pt x="1127437" y="304164"/>
                </a:moveTo>
                <a:lnTo>
                  <a:pt x="259257" y="304164"/>
                </a:lnTo>
                <a:lnTo>
                  <a:pt x="311424" y="314871"/>
                </a:lnTo>
                <a:lnTo>
                  <a:pt x="348157" y="341932"/>
                </a:lnTo>
                <a:lnTo>
                  <a:pt x="372227" y="377756"/>
                </a:lnTo>
                <a:lnTo>
                  <a:pt x="386406" y="414754"/>
                </a:lnTo>
                <a:lnTo>
                  <a:pt x="393465" y="445336"/>
                </a:lnTo>
                <a:lnTo>
                  <a:pt x="396176" y="461911"/>
                </a:lnTo>
                <a:lnTo>
                  <a:pt x="399084" y="476021"/>
                </a:lnTo>
                <a:lnTo>
                  <a:pt x="410730" y="476262"/>
                </a:lnTo>
                <a:lnTo>
                  <a:pt x="1000582" y="476262"/>
                </a:lnTo>
                <a:lnTo>
                  <a:pt x="1014588" y="469134"/>
                </a:lnTo>
                <a:lnTo>
                  <a:pt x="1025248" y="450949"/>
                </a:lnTo>
                <a:lnTo>
                  <a:pt x="1033046" y="426504"/>
                </a:lnTo>
                <a:lnTo>
                  <a:pt x="1038466" y="400595"/>
                </a:lnTo>
                <a:lnTo>
                  <a:pt x="1050359" y="369941"/>
                </a:lnTo>
                <a:lnTo>
                  <a:pt x="1076872" y="335044"/>
                </a:lnTo>
                <a:lnTo>
                  <a:pt x="1117313" y="306405"/>
                </a:lnTo>
                <a:lnTo>
                  <a:pt x="1127437" y="304164"/>
                </a:lnTo>
                <a:close/>
              </a:path>
              <a:path w="1341120" h="476884">
                <a:moveTo>
                  <a:pt x="595336" y="0"/>
                </a:moveTo>
                <a:lnTo>
                  <a:pt x="526296" y="1643"/>
                </a:lnTo>
                <a:lnTo>
                  <a:pt x="461385" y="6776"/>
                </a:lnTo>
                <a:lnTo>
                  <a:pt x="407098" y="16331"/>
                </a:lnTo>
                <a:lnTo>
                  <a:pt x="360732" y="31915"/>
                </a:lnTo>
                <a:lnTo>
                  <a:pt x="315654" y="53428"/>
                </a:lnTo>
                <a:lnTo>
                  <a:pt x="272437" y="79261"/>
                </a:lnTo>
                <a:lnTo>
                  <a:pt x="231654" y="107806"/>
                </a:lnTo>
                <a:lnTo>
                  <a:pt x="193879" y="137453"/>
                </a:lnTo>
                <a:lnTo>
                  <a:pt x="159683" y="166596"/>
                </a:lnTo>
                <a:lnTo>
                  <a:pt x="129641" y="193623"/>
                </a:lnTo>
                <a:lnTo>
                  <a:pt x="87644" y="240052"/>
                </a:lnTo>
                <a:lnTo>
                  <a:pt x="58000" y="286267"/>
                </a:lnTo>
                <a:lnTo>
                  <a:pt x="39416" y="326219"/>
                </a:lnTo>
                <a:lnTo>
                  <a:pt x="30594" y="353859"/>
                </a:lnTo>
                <a:lnTo>
                  <a:pt x="22749" y="377474"/>
                </a:lnTo>
                <a:lnTo>
                  <a:pt x="11487" y="404772"/>
                </a:lnTo>
                <a:lnTo>
                  <a:pt x="2130" y="428867"/>
                </a:lnTo>
                <a:lnTo>
                  <a:pt x="0" y="442874"/>
                </a:lnTo>
                <a:lnTo>
                  <a:pt x="4394" y="451776"/>
                </a:lnTo>
                <a:lnTo>
                  <a:pt x="14579" y="454748"/>
                </a:lnTo>
                <a:lnTo>
                  <a:pt x="53174" y="454748"/>
                </a:lnTo>
                <a:lnTo>
                  <a:pt x="76551" y="446407"/>
                </a:lnTo>
                <a:lnTo>
                  <a:pt x="98233" y="424895"/>
                </a:lnTo>
                <a:lnTo>
                  <a:pt x="120450" y="395480"/>
                </a:lnTo>
                <a:lnTo>
                  <a:pt x="145431" y="363432"/>
                </a:lnTo>
                <a:lnTo>
                  <a:pt x="175407" y="334018"/>
                </a:lnTo>
                <a:lnTo>
                  <a:pt x="212606" y="312506"/>
                </a:lnTo>
                <a:lnTo>
                  <a:pt x="259257" y="304164"/>
                </a:lnTo>
                <a:lnTo>
                  <a:pt x="1127437" y="304164"/>
                </a:lnTo>
                <a:lnTo>
                  <a:pt x="1170990" y="294525"/>
                </a:lnTo>
                <a:lnTo>
                  <a:pt x="1301580" y="294525"/>
                </a:lnTo>
                <a:lnTo>
                  <a:pt x="1299898" y="290805"/>
                </a:lnTo>
                <a:lnTo>
                  <a:pt x="1272209" y="252983"/>
                </a:lnTo>
                <a:lnTo>
                  <a:pt x="1236022" y="226339"/>
                </a:lnTo>
                <a:lnTo>
                  <a:pt x="1189628" y="203649"/>
                </a:lnTo>
                <a:lnTo>
                  <a:pt x="1137152" y="185305"/>
                </a:lnTo>
                <a:lnTo>
                  <a:pt x="1082714" y="171698"/>
                </a:lnTo>
                <a:lnTo>
                  <a:pt x="1030439" y="163220"/>
                </a:lnTo>
                <a:lnTo>
                  <a:pt x="981921" y="156485"/>
                </a:lnTo>
                <a:lnTo>
                  <a:pt x="952522" y="146697"/>
                </a:lnTo>
                <a:lnTo>
                  <a:pt x="929680" y="127737"/>
                </a:lnTo>
                <a:lnTo>
                  <a:pt x="900836" y="93484"/>
                </a:lnTo>
                <a:lnTo>
                  <a:pt x="864584" y="56498"/>
                </a:lnTo>
                <a:lnTo>
                  <a:pt x="830375" y="31817"/>
                </a:lnTo>
                <a:lnTo>
                  <a:pt x="782840" y="9651"/>
                </a:lnTo>
                <a:lnTo>
                  <a:pt x="719812" y="3447"/>
                </a:lnTo>
                <a:lnTo>
                  <a:pt x="662007" y="912"/>
                </a:lnTo>
                <a:lnTo>
                  <a:pt x="595336" y="0"/>
                </a:lnTo>
                <a:close/>
              </a:path>
              <a:path w="1341120" h="476884">
                <a:moveTo>
                  <a:pt x="1301580" y="294525"/>
                </a:moveTo>
                <a:lnTo>
                  <a:pt x="1170990" y="294525"/>
                </a:lnTo>
                <a:lnTo>
                  <a:pt x="1220278" y="304828"/>
                </a:lnTo>
                <a:lnTo>
                  <a:pt x="1251818" y="330220"/>
                </a:lnTo>
                <a:lnTo>
                  <a:pt x="1271344" y="362424"/>
                </a:lnTo>
                <a:lnTo>
                  <a:pt x="1284592" y="393166"/>
                </a:lnTo>
                <a:lnTo>
                  <a:pt x="1294028" y="414372"/>
                </a:lnTo>
                <a:lnTo>
                  <a:pt x="1300006" y="426504"/>
                </a:lnTo>
                <a:lnTo>
                  <a:pt x="1304976" y="433973"/>
                </a:lnTo>
                <a:lnTo>
                  <a:pt x="1311541" y="441413"/>
                </a:lnTo>
                <a:lnTo>
                  <a:pt x="1333385" y="441413"/>
                </a:lnTo>
                <a:lnTo>
                  <a:pt x="1341005" y="426373"/>
                </a:lnTo>
                <a:lnTo>
                  <a:pt x="1336496" y="388754"/>
                </a:lnTo>
                <a:lnTo>
                  <a:pt x="1322060" y="339813"/>
                </a:lnTo>
                <a:lnTo>
                  <a:pt x="1301580" y="294525"/>
                </a:lnTo>
                <a:close/>
              </a:path>
            </a:pathLst>
          </a:custGeom>
          <a:solidFill>
            <a:srgbClr val="AB0F24"/>
          </a:solidFill>
        </p:spPr>
        <p:txBody>
          <a:bodyPr wrap="square" lIns="0" tIns="0" rIns="0" bIns="0" rtlCol="0"/>
          <a:lstStyle/>
          <a:p>
            <a:endParaRPr/>
          </a:p>
        </p:txBody>
      </p:sp>
      <p:sp>
        <p:nvSpPr>
          <p:cNvPr id="245" name="object 245"/>
          <p:cNvSpPr/>
          <p:nvPr/>
        </p:nvSpPr>
        <p:spPr>
          <a:xfrm>
            <a:off x="5849900" y="7120351"/>
            <a:ext cx="60325" cy="72389"/>
          </a:xfrm>
          <a:custGeom>
            <a:avLst/>
            <a:gdLst/>
            <a:ahLst/>
            <a:cxnLst/>
            <a:rect l="l" t="t" r="r" b="b"/>
            <a:pathLst>
              <a:path w="60325" h="72390">
                <a:moveTo>
                  <a:pt x="0" y="0"/>
                </a:moveTo>
                <a:lnTo>
                  <a:pt x="0" y="72364"/>
                </a:lnTo>
                <a:lnTo>
                  <a:pt x="51574" y="68529"/>
                </a:lnTo>
                <a:lnTo>
                  <a:pt x="51768" y="68529"/>
                </a:lnTo>
                <a:lnTo>
                  <a:pt x="54939" y="66000"/>
                </a:lnTo>
                <a:lnTo>
                  <a:pt x="57543" y="59066"/>
                </a:lnTo>
                <a:lnTo>
                  <a:pt x="59299" y="48776"/>
                </a:lnTo>
                <a:lnTo>
                  <a:pt x="59943" y="36169"/>
                </a:lnTo>
                <a:lnTo>
                  <a:pt x="59299" y="23574"/>
                </a:lnTo>
                <a:lnTo>
                  <a:pt x="57543" y="13288"/>
                </a:lnTo>
                <a:lnTo>
                  <a:pt x="54939" y="6353"/>
                </a:lnTo>
                <a:lnTo>
                  <a:pt x="51752" y="3809"/>
                </a:lnTo>
                <a:lnTo>
                  <a:pt x="51574" y="3809"/>
                </a:lnTo>
                <a:lnTo>
                  <a:pt x="0" y="0"/>
                </a:lnTo>
                <a:close/>
              </a:path>
              <a:path w="60325" h="72390">
                <a:moveTo>
                  <a:pt x="51768" y="68529"/>
                </a:moveTo>
                <a:lnTo>
                  <a:pt x="51574" y="68529"/>
                </a:lnTo>
                <a:lnTo>
                  <a:pt x="51768" y="68529"/>
                </a:lnTo>
                <a:close/>
              </a:path>
            </a:pathLst>
          </a:custGeom>
          <a:solidFill>
            <a:srgbClr val="AC3F2F"/>
          </a:solidFill>
        </p:spPr>
        <p:txBody>
          <a:bodyPr wrap="square" lIns="0" tIns="0" rIns="0" bIns="0" rtlCol="0"/>
          <a:lstStyle/>
          <a:p>
            <a:endParaRPr/>
          </a:p>
        </p:txBody>
      </p:sp>
      <p:sp>
        <p:nvSpPr>
          <p:cNvPr id="246" name="object 246"/>
          <p:cNvSpPr/>
          <p:nvPr/>
        </p:nvSpPr>
        <p:spPr>
          <a:xfrm>
            <a:off x="5523514" y="7088762"/>
            <a:ext cx="397509" cy="238125"/>
          </a:xfrm>
          <a:custGeom>
            <a:avLst/>
            <a:gdLst/>
            <a:ahLst/>
            <a:cxnLst/>
            <a:rect l="l" t="t" r="r" b="b"/>
            <a:pathLst>
              <a:path w="397510" h="238125">
                <a:moveTo>
                  <a:pt x="220797" y="0"/>
                </a:moveTo>
                <a:lnTo>
                  <a:pt x="151559" y="8562"/>
                </a:lnTo>
                <a:lnTo>
                  <a:pt x="106083" y="29283"/>
                </a:lnTo>
                <a:lnTo>
                  <a:pt x="71465" y="57553"/>
                </a:lnTo>
                <a:lnTo>
                  <a:pt x="46206" y="88246"/>
                </a:lnTo>
                <a:lnTo>
                  <a:pt x="18130" y="143010"/>
                </a:lnTo>
                <a:lnTo>
                  <a:pt x="4243" y="209770"/>
                </a:lnTo>
                <a:lnTo>
                  <a:pt x="0" y="238120"/>
                </a:lnTo>
                <a:lnTo>
                  <a:pt x="21340" y="237352"/>
                </a:lnTo>
                <a:lnTo>
                  <a:pt x="38204" y="235663"/>
                </a:lnTo>
                <a:lnTo>
                  <a:pt x="50206" y="233973"/>
                </a:lnTo>
                <a:lnTo>
                  <a:pt x="56959" y="233205"/>
                </a:lnTo>
                <a:lnTo>
                  <a:pt x="70960" y="226074"/>
                </a:lnTo>
                <a:lnTo>
                  <a:pt x="81619" y="207880"/>
                </a:lnTo>
                <a:lnTo>
                  <a:pt x="89417" y="183426"/>
                </a:lnTo>
                <a:lnTo>
                  <a:pt x="94830" y="157513"/>
                </a:lnTo>
                <a:lnTo>
                  <a:pt x="106720" y="126865"/>
                </a:lnTo>
                <a:lnTo>
                  <a:pt x="133227" y="91967"/>
                </a:lnTo>
                <a:lnTo>
                  <a:pt x="173667" y="63325"/>
                </a:lnTo>
                <a:lnTo>
                  <a:pt x="227355" y="51443"/>
                </a:lnTo>
                <a:lnTo>
                  <a:pt x="356582" y="51443"/>
                </a:lnTo>
                <a:lnTo>
                  <a:pt x="344487" y="28837"/>
                </a:lnTo>
                <a:lnTo>
                  <a:pt x="294254" y="9587"/>
                </a:lnTo>
                <a:lnTo>
                  <a:pt x="251053" y="1499"/>
                </a:lnTo>
                <a:lnTo>
                  <a:pt x="220797" y="0"/>
                </a:lnTo>
                <a:close/>
              </a:path>
              <a:path w="397510" h="238125">
                <a:moveTo>
                  <a:pt x="356582" y="51443"/>
                </a:moveTo>
                <a:lnTo>
                  <a:pt x="227355" y="51443"/>
                </a:lnTo>
                <a:lnTo>
                  <a:pt x="276648" y="61747"/>
                </a:lnTo>
                <a:lnTo>
                  <a:pt x="308187" y="87141"/>
                </a:lnTo>
                <a:lnTo>
                  <a:pt x="327710" y="119353"/>
                </a:lnTo>
                <a:lnTo>
                  <a:pt x="340956" y="150109"/>
                </a:lnTo>
                <a:lnTo>
                  <a:pt x="351934" y="172976"/>
                </a:lnTo>
                <a:lnTo>
                  <a:pt x="360446" y="187844"/>
                </a:lnTo>
                <a:lnTo>
                  <a:pt x="365951" y="195897"/>
                </a:lnTo>
                <a:lnTo>
                  <a:pt x="367906" y="198319"/>
                </a:lnTo>
                <a:lnTo>
                  <a:pt x="389750" y="198319"/>
                </a:lnTo>
                <a:lnTo>
                  <a:pt x="397424" y="180006"/>
                </a:lnTo>
                <a:lnTo>
                  <a:pt x="390421" y="135361"/>
                </a:lnTo>
                <a:lnTo>
                  <a:pt x="371767" y="79825"/>
                </a:lnTo>
                <a:lnTo>
                  <a:pt x="356582" y="51443"/>
                </a:lnTo>
                <a:close/>
              </a:path>
            </a:pathLst>
          </a:custGeom>
          <a:solidFill>
            <a:srgbClr val="AB0F24"/>
          </a:solidFill>
          <a:ln>
            <a:solidFill>
              <a:srgbClr val="BA2029"/>
            </a:solidFill>
          </a:ln>
        </p:spPr>
        <p:txBody>
          <a:bodyPr wrap="square" lIns="0" tIns="0" rIns="0" bIns="0" rtlCol="0"/>
          <a:lstStyle/>
          <a:p>
            <a:endParaRPr/>
          </a:p>
        </p:txBody>
      </p:sp>
      <p:sp>
        <p:nvSpPr>
          <p:cNvPr id="247" name="object 247"/>
          <p:cNvSpPr/>
          <p:nvPr/>
        </p:nvSpPr>
        <p:spPr>
          <a:xfrm>
            <a:off x="5523507" y="7093659"/>
            <a:ext cx="400050" cy="233679"/>
          </a:xfrm>
          <a:custGeom>
            <a:avLst/>
            <a:gdLst/>
            <a:ahLst/>
            <a:cxnLst/>
            <a:rect l="l" t="t" r="r" b="b"/>
            <a:pathLst>
              <a:path w="400050" h="233679">
                <a:moveTo>
                  <a:pt x="223326" y="0"/>
                </a:moveTo>
                <a:lnTo>
                  <a:pt x="154099" y="8564"/>
                </a:lnTo>
                <a:lnTo>
                  <a:pt x="108630" y="29290"/>
                </a:lnTo>
                <a:lnTo>
                  <a:pt x="74016" y="57566"/>
                </a:lnTo>
                <a:lnTo>
                  <a:pt x="48758" y="88262"/>
                </a:lnTo>
                <a:lnTo>
                  <a:pt x="20282" y="142262"/>
                </a:lnTo>
                <a:lnTo>
                  <a:pt x="4636" y="205637"/>
                </a:lnTo>
                <a:lnTo>
                  <a:pt x="0" y="233205"/>
                </a:lnTo>
                <a:lnTo>
                  <a:pt x="59512" y="233205"/>
                </a:lnTo>
                <a:lnTo>
                  <a:pt x="73512" y="226078"/>
                </a:lnTo>
                <a:lnTo>
                  <a:pt x="84172" y="207894"/>
                </a:lnTo>
                <a:lnTo>
                  <a:pt x="91969" y="183452"/>
                </a:lnTo>
                <a:lnTo>
                  <a:pt x="97383" y="157551"/>
                </a:lnTo>
                <a:lnTo>
                  <a:pt x="109271" y="126890"/>
                </a:lnTo>
                <a:lnTo>
                  <a:pt x="135775" y="91989"/>
                </a:lnTo>
                <a:lnTo>
                  <a:pt x="176214" y="63348"/>
                </a:lnTo>
                <a:lnTo>
                  <a:pt x="229908" y="51468"/>
                </a:lnTo>
                <a:lnTo>
                  <a:pt x="359134" y="51468"/>
                </a:lnTo>
                <a:lnTo>
                  <a:pt x="347040" y="28862"/>
                </a:lnTo>
                <a:lnTo>
                  <a:pt x="296798" y="9597"/>
                </a:lnTo>
                <a:lnTo>
                  <a:pt x="253588" y="1501"/>
                </a:lnTo>
                <a:lnTo>
                  <a:pt x="223326" y="0"/>
                </a:lnTo>
                <a:close/>
              </a:path>
              <a:path w="400050" h="233679">
                <a:moveTo>
                  <a:pt x="359134" y="51468"/>
                </a:moveTo>
                <a:lnTo>
                  <a:pt x="229908" y="51468"/>
                </a:lnTo>
                <a:lnTo>
                  <a:pt x="279201" y="61772"/>
                </a:lnTo>
                <a:lnTo>
                  <a:pt x="310740" y="87166"/>
                </a:lnTo>
                <a:lnTo>
                  <a:pt x="330263" y="119378"/>
                </a:lnTo>
                <a:lnTo>
                  <a:pt x="343509" y="150134"/>
                </a:lnTo>
                <a:lnTo>
                  <a:pt x="354476" y="173003"/>
                </a:lnTo>
                <a:lnTo>
                  <a:pt x="362989" y="187876"/>
                </a:lnTo>
                <a:lnTo>
                  <a:pt x="368500" y="195933"/>
                </a:lnTo>
                <a:lnTo>
                  <a:pt x="370459" y="198356"/>
                </a:lnTo>
                <a:lnTo>
                  <a:pt x="392303" y="198356"/>
                </a:lnTo>
                <a:lnTo>
                  <a:pt x="399977" y="180042"/>
                </a:lnTo>
                <a:lnTo>
                  <a:pt x="392974" y="135393"/>
                </a:lnTo>
                <a:lnTo>
                  <a:pt x="374320" y="79852"/>
                </a:lnTo>
                <a:lnTo>
                  <a:pt x="359134" y="51468"/>
                </a:lnTo>
                <a:close/>
              </a:path>
            </a:pathLst>
          </a:custGeom>
          <a:solidFill>
            <a:srgbClr val="AB0F24"/>
          </a:solidFill>
        </p:spPr>
        <p:txBody>
          <a:bodyPr wrap="square" lIns="0" tIns="0" rIns="0" bIns="0" rtlCol="0"/>
          <a:lstStyle/>
          <a:p>
            <a:endParaRPr/>
          </a:p>
        </p:txBody>
      </p:sp>
      <p:sp>
        <p:nvSpPr>
          <p:cNvPr id="248" name="object 248"/>
          <p:cNvSpPr/>
          <p:nvPr/>
        </p:nvSpPr>
        <p:spPr>
          <a:xfrm>
            <a:off x="4580250" y="7088744"/>
            <a:ext cx="440055" cy="238125"/>
          </a:xfrm>
          <a:custGeom>
            <a:avLst/>
            <a:gdLst/>
            <a:ahLst/>
            <a:cxnLst/>
            <a:rect l="l" t="t" r="r" b="b"/>
            <a:pathLst>
              <a:path w="440054" h="238125">
                <a:moveTo>
                  <a:pt x="385977" y="66027"/>
                </a:moveTo>
                <a:lnTo>
                  <a:pt x="259232" y="66027"/>
                </a:lnTo>
                <a:lnTo>
                  <a:pt x="311399" y="76735"/>
                </a:lnTo>
                <a:lnTo>
                  <a:pt x="348131" y="103798"/>
                </a:lnTo>
                <a:lnTo>
                  <a:pt x="372202" y="139625"/>
                </a:lnTo>
                <a:lnTo>
                  <a:pt x="386381" y="176626"/>
                </a:lnTo>
                <a:lnTo>
                  <a:pt x="393440" y="207210"/>
                </a:lnTo>
                <a:lnTo>
                  <a:pt x="396151" y="223786"/>
                </a:lnTo>
                <a:lnTo>
                  <a:pt x="399059" y="237896"/>
                </a:lnTo>
                <a:lnTo>
                  <a:pt x="410718" y="238125"/>
                </a:lnTo>
                <a:lnTo>
                  <a:pt x="439991" y="238125"/>
                </a:lnTo>
                <a:lnTo>
                  <a:pt x="437837" y="208227"/>
                </a:lnTo>
                <a:lnTo>
                  <a:pt x="432525" y="166732"/>
                </a:lnTo>
                <a:lnTo>
                  <a:pt x="422819" y="124466"/>
                </a:lnTo>
                <a:lnTo>
                  <a:pt x="407314" y="91503"/>
                </a:lnTo>
                <a:lnTo>
                  <a:pt x="385977" y="66027"/>
                </a:lnTo>
                <a:close/>
              </a:path>
              <a:path w="440054" h="238125">
                <a:moveTo>
                  <a:pt x="240309" y="0"/>
                </a:moveTo>
                <a:lnTo>
                  <a:pt x="182156" y="4592"/>
                </a:lnTo>
                <a:lnTo>
                  <a:pt x="141392" y="17068"/>
                </a:lnTo>
                <a:lnTo>
                  <a:pt x="92710" y="57873"/>
                </a:lnTo>
                <a:lnTo>
                  <a:pt x="61587" y="108191"/>
                </a:lnTo>
                <a:lnTo>
                  <a:pt x="48416" y="129222"/>
                </a:lnTo>
                <a:lnTo>
                  <a:pt x="35445" y="141935"/>
                </a:lnTo>
                <a:lnTo>
                  <a:pt x="31673" y="143967"/>
                </a:lnTo>
                <a:lnTo>
                  <a:pt x="25869" y="146215"/>
                </a:lnTo>
                <a:lnTo>
                  <a:pt x="19037" y="148501"/>
                </a:lnTo>
                <a:lnTo>
                  <a:pt x="11370" y="166857"/>
                </a:lnTo>
                <a:lnTo>
                  <a:pt x="4665" y="183535"/>
                </a:lnTo>
                <a:lnTo>
                  <a:pt x="336" y="196883"/>
                </a:lnTo>
                <a:lnTo>
                  <a:pt x="0" y="204749"/>
                </a:lnTo>
                <a:lnTo>
                  <a:pt x="4368" y="213639"/>
                </a:lnTo>
                <a:lnTo>
                  <a:pt x="14554" y="216611"/>
                </a:lnTo>
                <a:lnTo>
                  <a:pt x="53162" y="216611"/>
                </a:lnTo>
                <a:lnTo>
                  <a:pt x="76535" y="208269"/>
                </a:lnTo>
                <a:lnTo>
                  <a:pt x="98216" y="186757"/>
                </a:lnTo>
                <a:lnTo>
                  <a:pt x="120435" y="157343"/>
                </a:lnTo>
                <a:lnTo>
                  <a:pt x="145418" y="125295"/>
                </a:lnTo>
                <a:lnTo>
                  <a:pt x="175393" y="95880"/>
                </a:lnTo>
                <a:lnTo>
                  <a:pt x="212589" y="74368"/>
                </a:lnTo>
                <a:lnTo>
                  <a:pt x="259232" y="66027"/>
                </a:lnTo>
                <a:lnTo>
                  <a:pt x="385977" y="66027"/>
                </a:lnTo>
                <a:lnTo>
                  <a:pt x="381357" y="60511"/>
                </a:lnTo>
                <a:lnTo>
                  <a:pt x="346752" y="30911"/>
                </a:lnTo>
                <a:lnTo>
                  <a:pt x="300677" y="8732"/>
                </a:lnTo>
                <a:lnTo>
                  <a:pt x="240309" y="0"/>
                </a:lnTo>
                <a:close/>
              </a:path>
            </a:pathLst>
          </a:custGeom>
          <a:solidFill>
            <a:srgbClr val="AB0F24"/>
          </a:solidFill>
        </p:spPr>
        <p:txBody>
          <a:bodyPr wrap="square" lIns="0" tIns="0" rIns="0" bIns="0" rtlCol="0"/>
          <a:lstStyle/>
          <a:p>
            <a:endParaRPr/>
          </a:p>
        </p:txBody>
      </p:sp>
      <p:sp>
        <p:nvSpPr>
          <p:cNvPr id="249" name="object 249"/>
          <p:cNvSpPr/>
          <p:nvPr/>
        </p:nvSpPr>
        <p:spPr>
          <a:xfrm>
            <a:off x="5882663" y="7233508"/>
            <a:ext cx="74930" cy="41910"/>
          </a:xfrm>
          <a:custGeom>
            <a:avLst/>
            <a:gdLst/>
            <a:ahLst/>
            <a:cxnLst/>
            <a:rect l="l" t="t" r="r" b="b"/>
            <a:pathLst>
              <a:path w="74929" h="41909">
                <a:moveTo>
                  <a:pt x="67843" y="0"/>
                </a:moveTo>
                <a:lnTo>
                  <a:pt x="0" y="0"/>
                </a:lnTo>
                <a:lnTo>
                  <a:pt x="4902" y="5511"/>
                </a:lnTo>
                <a:lnTo>
                  <a:pt x="7899" y="12814"/>
                </a:lnTo>
                <a:lnTo>
                  <a:pt x="7899" y="28879"/>
                </a:lnTo>
                <a:lnTo>
                  <a:pt x="4902" y="36156"/>
                </a:lnTo>
                <a:lnTo>
                  <a:pt x="0" y="41694"/>
                </a:lnTo>
                <a:lnTo>
                  <a:pt x="67843" y="41694"/>
                </a:lnTo>
                <a:lnTo>
                  <a:pt x="74421" y="35013"/>
                </a:lnTo>
                <a:lnTo>
                  <a:pt x="74421" y="6667"/>
                </a:lnTo>
                <a:lnTo>
                  <a:pt x="67843" y="0"/>
                </a:lnTo>
                <a:close/>
              </a:path>
            </a:pathLst>
          </a:custGeom>
          <a:solidFill>
            <a:srgbClr val="AC3F2F"/>
          </a:solidFill>
          <a:ln>
            <a:solidFill>
              <a:srgbClr val="BA2029"/>
            </a:solidFill>
          </a:ln>
        </p:spPr>
        <p:txBody>
          <a:bodyPr wrap="square" lIns="0" tIns="0" rIns="0" bIns="0" rtlCol="0"/>
          <a:lstStyle/>
          <a:p>
            <a:endParaRPr/>
          </a:p>
        </p:txBody>
      </p:sp>
      <p:sp>
        <p:nvSpPr>
          <p:cNvPr id="250" name="object 250"/>
          <p:cNvSpPr/>
          <p:nvPr/>
        </p:nvSpPr>
        <p:spPr>
          <a:xfrm>
            <a:off x="4546410" y="7228700"/>
            <a:ext cx="92709" cy="46991"/>
          </a:xfrm>
          <a:custGeom>
            <a:avLst/>
            <a:gdLst/>
            <a:ahLst/>
            <a:cxnLst/>
            <a:rect l="l" t="t" r="r" b="b"/>
            <a:pathLst>
              <a:path w="92710" h="46990">
                <a:moveTo>
                  <a:pt x="88709" y="0"/>
                </a:moveTo>
                <a:lnTo>
                  <a:pt x="3530" y="0"/>
                </a:lnTo>
                <a:lnTo>
                  <a:pt x="0" y="3517"/>
                </a:lnTo>
                <a:lnTo>
                  <a:pt x="0" y="42976"/>
                </a:lnTo>
                <a:lnTo>
                  <a:pt x="3530" y="46494"/>
                </a:lnTo>
                <a:lnTo>
                  <a:pt x="88709" y="46494"/>
                </a:lnTo>
                <a:lnTo>
                  <a:pt x="92227" y="42976"/>
                </a:lnTo>
                <a:lnTo>
                  <a:pt x="92227" y="3517"/>
                </a:lnTo>
                <a:lnTo>
                  <a:pt x="88709" y="0"/>
                </a:lnTo>
                <a:close/>
              </a:path>
            </a:pathLst>
          </a:custGeom>
          <a:solidFill>
            <a:srgbClr val="AB0F24"/>
          </a:solidFill>
        </p:spPr>
        <p:txBody>
          <a:bodyPr wrap="square" lIns="0" tIns="0" rIns="0" bIns="0" rtlCol="0"/>
          <a:lstStyle/>
          <a:p>
            <a:endParaRPr/>
          </a:p>
        </p:txBody>
      </p:sp>
      <p:sp>
        <p:nvSpPr>
          <p:cNvPr id="251" name="object 251"/>
          <p:cNvSpPr/>
          <p:nvPr/>
        </p:nvSpPr>
        <p:spPr>
          <a:xfrm>
            <a:off x="5003138" y="7311170"/>
            <a:ext cx="535940" cy="0"/>
          </a:xfrm>
          <a:custGeom>
            <a:avLst/>
            <a:gdLst/>
            <a:ahLst/>
            <a:cxnLst/>
            <a:rect l="l" t="t" r="r" b="b"/>
            <a:pathLst>
              <a:path w="535939">
                <a:moveTo>
                  <a:pt x="0" y="0"/>
                </a:moveTo>
                <a:lnTo>
                  <a:pt x="535673" y="0"/>
                </a:lnTo>
              </a:path>
            </a:pathLst>
          </a:custGeom>
          <a:ln w="31407">
            <a:solidFill>
              <a:srgbClr val="BA2029"/>
            </a:solidFill>
          </a:ln>
        </p:spPr>
        <p:txBody>
          <a:bodyPr wrap="square" lIns="0" tIns="0" rIns="0" bIns="0" rtlCol="0"/>
          <a:lstStyle/>
          <a:p>
            <a:endParaRPr/>
          </a:p>
        </p:txBody>
      </p:sp>
      <p:sp>
        <p:nvSpPr>
          <p:cNvPr id="252" name="object 252"/>
          <p:cNvSpPr/>
          <p:nvPr/>
        </p:nvSpPr>
        <p:spPr>
          <a:xfrm>
            <a:off x="4881095" y="6902642"/>
            <a:ext cx="259716" cy="137160"/>
          </a:xfrm>
          <a:custGeom>
            <a:avLst/>
            <a:gdLst/>
            <a:ahLst/>
            <a:cxnLst/>
            <a:rect l="l" t="t" r="r" b="b"/>
            <a:pathLst>
              <a:path w="259714" h="137159">
                <a:moveTo>
                  <a:pt x="229350" y="0"/>
                </a:moveTo>
                <a:lnTo>
                  <a:pt x="183006" y="2586"/>
                </a:lnTo>
                <a:lnTo>
                  <a:pt x="117366" y="18157"/>
                </a:lnTo>
                <a:lnTo>
                  <a:pt x="57934" y="41167"/>
                </a:lnTo>
                <a:lnTo>
                  <a:pt x="8500" y="83055"/>
                </a:lnTo>
                <a:lnTo>
                  <a:pt x="0" y="113411"/>
                </a:lnTo>
                <a:lnTo>
                  <a:pt x="538" y="126020"/>
                </a:lnTo>
                <a:lnTo>
                  <a:pt x="4310" y="132695"/>
                </a:lnTo>
                <a:lnTo>
                  <a:pt x="14546" y="135662"/>
                </a:lnTo>
                <a:lnTo>
                  <a:pt x="34480" y="137148"/>
                </a:lnTo>
                <a:lnTo>
                  <a:pt x="240804" y="137148"/>
                </a:lnTo>
                <a:lnTo>
                  <a:pt x="251472" y="136823"/>
                </a:lnTo>
                <a:lnTo>
                  <a:pt x="256951" y="134552"/>
                </a:lnTo>
                <a:lnTo>
                  <a:pt x="258969" y="128388"/>
                </a:lnTo>
                <a:lnTo>
                  <a:pt x="259257" y="116383"/>
                </a:lnTo>
                <a:lnTo>
                  <a:pt x="259257" y="12510"/>
                </a:lnTo>
                <a:lnTo>
                  <a:pt x="254751" y="4327"/>
                </a:lnTo>
                <a:lnTo>
                  <a:pt x="243598" y="774"/>
                </a:lnTo>
                <a:lnTo>
                  <a:pt x="229350" y="0"/>
                </a:lnTo>
                <a:close/>
              </a:path>
            </a:pathLst>
          </a:custGeom>
          <a:solidFill>
            <a:srgbClr val="AB0F24"/>
          </a:solidFill>
        </p:spPr>
        <p:txBody>
          <a:bodyPr wrap="square" lIns="0" tIns="0" rIns="0" bIns="0" rtlCol="0"/>
          <a:lstStyle/>
          <a:p>
            <a:endParaRPr/>
          </a:p>
        </p:txBody>
      </p:sp>
      <p:sp>
        <p:nvSpPr>
          <p:cNvPr id="253" name="object 253"/>
          <p:cNvSpPr/>
          <p:nvPr/>
        </p:nvSpPr>
        <p:spPr>
          <a:xfrm>
            <a:off x="4881095" y="6902642"/>
            <a:ext cx="259716" cy="137160"/>
          </a:xfrm>
          <a:custGeom>
            <a:avLst/>
            <a:gdLst/>
            <a:ahLst/>
            <a:cxnLst/>
            <a:rect l="l" t="t" r="r" b="b"/>
            <a:pathLst>
              <a:path w="259714" h="137159">
                <a:moveTo>
                  <a:pt x="240804" y="137148"/>
                </a:moveTo>
                <a:lnTo>
                  <a:pt x="60693" y="137148"/>
                </a:lnTo>
                <a:lnTo>
                  <a:pt x="34480" y="137148"/>
                </a:lnTo>
                <a:lnTo>
                  <a:pt x="14546" y="135662"/>
                </a:lnTo>
                <a:lnTo>
                  <a:pt x="4310" y="132695"/>
                </a:lnTo>
                <a:lnTo>
                  <a:pt x="538" y="126020"/>
                </a:lnTo>
                <a:lnTo>
                  <a:pt x="0" y="113411"/>
                </a:lnTo>
                <a:lnTo>
                  <a:pt x="8500" y="83055"/>
                </a:lnTo>
                <a:lnTo>
                  <a:pt x="57934" y="41167"/>
                </a:lnTo>
                <a:lnTo>
                  <a:pt x="117366" y="18157"/>
                </a:lnTo>
                <a:lnTo>
                  <a:pt x="183006" y="2586"/>
                </a:lnTo>
                <a:lnTo>
                  <a:pt x="229350" y="0"/>
                </a:lnTo>
                <a:lnTo>
                  <a:pt x="243598" y="774"/>
                </a:lnTo>
                <a:lnTo>
                  <a:pt x="254751" y="4327"/>
                </a:lnTo>
                <a:lnTo>
                  <a:pt x="259257" y="12510"/>
                </a:lnTo>
                <a:lnTo>
                  <a:pt x="259257" y="116383"/>
                </a:lnTo>
                <a:lnTo>
                  <a:pt x="258969" y="128388"/>
                </a:lnTo>
                <a:lnTo>
                  <a:pt x="256951" y="134552"/>
                </a:lnTo>
                <a:lnTo>
                  <a:pt x="251472" y="136823"/>
                </a:lnTo>
                <a:lnTo>
                  <a:pt x="240804" y="137148"/>
                </a:lnTo>
              </a:path>
            </a:pathLst>
          </a:custGeom>
          <a:ln w="16510">
            <a:solidFill>
              <a:srgbClr val="FFFFFF"/>
            </a:solidFill>
          </a:ln>
        </p:spPr>
        <p:txBody>
          <a:bodyPr wrap="square" lIns="0" tIns="0" rIns="0" bIns="0" rtlCol="0"/>
          <a:lstStyle/>
          <a:p>
            <a:endParaRPr/>
          </a:p>
        </p:txBody>
      </p:sp>
      <p:sp>
        <p:nvSpPr>
          <p:cNvPr id="254" name="object 254"/>
          <p:cNvSpPr/>
          <p:nvPr/>
        </p:nvSpPr>
        <p:spPr>
          <a:xfrm>
            <a:off x="5173430" y="6902642"/>
            <a:ext cx="290196" cy="137160"/>
          </a:xfrm>
          <a:custGeom>
            <a:avLst/>
            <a:gdLst/>
            <a:ahLst/>
            <a:cxnLst/>
            <a:rect l="l" t="t" r="r" b="b"/>
            <a:pathLst>
              <a:path w="290195" h="137159">
                <a:moveTo>
                  <a:pt x="18741" y="0"/>
                </a:moveTo>
                <a:lnTo>
                  <a:pt x="7398" y="311"/>
                </a:lnTo>
                <a:lnTo>
                  <a:pt x="1720" y="2490"/>
                </a:lnTo>
                <a:lnTo>
                  <a:pt x="0" y="8406"/>
                </a:lnTo>
                <a:lnTo>
                  <a:pt x="529" y="19926"/>
                </a:lnTo>
                <a:lnTo>
                  <a:pt x="529" y="120078"/>
                </a:lnTo>
                <a:lnTo>
                  <a:pt x="859" y="129110"/>
                </a:lnTo>
                <a:lnTo>
                  <a:pt x="3169" y="133899"/>
                </a:lnTo>
                <a:lnTo>
                  <a:pt x="9439" y="136044"/>
                </a:lnTo>
                <a:lnTo>
                  <a:pt x="21649" y="137147"/>
                </a:lnTo>
                <a:lnTo>
                  <a:pt x="272157" y="137147"/>
                </a:lnTo>
                <a:lnTo>
                  <a:pt x="289842" y="130074"/>
                </a:lnTo>
                <a:lnTo>
                  <a:pt x="290185" y="111734"/>
                </a:lnTo>
                <a:lnTo>
                  <a:pt x="279326" y="86440"/>
                </a:lnTo>
                <a:lnTo>
                  <a:pt x="244098" y="35480"/>
                </a:lnTo>
                <a:lnTo>
                  <a:pt x="194289" y="11674"/>
                </a:lnTo>
                <a:lnTo>
                  <a:pt x="133027" y="3364"/>
                </a:lnTo>
                <a:lnTo>
                  <a:pt x="87918" y="1343"/>
                </a:lnTo>
                <a:lnTo>
                  <a:pt x="45543" y="297"/>
                </a:lnTo>
                <a:lnTo>
                  <a:pt x="18741" y="0"/>
                </a:lnTo>
                <a:close/>
              </a:path>
            </a:pathLst>
          </a:custGeom>
          <a:solidFill>
            <a:srgbClr val="AB0F24"/>
          </a:solidFill>
        </p:spPr>
        <p:txBody>
          <a:bodyPr wrap="square" lIns="0" tIns="0" rIns="0" bIns="0" rtlCol="0"/>
          <a:lstStyle/>
          <a:p>
            <a:endParaRPr/>
          </a:p>
        </p:txBody>
      </p:sp>
      <p:sp>
        <p:nvSpPr>
          <p:cNvPr id="255" name="object 255"/>
          <p:cNvSpPr/>
          <p:nvPr/>
        </p:nvSpPr>
        <p:spPr>
          <a:xfrm>
            <a:off x="5173430" y="6902642"/>
            <a:ext cx="290196" cy="137160"/>
          </a:xfrm>
          <a:custGeom>
            <a:avLst/>
            <a:gdLst/>
            <a:ahLst/>
            <a:cxnLst/>
            <a:rect l="l" t="t" r="r" b="b"/>
            <a:pathLst>
              <a:path w="290195" h="137159">
                <a:moveTo>
                  <a:pt x="87918" y="137147"/>
                </a:moveTo>
                <a:lnTo>
                  <a:pt x="21649" y="137147"/>
                </a:lnTo>
                <a:lnTo>
                  <a:pt x="9439" y="136044"/>
                </a:lnTo>
                <a:lnTo>
                  <a:pt x="3169" y="133899"/>
                </a:lnTo>
                <a:lnTo>
                  <a:pt x="859" y="129110"/>
                </a:lnTo>
                <a:lnTo>
                  <a:pt x="529" y="120078"/>
                </a:lnTo>
                <a:lnTo>
                  <a:pt x="529" y="19926"/>
                </a:lnTo>
                <a:lnTo>
                  <a:pt x="0" y="8406"/>
                </a:lnTo>
                <a:lnTo>
                  <a:pt x="1720" y="2490"/>
                </a:lnTo>
                <a:lnTo>
                  <a:pt x="7398" y="311"/>
                </a:lnTo>
                <a:lnTo>
                  <a:pt x="18741" y="0"/>
                </a:lnTo>
                <a:lnTo>
                  <a:pt x="45543" y="297"/>
                </a:lnTo>
                <a:lnTo>
                  <a:pt x="87918" y="1343"/>
                </a:lnTo>
                <a:lnTo>
                  <a:pt x="133027" y="3364"/>
                </a:lnTo>
                <a:lnTo>
                  <a:pt x="194289" y="11674"/>
                </a:lnTo>
                <a:lnTo>
                  <a:pt x="244098" y="35480"/>
                </a:lnTo>
                <a:lnTo>
                  <a:pt x="279326" y="86440"/>
                </a:lnTo>
                <a:lnTo>
                  <a:pt x="290185" y="111734"/>
                </a:lnTo>
                <a:lnTo>
                  <a:pt x="289842" y="130074"/>
                </a:lnTo>
                <a:lnTo>
                  <a:pt x="272157" y="137147"/>
                </a:lnTo>
                <a:lnTo>
                  <a:pt x="87918" y="137147"/>
                </a:lnTo>
              </a:path>
            </a:pathLst>
          </a:custGeom>
          <a:ln w="16510">
            <a:solidFill>
              <a:srgbClr val="FFFFFF"/>
            </a:solidFill>
          </a:ln>
        </p:spPr>
        <p:txBody>
          <a:bodyPr wrap="square" lIns="0" tIns="0" rIns="0" bIns="0" rtlCol="0"/>
          <a:lstStyle/>
          <a:p>
            <a:endParaRPr/>
          </a:p>
        </p:txBody>
      </p:sp>
      <p:sp>
        <p:nvSpPr>
          <p:cNvPr id="256" name="object 256"/>
          <p:cNvSpPr/>
          <p:nvPr/>
        </p:nvSpPr>
        <p:spPr>
          <a:xfrm>
            <a:off x="5633442" y="7163596"/>
            <a:ext cx="222592" cy="235178"/>
          </a:xfrm>
          <a:prstGeom prst="rect">
            <a:avLst/>
          </a:prstGeom>
          <a:blipFill>
            <a:blip r:embed="rId8" cstate="print"/>
            <a:stretch>
              <a:fillRect/>
            </a:stretch>
          </a:blipFill>
        </p:spPr>
        <p:txBody>
          <a:bodyPr wrap="square" lIns="0" tIns="0" rIns="0" bIns="0" rtlCol="0"/>
          <a:lstStyle/>
          <a:p>
            <a:endParaRPr/>
          </a:p>
        </p:txBody>
      </p:sp>
      <p:sp>
        <p:nvSpPr>
          <p:cNvPr id="257" name="object 257"/>
          <p:cNvSpPr/>
          <p:nvPr/>
        </p:nvSpPr>
        <p:spPr>
          <a:xfrm>
            <a:off x="4728193" y="7163596"/>
            <a:ext cx="222604" cy="235178"/>
          </a:xfrm>
          <a:prstGeom prst="rect">
            <a:avLst/>
          </a:prstGeom>
          <a:blipFill>
            <a:blip r:embed="rId9" cstate="print"/>
            <a:stretch>
              <a:fillRect/>
            </a:stretch>
          </a:blipFill>
        </p:spPr>
        <p:txBody>
          <a:bodyPr wrap="square" lIns="0" tIns="0" rIns="0" bIns="0" rtlCol="0"/>
          <a:lstStyle/>
          <a:p>
            <a:endParaRPr/>
          </a:p>
        </p:txBody>
      </p:sp>
      <p:sp>
        <p:nvSpPr>
          <p:cNvPr id="258" name="object 258"/>
          <p:cNvSpPr/>
          <p:nvPr/>
        </p:nvSpPr>
        <p:spPr>
          <a:xfrm>
            <a:off x="4346363" y="6317630"/>
            <a:ext cx="1783714" cy="1757045"/>
          </a:xfrm>
          <a:custGeom>
            <a:avLst/>
            <a:gdLst/>
            <a:ahLst/>
            <a:cxnLst/>
            <a:rect l="l" t="t" r="r" b="b"/>
            <a:pathLst>
              <a:path w="1783714" h="1757045">
                <a:moveTo>
                  <a:pt x="891666"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3"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6"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6" y="1756879"/>
                </a:lnTo>
                <a:close/>
              </a:path>
            </a:pathLst>
          </a:custGeom>
          <a:ln w="90678">
            <a:solidFill>
              <a:srgbClr val="BA2029"/>
            </a:solidFill>
          </a:ln>
        </p:spPr>
        <p:txBody>
          <a:bodyPr wrap="square" lIns="0" tIns="0" rIns="0" bIns="0" rtlCol="0"/>
          <a:lstStyle/>
          <a:p>
            <a:endParaRPr/>
          </a:p>
        </p:txBody>
      </p:sp>
      <p:sp>
        <p:nvSpPr>
          <p:cNvPr id="259" name="object 259"/>
          <p:cNvSpPr/>
          <p:nvPr/>
        </p:nvSpPr>
        <p:spPr>
          <a:xfrm>
            <a:off x="10458656" y="6899415"/>
            <a:ext cx="1164590" cy="709930"/>
          </a:xfrm>
          <a:custGeom>
            <a:avLst/>
            <a:gdLst/>
            <a:ahLst/>
            <a:cxnLst/>
            <a:rect l="l" t="t" r="r" b="b"/>
            <a:pathLst>
              <a:path w="1164590" h="709929">
                <a:moveTo>
                  <a:pt x="309152" y="704938"/>
                </a:moveTo>
                <a:lnTo>
                  <a:pt x="273151" y="704938"/>
                </a:lnTo>
                <a:lnTo>
                  <a:pt x="280415" y="706143"/>
                </a:lnTo>
                <a:lnTo>
                  <a:pt x="288617" y="707715"/>
                </a:lnTo>
                <a:lnTo>
                  <a:pt x="296433" y="709080"/>
                </a:lnTo>
                <a:lnTo>
                  <a:pt x="302539" y="709663"/>
                </a:lnTo>
                <a:lnTo>
                  <a:pt x="310095" y="709663"/>
                </a:lnTo>
                <a:lnTo>
                  <a:pt x="309152" y="704938"/>
                </a:lnTo>
                <a:close/>
              </a:path>
              <a:path w="1164590" h="709929">
                <a:moveTo>
                  <a:pt x="385436" y="411314"/>
                </a:moveTo>
                <a:lnTo>
                  <a:pt x="107645" y="411314"/>
                </a:lnTo>
                <a:lnTo>
                  <a:pt x="106095" y="412788"/>
                </a:lnTo>
                <a:lnTo>
                  <a:pt x="104889" y="414528"/>
                </a:lnTo>
                <a:lnTo>
                  <a:pt x="103263" y="418477"/>
                </a:lnTo>
                <a:lnTo>
                  <a:pt x="91300" y="437197"/>
                </a:lnTo>
                <a:lnTo>
                  <a:pt x="69540" y="471806"/>
                </a:lnTo>
                <a:lnTo>
                  <a:pt x="43781" y="515410"/>
                </a:lnTo>
                <a:lnTo>
                  <a:pt x="19696" y="561852"/>
                </a:lnTo>
                <a:lnTo>
                  <a:pt x="2959" y="604977"/>
                </a:lnTo>
                <a:lnTo>
                  <a:pt x="0" y="641308"/>
                </a:lnTo>
                <a:lnTo>
                  <a:pt x="2014" y="652568"/>
                </a:lnTo>
                <a:lnTo>
                  <a:pt x="6388" y="660488"/>
                </a:lnTo>
                <a:lnTo>
                  <a:pt x="11811" y="666826"/>
                </a:lnTo>
                <a:lnTo>
                  <a:pt x="20116" y="668413"/>
                </a:lnTo>
                <a:lnTo>
                  <a:pt x="27571" y="668705"/>
                </a:lnTo>
                <a:lnTo>
                  <a:pt x="28867" y="670572"/>
                </a:lnTo>
                <a:lnTo>
                  <a:pt x="271487" y="708609"/>
                </a:lnTo>
                <a:lnTo>
                  <a:pt x="273151" y="704938"/>
                </a:lnTo>
                <a:lnTo>
                  <a:pt x="309152" y="704938"/>
                </a:lnTo>
                <a:lnTo>
                  <a:pt x="308584" y="702094"/>
                </a:lnTo>
                <a:lnTo>
                  <a:pt x="304546" y="701078"/>
                </a:lnTo>
                <a:lnTo>
                  <a:pt x="296456" y="700011"/>
                </a:lnTo>
                <a:lnTo>
                  <a:pt x="290817" y="698500"/>
                </a:lnTo>
                <a:lnTo>
                  <a:pt x="286969" y="697103"/>
                </a:lnTo>
                <a:lnTo>
                  <a:pt x="291274" y="697103"/>
                </a:lnTo>
                <a:lnTo>
                  <a:pt x="292049" y="694334"/>
                </a:lnTo>
                <a:lnTo>
                  <a:pt x="312017" y="625861"/>
                </a:lnTo>
                <a:lnTo>
                  <a:pt x="331533" y="561574"/>
                </a:lnTo>
                <a:lnTo>
                  <a:pt x="353039" y="494506"/>
                </a:lnTo>
                <a:lnTo>
                  <a:pt x="373260" y="437596"/>
                </a:lnTo>
                <a:lnTo>
                  <a:pt x="385436" y="411314"/>
                </a:lnTo>
                <a:close/>
              </a:path>
              <a:path w="1164590" h="709929">
                <a:moveTo>
                  <a:pt x="69392" y="182054"/>
                </a:moveTo>
                <a:lnTo>
                  <a:pt x="65735" y="182054"/>
                </a:lnTo>
                <a:lnTo>
                  <a:pt x="59116" y="182456"/>
                </a:lnTo>
                <a:lnTo>
                  <a:pt x="27210" y="209124"/>
                </a:lnTo>
                <a:lnTo>
                  <a:pt x="27673" y="215011"/>
                </a:lnTo>
                <a:lnTo>
                  <a:pt x="29083" y="220764"/>
                </a:lnTo>
                <a:lnTo>
                  <a:pt x="33159" y="225120"/>
                </a:lnTo>
                <a:lnTo>
                  <a:pt x="39687" y="226745"/>
                </a:lnTo>
                <a:lnTo>
                  <a:pt x="45707" y="227469"/>
                </a:lnTo>
                <a:lnTo>
                  <a:pt x="65317" y="230349"/>
                </a:lnTo>
                <a:lnTo>
                  <a:pt x="90022" y="236639"/>
                </a:lnTo>
                <a:lnTo>
                  <a:pt x="112724" y="248272"/>
                </a:lnTo>
                <a:lnTo>
                  <a:pt x="126326" y="267182"/>
                </a:lnTo>
                <a:lnTo>
                  <a:pt x="130480" y="292020"/>
                </a:lnTo>
                <a:lnTo>
                  <a:pt x="126314" y="316523"/>
                </a:lnTo>
                <a:lnTo>
                  <a:pt x="112546" y="347801"/>
                </a:lnTo>
                <a:lnTo>
                  <a:pt x="87807" y="393128"/>
                </a:lnTo>
                <a:lnTo>
                  <a:pt x="85953" y="396849"/>
                </a:lnTo>
                <a:lnTo>
                  <a:pt x="86017" y="400646"/>
                </a:lnTo>
                <a:lnTo>
                  <a:pt x="88023" y="403860"/>
                </a:lnTo>
                <a:lnTo>
                  <a:pt x="90982" y="408686"/>
                </a:lnTo>
                <a:lnTo>
                  <a:pt x="97777" y="411340"/>
                </a:lnTo>
                <a:lnTo>
                  <a:pt x="107327" y="411340"/>
                </a:lnTo>
                <a:lnTo>
                  <a:pt x="107492" y="411314"/>
                </a:lnTo>
                <a:lnTo>
                  <a:pt x="385436" y="411314"/>
                </a:lnTo>
                <a:lnTo>
                  <a:pt x="429917" y="372713"/>
                </a:lnTo>
                <a:lnTo>
                  <a:pt x="477634" y="367055"/>
                </a:lnTo>
                <a:lnTo>
                  <a:pt x="580580" y="367055"/>
                </a:lnTo>
                <a:lnTo>
                  <a:pt x="608523" y="361252"/>
                </a:lnTo>
                <a:lnTo>
                  <a:pt x="630115" y="344876"/>
                </a:lnTo>
                <a:lnTo>
                  <a:pt x="641011" y="324993"/>
                </a:lnTo>
                <a:lnTo>
                  <a:pt x="501688" y="324993"/>
                </a:lnTo>
                <a:lnTo>
                  <a:pt x="496011" y="318508"/>
                </a:lnTo>
                <a:lnTo>
                  <a:pt x="489608" y="308046"/>
                </a:lnTo>
                <a:lnTo>
                  <a:pt x="484194" y="292576"/>
                </a:lnTo>
                <a:lnTo>
                  <a:pt x="481482" y="271068"/>
                </a:lnTo>
                <a:lnTo>
                  <a:pt x="482988" y="250278"/>
                </a:lnTo>
                <a:lnTo>
                  <a:pt x="487654" y="233479"/>
                </a:lnTo>
                <a:lnTo>
                  <a:pt x="493444" y="221105"/>
                </a:lnTo>
                <a:lnTo>
                  <a:pt x="498322" y="213588"/>
                </a:lnTo>
                <a:lnTo>
                  <a:pt x="924826" y="213588"/>
                </a:lnTo>
                <a:lnTo>
                  <a:pt x="924826" y="211086"/>
                </a:lnTo>
                <a:lnTo>
                  <a:pt x="1138656" y="211086"/>
                </a:lnTo>
                <a:lnTo>
                  <a:pt x="1140625" y="203708"/>
                </a:lnTo>
                <a:lnTo>
                  <a:pt x="1141095" y="192417"/>
                </a:lnTo>
                <a:lnTo>
                  <a:pt x="1146022" y="192417"/>
                </a:lnTo>
                <a:lnTo>
                  <a:pt x="1150351" y="188767"/>
                </a:lnTo>
                <a:lnTo>
                  <a:pt x="1152320" y="184026"/>
                </a:lnTo>
                <a:lnTo>
                  <a:pt x="1152329" y="182930"/>
                </a:lnTo>
                <a:lnTo>
                  <a:pt x="76034" y="182930"/>
                </a:lnTo>
                <a:lnTo>
                  <a:pt x="72631" y="182549"/>
                </a:lnTo>
                <a:lnTo>
                  <a:pt x="71983" y="182435"/>
                </a:lnTo>
                <a:lnTo>
                  <a:pt x="69392" y="182054"/>
                </a:lnTo>
                <a:close/>
              </a:path>
              <a:path w="1164590" h="709929">
                <a:moveTo>
                  <a:pt x="924826" y="213588"/>
                </a:moveTo>
                <a:lnTo>
                  <a:pt x="564388" y="213588"/>
                </a:lnTo>
                <a:lnTo>
                  <a:pt x="577075" y="217553"/>
                </a:lnTo>
                <a:lnTo>
                  <a:pt x="590659" y="228223"/>
                </a:lnTo>
                <a:lnTo>
                  <a:pt x="601798" y="243758"/>
                </a:lnTo>
                <a:lnTo>
                  <a:pt x="607148" y="262318"/>
                </a:lnTo>
                <a:lnTo>
                  <a:pt x="607419" y="274571"/>
                </a:lnTo>
                <a:lnTo>
                  <a:pt x="605162" y="286142"/>
                </a:lnTo>
                <a:lnTo>
                  <a:pt x="576464" y="320040"/>
                </a:lnTo>
                <a:lnTo>
                  <a:pt x="557949" y="324993"/>
                </a:lnTo>
                <a:lnTo>
                  <a:pt x="641011" y="324993"/>
                </a:lnTo>
                <a:lnTo>
                  <a:pt x="644036" y="319472"/>
                </a:lnTo>
                <a:lnTo>
                  <a:pt x="648970" y="286588"/>
                </a:lnTo>
                <a:lnTo>
                  <a:pt x="650750" y="270868"/>
                </a:lnTo>
                <a:lnTo>
                  <a:pt x="655745" y="257665"/>
                </a:lnTo>
                <a:lnTo>
                  <a:pt x="663436" y="246902"/>
                </a:lnTo>
                <a:lnTo>
                  <a:pt x="673303" y="238506"/>
                </a:lnTo>
                <a:lnTo>
                  <a:pt x="673636" y="238506"/>
                </a:lnTo>
                <a:lnTo>
                  <a:pt x="674166" y="238074"/>
                </a:lnTo>
                <a:lnTo>
                  <a:pt x="709142" y="226974"/>
                </a:lnTo>
                <a:lnTo>
                  <a:pt x="920686" y="226974"/>
                </a:lnTo>
                <a:lnTo>
                  <a:pt x="924826" y="217068"/>
                </a:lnTo>
                <a:lnTo>
                  <a:pt x="924826" y="213588"/>
                </a:lnTo>
                <a:close/>
              </a:path>
              <a:path w="1164590" h="709929">
                <a:moveTo>
                  <a:pt x="673636" y="238506"/>
                </a:moveTo>
                <a:lnTo>
                  <a:pt x="673303" y="238506"/>
                </a:lnTo>
                <a:lnTo>
                  <a:pt x="673417" y="238683"/>
                </a:lnTo>
                <a:lnTo>
                  <a:pt x="673636" y="238506"/>
                </a:lnTo>
                <a:close/>
              </a:path>
              <a:path w="1164590" h="709929">
                <a:moveTo>
                  <a:pt x="109613" y="29908"/>
                </a:moveTo>
                <a:lnTo>
                  <a:pt x="97739" y="29908"/>
                </a:lnTo>
                <a:lnTo>
                  <a:pt x="89915" y="33528"/>
                </a:lnTo>
                <a:lnTo>
                  <a:pt x="86982" y="39878"/>
                </a:lnTo>
                <a:lnTo>
                  <a:pt x="87223" y="41821"/>
                </a:lnTo>
                <a:lnTo>
                  <a:pt x="89776" y="44818"/>
                </a:lnTo>
                <a:lnTo>
                  <a:pt x="92989" y="46634"/>
                </a:lnTo>
                <a:lnTo>
                  <a:pt x="99568" y="50266"/>
                </a:lnTo>
                <a:lnTo>
                  <a:pt x="113575" y="58247"/>
                </a:lnTo>
                <a:lnTo>
                  <a:pt x="128863" y="68602"/>
                </a:lnTo>
                <a:lnTo>
                  <a:pt x="141823" y="81009"/>
                </a:lnTo>
                <a:lnTo>
                  <a:pt x="148844" y="95148"/>
                </a:lnTo>
                <a:lnTo>
                  <a:pt x="146434" y="105268"/>
                </a:lnTo>
                <a:lnTo>
                  <a:pt x="144473" y="115768"/>
                </a:lnTo>
                <a:lnTo>
                  <a:pt x="143034" y="126604"/>
                </a:lnTo>
                <a:lnTo>
                  <a:pt x="142189" y="137731"/>
                </a:lnTo>
                <a:lnTo>
                  <a:pt x="141668" y="138303"/>
                </a:lnTo>
                <a:lnTo>
                  <a:pt x="141351" y="139039"/>
                </a:lnTo>
                <a:lnTo>
                  <a:pt x="141312" y="140055"/>
                </a:lnTo>
                <a:lnTo>
                  <a:pt x="139567" y="146579"/>
                </a:lnTo>
                <a:lnTo>
                  <a:pt x="133827" y="157354"/>
                </a:lnTo>
                <a:lnTo>
                  <a:pt x="122880" y="168046"/>
                </a:lnTo>
                <a:lnTo>
                  <a:pt x="105511" y="174320"/>
                </a:lnTo>
                <a:lnTo>
                  <a:pt x="94085" y="176138"/>
                </a:lnTo>
                <a:lnTo>
                  <a:pt x="85672" y="178249"/>
                </a:lnTo>
                <a:lnTo>
                  <a:pt x="79810" y="180547"/>
                </a:lnTo>
                <a:lnTo>
                  <a:pt x="76034" y="182930"/>
                </a:lnTo>
                <a:lnTo>
                  <a:pt x="1152329" y="182930"/>
                </a:lnTo>
                <a:lnTo>
                  <a:pt x="1152395" y="175577"/>
                </a:lnTo>
                <a:lnTo>
                  <a:pt x="1141247" y="175577"/>
                </a:lnTo>
                <a:lnTo>
                  <a:pt x="1141247" y="144983"/>
                </a:lnTo>
                <a:lnTo>
                  <a:pt x="1141780" y="144983"/>
                </a:lnTo>
                <a:lnTo>
                  <a:pt x="1141780" y="140944"/>
                </a:lnTo>
                <a:lnTo>
                  <a:pt x="1151364" y="140944"/>
                </a:lnTo>
                <a:lnTo>
                  <a:pt x="1151410" y="137050"/>
                </a:lnTo>
                <a:lnTo>
                  <a:pt x="1153815" y="120811"/>
                </a:lnTo>
                <a:lnTo>
                  <a:pt x="1153932" y="120345"/>
                </a:lnTo>
                <a:lnTo>
                  <a:pt x="1142326" y="120345"/>
                </a:lnTo>
                <a:lnTo>
                  <a:pt x="1142326" y="115201"/>
                </a:lnTo>
                <a:lnTo>
                  <a:pt x="1155215" y="115201"/>
                </a:lnTo>
                <a:lnTo>
                  <a:pt x="1156584" y="109711"/>
                </a:lnTo>
                <a:lnTo>
                  <a:pt x="1157909" y="105600"/>
                </a:lnTo>
                <a:lnTo>
                  <a:pt x="1157909" y="103225"/>
                </a:lnTo>
                <a:lnTo>
                  <a:pt x="1160397" y="100079"/>
                </a:lnTo>
                <a:lnTo>
                  <a:pt x="1162391" y="94119"/>
                </a:lnTo>
                <a:lnTo>
                  <a:pt x="1163715" y="85987"/>
                </a:lnTo>
                <a:lnTo>
                  <a:pt x="1164196" y="76327"/>
                </a:lnTo>
                <a:lnTo>
                  <a:pt x="1163663" y="66203"/>
                </a:lnTo>
                <a:lnTo>
                  <a:pt x="1162203" y="57807"/>
                </a:lnTo>
                <a:lnTo>
                  <a:pt x="1160022" y="51891"/>
                </a:lnTo>
                <a:lnTo>
                  <a:pt x="1159728" y="51600"/>
                </a:lnTo>
                <a:lnTo>
                  <a:pt x="158686" y="51600"/>
                </a:lnTo>
                <a:lnTo>
                  <a:pt x="150635" y="51092"/>
                </a:lnTo>
                <a:lnTo>
                  <a:pt x="140820" y="48993"/>
                </a:lnTo>
                <a:lnTo>
                  <a:pt x="130429" y="44442"/>
                </a:lnTo>
                <a:lnTo>
                  <a:pt x="120650" y="36576"/>
                </a:lnTo>
                <a:lnTo>
                  <a:pt x="115785" y="31076"/>
                </a:lnTo>
                <a:lnTo>
                  <a:pt x="109613" y="29908"/>
                </a:lnTo>
                <a:close/>
              </a:path>
              <a:path w="1164590" h="709929">
                <a:moveTo>
                  <a:pt x="1150899" y="156578"/>
                </a:moveTo>
                <a:lnTo>
                  <a:pt x="1141526" y="156578"/>
                </a:lnTo>
                <a:lnTo>
                  <a:pt x="1141247" y="175577"/>
                </a:lnTo>
                <a:lnTo>
                  <a:pt x="1152395" y="175577"/>
                </a:lnTo>
                <a:lnTo>
                  <a:pt x="1152342" y="174320"/>
                </a:lnTo>
                <a:lnTo>
                  <a:pt x="1150947" y="157354"/>
                </a:lnTo>
                <a:lnTo>
                  <a:pt x="1150899" y="156578"/>
                </a:lnTo>
                <a:close/>
              </a:path>
              <a:path w="1164590" h="709929">
                <a:moveTo>
                  <a:pt x="1151364" y="140944"/>
                </a:moveTo>
                <a:lnTo>
                  <a:pt x="1141996" y="140944"/>
                </a:lnTo>
                <a:lnTo>
                  <a:pt x="1141780" y="156578"/>
                </a:lnTo>
                <a:lnTo>
                  <a:pt x="1151178" y="156578"/>
                </a:lnTo>
                <a:lnTo>
                  <a:pt x="1151364" y="140944"/>
                </a:lnTo>
                <a:close/>
              </a:path>
              <a:path w="1164590" h="709929">
                <a:moveTo>
                  <a:pt x="1155215" y="115201"/>
                </a:moveTo>
                <a:lnTo>
                  <a:pt x="1142390" y="115201"/>
                </a:lnTo>
                <a:lnTo>
                  <a:pt x="1142326" y="120345"/>
                </a:lnTo>
                <a:lnTo>
                  <a:pt x="1153932" y="120345"/>
                </a:lnTo>
                <a:lnTo>
                  <a:pt x="1155215" y="115201"/>
                </a:lnTo>
                <a:close/>
              </a:path>
              <a:path w="1164590" h="709929">
                <a:moveTo>
                  <a:pt x="484200" y="20942"/>
                </a:moveTo>
                <a:lnTo>
                  <a:pt x="185458" y="20942"/>
                </a:lnTo>
                <a:lnTo>
                  <a:pt x="179870" y="28956"/>
                </a:lnTo>
                <a:lnTo>
                  <a:pt x="172847" y="42532"/>
                </a:lnTo>
                <a:lnTo>
                  <a:pt x="169290" y="42532"/>
                </a:lnTo>
                <a:lnTo>
                  <a:pt x="167193" y="46634"/>
                </a:lnTo>
                <a:lnTo>
                  <a:pt x="164947" y="51295"/>
                </a:lnTo>
                <a:lnTo>
                  <a:pt x="163474" y="51447"/>
                </a:lnTo>
                <a:lnTo>
                  <a:pt x="161340" y="51600"/>
                </a:lnTo>
                <a:lnTo>
                  <a:pt x="1159728" y="51600"/>
                </a:lnTo>
                <a:lnTo>
                  <a:pt x="1157325" y="49212"/>
                </a:lnTo>
                <a:lnTo>
                  <a:pt x="1156208" y="49098"/>
                </a:lnTo>
                <a:lnTo>
                  <a:pt x="1154379" y="44246"/>
                </a:lnTo>
                <a:lnTo>
                  <a:pt x="1150683" y="38493"/>
                </a:lnTo>
                <a:lnTo>
                  <a:pt x="1143520" y="38493"/>
                </a:lnTo>
                <a:lnTo>
                  <a:pt x="1141704" y="31508"/>
                </a:lnTo>
                <a:lnTo>
                  <a:pt x="1138783" y="25095"/>
                </a:lnTo>
                <a:lnTo>
                  <a:pt x="484200" y="25095"/>
                </a:lnTo>
                <a:lnTo>
                  <a:pt x="484200" y="20942"/>
                </a:lnTo>
                <a:close/>
              </a:path>
              <a:path w="1164590" h="709929">
                <a:moveTo>
                  <a:pt x="1105166" y="9918"/>
                </a:moveTo>
                <a:lnTo>
                  <a:pt x="1097953" y="11620"/>
                </a:lnTo>
                <a:lnTo>
                  <a:pt x="1095819" y="12585"/>
                </a:lnTo>
                <a:lnTo>
                  <a:pt x="1087450" y="17703"/>
                </a:lnTo>
                <a:lnTo>
                  <a:pt x="1084097" y="23710"/>
                </a:lnTo>
                <a:lnTo>
                  <a:pt x="1075550" y="25095"/>
                </a:lnTo>
                <a:lnTo>
                  <a:pt x="1126871" y="25095"/>
                </a:lnTo>
                <a:lnTo>
                  <a:pt x="1125740" y="23710"/>
                </a:lnTo>
                <a:lnTo>
                  <a:pt x="1120546" y="17576"/>
                </a:lnTo>
                <a:lnTo>
                  <a:pt x="1109789" y="11404"/>
                </a:lnTo>
                <a:lnTo>
                  <a:pt x="1105166" y="9918"/>
                </a:lnTo>
                <a:close/>
              </a:path>
              <a:path w="1164590" h="709929">
                <a:moveTo>
                  <a:pt x="253187" y="0"/>
                </a:moveTo>
                <a:lnTo>
                  <a:pt x="244868" y="0"/>
                </a:lnTo>
                <a:lnTo>
                  <a:pt x="244868" y="4559"/>
                </a:lnTo>
                <a:lnTo>
                  <a:pt x="234403" y="10972"/>
                </a:lnTo>
                <a:lnTo>
                  <a:pt x="232930" y="12395"/>
                </a:lnTo>
                <a:lnTo>
                  <a:pt x="229527" y="16967"/>
                </a:lnTo>
                <a:lnTo>
                  <a:pt x="229679" y="19951"/>
                </a:lnTo>
                <a:lnTo>
                  <a:pt x="229806" y="20942"/>
                </a:lnTo>
                <a:lnTo>
                  <a:pt x="268058" y="20942"/>
                </a:lnTo>
                <a:lnTo>
                  <a:pt x="258622" y="9220"/>
                </a:lnTo>
                <a:lnTo>
                  <a:pt x="253961" y="5676"/>
                </a:lnTo>
                <a:lnTo>
                  <a:pt x="253187" y="0"/>
                </a:lnTo>
                <a:close/>
              </a:path>
            </a:pathLst>
          </a:custGeom>
          <a:solidFill>
            <a:srgbClr val="AC3F2F"/>
          </a:solidFill>
        </p:spPr>
        <p:txBody>
          <a:bodyPr wrap="square" lIns="0" tIns="0" rIns="0" bIns="0" rtlCol="0"/>
          <a:lstStyle/>
          <a:p>
            <a:endParaRPr/>
          </a:p>
        </p:txBody>
      </p:sp>
      <p:sp>
        <p:nvSpPr>
          <p:cNvPr id="260" name="object 260"/>
          <p:cNvSpPr/>
          <p:nvPr/>
        </p:nvSpPr>
        <p:spPr>
          <a:xfrm>
            <a:off x="11599904" y="7040361"/>
            <a:ext cx="1269" cy="34925"/>
          </a:xfrm>
          <a:custGeom>
            <a:avLst/>
            <a:gdLst/>
            <a:ahLst/>
            <a:cxnLst/>
            <a:rect l="l" t="t" r="r" b="b"/>
            <a:pathLst>
              <a:path w="1270" h="34925">
                <a:moveTo>
                  <a:pt x="374" y="-32385"/>
                </a:moveTo>
                <a:lnTo>
                  <a:pt x="374" y="67017"/>
                </a:lnTo>
              </a:path>
            </a:pathLst>
          </a:custGeom>
          <a:ln w="65519">
            <a:solidFill>
              <a:srgbClr val="FFFFFF"/>
            </a:solidFill>
          </a:ln>
        </p:spPr>
        <p:txBody>
          <a:bodyPr wrap="square" lIns="0" tIns="0" rIns="0" bIns="0" rtlCol="0"/>
          <a:lstStyle/>
          <a:p>
            <a:endParaRPr/>
          </a:p>
        </p:txBody>
      </p:sp>
      <p:sp>
        <p:nvSpPr>
          <p:cNvPr id="261" name="object 261"/>
          <p:cNvSpPr/>
          <p:nvPr/>
        </p:nvSpPr>
        <p:spPr>
          <a:xfrm>
            <a:off x="10907755" y="7080618"/>
            <a:ext cx="190706" cy="176174"/>
          </a:xfrm>
          <a:prstGeom prst="rect">
            <a:avLst/>
          </a:prstGeom>
          <a:blipFill>
            <a:blip r:embed="rId10" cstate="print"/>
            <a:stretch>
              <a:fillRect/>
            </a:stretch>
          </a:blipFill>
        </p:spPr>
        <p:txBody>
          <a:bodyPr wrap="square" lIns="0" tIns="0" rIns="0" bIns="0" rtlCol="0"/>
          <a:lstStyle/>
          <a:p>
            <a:endParaRPr/>
          </a:p>
        </p:txBody>
      </p:sp>
      <p:sp>
        <p:nvSpPr>
          <p:cNvPr id="262" name="object 262"/>
          <p:cNvSpPr/>
          <p:nvPr/>
        </p:nvSpPr>
        <p:spPr>
          <a:xfrm>
            <a:off x="10458656" y="6899415"/>
            <a:ext cx="1164590" cy="709930"/>
          </a:xfrm>
          <a:custGeom>
            <a:avLst/>
            <a:gdLst/>
            <a:ahLst/>
            <a:cxnLst/>
            <a:rect l="l" t="t" r="r" b="b"/>
            <a:pathLst>
              <a:path w="1164590" h="709929">
                <a:moveTo>
                  <a:pt x="1157325" y="49212"/>
                </a:moveTo>
                <a:lnTo>
                  <a:pt x="1156208" y="49098"/>
                </a:lnTo>
                <a:lnTo>
                  <a:pt x="1154379" y="44246"/>
                </a:lnTo>
                <a:lnTo>
                  <a:pt x="1150683" y="38493"/>
                </a:lnTo>
                <a:lnTo>
                  <a:pt x="1143520" y="38493"/>
                </a:lnTo>
                <a:lnTo>
                  <a:pt x="1141704" y="31508"/>
                </a:lnTo>
                <a:lnTo>
                  <a:pt x="1138783" y="25095"/>
                </a:lnTo>
                <a:lnTo>
                  <a:pt x="1134186" y="25095"/>
                </a:lnTo>
                <a:lnTo>
                  <a:pt x="1126871" y="25095"/>
                </a:lnTo>
                <a:lnTo>
                  <a:pt x="1105166" y="9918"/>
                </a:lnTo>
                <a:lnTo>
                  <a:pt x="1100620" y="10998"/>
                </a:lnTo>
                <a:lnTo>
                  <a:pt x="1097953" y="11620"/>
                </a:lnTo>
                <a:lnTo>
                  <a:pt x="1095819" y="12585"/>
                </a:lnTo>
                <a:lnTo>
                  <a:pt x="1093927" y="13754"/>
                </a:lnTo>
                <a:lnTo>
                  <a:pt x="1087450" y="17703"/>
                </a:lnTo>
                <a:lnTo>
                  <a:pt x="1084097" y="23710"/>
                </a:lnTo>
                <a:lnTo>
                  <a:pt x="1075550" y="25095"/>
                </a:lnTo>
                <a:lnTo>
                  <a:pt x="874788" y="25095"/>
                </a:lnTo>
                <a:lnTo>
                  <a:pt x="697166" y="25095"/>
                </a:lnTo>
                <a:lnTo>
                  <a:pt x="658799" y="25095"/>
                </a:lnTo>
                <a:lnTo>
                  <a:pt x="484200" y="25095"/>
                </a:lnTo>
                <a:lnTo>
                  <a:pt x="484200" y="20942"/>
                </a:lnTo>
                <a:lnTo>
                  <a:pt x="310616" y="20942"/>
                </a:lnTo>
                <a:lnTo>
                  <a:pt x="268058" y="20942"/>
                </a:lnTo>
                <a:lnTo>
                  <a:pt x="267652" y="19913"/>
                </a:lnTo>
                <a:lnTo>
                  <a:pt x="258622" y="9220"/>
                </a:lnTo>
                <a:lnTo>
                  <a:pt x="253961" y="5676"/>
                </a:lnTo>
                <a:lnTo>
                  <a:pt x="253187" y="0"/>
                </a:lnTo>
                <a:lnTo>
                  <a:pt x="244868" y="0"/>
                </a:lnTo>
                <a:lnTo>
                  <a:pt x="244868" y="4559"/>
                </a:lnTo>
                <a:lnTo>
                  <a:pt x="236537" y="9677"/>
                </a:lnTo>
                <a:lnTo>
                  <a:pt x="234403" y="10972"/>
                </a:lnTo>
                <a:lnTo>
                  <a:pt x="232930" y="12395"/>
                </a:lnTo>
                <a:lnTo>
                  <a:pt x="231914" y="13754"/>
                </a:lnTo>
                <a:lnTo>
                  <a:pt x="229527" y="16967"/>
                </a:lnTo>
                <a:lnTo>
                  <a:pt x="229679" y="19951"/>
                </a:lnTo>
                <a:lnTo>
                  <a:pt x="229806" y="20942"/>
                </a:lnTo>
                <a:lnTo>
                  <a:pt x="185458" y="20942"/>
                </a:lnTo>
                <a:lnTo>
                  <a:pt x="179870" y="28956"/>
                </a:lnTo>
                <a:lnTo>
                  <a:pt x="172847" y="42532"/>
                </a:lnTo>
                <a:lnTo>
                  <a:pt x="169290" y="42532"/>
                </a:lnTo>
                <a:lnTo>
                  <a:pt x="168440" y="44170"/>
                </a:lnTo>
                <a:lnTo>
                  <a:pt x="167297" y="46418"/>
                </a:lnTo>
                <a:lnTo>
                  <a:pt x="166128" y="48818"/>
                </a:lnTo>
                <a:lnTo>
                  <a:pt x="164947" y="51295"/>
                </a:lnTo>
                <a:lnTo>
                  <a:pt x="163474" y="51447"/>
                </a:lnTo>
                <a:lnTo>
                  <a:pt x="161340" y="51600"/>
                </a:lnTo>
                <a:lnTo>
                  <a:pt x="158686" y="51600"/>
                </a:lnTo>
                <a:lnTo>
                  <a:pt x="120650" y="36576"/>
                </a:lnTo>
                <a:lnTo>
                  <a:pt x="115785" y="31076"/>
                </a:lnTo>
                <a:lnTo>
                  <a:pt x="109613" y="29908"/>
                </a:lnTo>
                <a:lnTo>
                  <a:pt x="105270" y="29908"/>
                </a:lnTo>
                <a:lnTo>
                  <a:pt x="97739" y="29908"/>
                </a:lnTo>
                <a:lnTo>
                  <a:pt x="89915" y="33528"/>
                </a:lnTo>
                <a:lnTo>
                  <a:pt x="87845" y="37985"/>
                </a:lnTo>
                <a:lnTo>
                  <a:pt x="86982" y="39878"/>
                </a:lnTo>
                <a:lnTo>
                  <a:pt x="87223" y="41821"/>
                </a:lnTo>
                <a:lnTo>
                  <a:pt x="88480" y="43307"/>
                </a:lnTo>
                <a:lnTo>
                  <a:pt x="89776" y="44818"/>
                </a:lnTo>
                <a:lnTo>
                  <a:pt x="92989" y="46634"/>
                </a:lnTo>
                <a:lnTo>
                  <a:pt x="99568" y="50266"/>
                </a:lnTo>
                <a:lnTo>
                  <a:pt x="113575" y="58247"/>
                </a:lnTo>
                <a:lnTo>
                  <a:pt x="128863" y="68602"/>
                </a:lnTo>
                <a:lnTo>
                  <a:pt x="141823" y="81009"/>
                </a:lnTo>
                <a:lnTo>
                  <a:pt x="148844" y="95148"/>
                </a:lnTo>
                <a:lnTo>
                  <a:pt x="146434" y="105268"/>
                </a:lnTo>
                <a:lnTo>
                  <a:pt x="144473" y="115768"/>
                </a:lnTo>
                <a:lnTo>
                  <a:pt x="143034" y="126604"/>
                </a:lnTo>
                <a:lnTo>
                  <a:pt x="142189" y="137731"/>
                </a:lnTo>
                <a:lnTo>
                  <a:pt x="141668" y="138303"/>
                </a:lnTo>
                <a:lnTo>
                  <a:pt x="141351" y="139039"/>
                </a:lnTo>
                <a:lnTo>
                  <a:pt x="141312" y="140055"/>
                </a:lnTo>
                <a:lnTo>
                  <a:pt x="139567" y="146579"/>
                </a:lnTo>
                <a:lnTo>
                  <a:pt x="133827" y="157354"/>
                </a:lnTo>
                <a:lnTo>
                  <a:pt x="122880" y="168046"/>
                </a:lnTo>
                <a:lnTo>
                  <a:pt x="105511" y="174320"/>
                </a:lnTo>
                <a:lnTo>
                  <a:pt x="94085" y="176138"/>
                </a:lnTo>
                <a:lnTo>
                  <a:pt x="85672" y="178249"/>
                </a:lnTo>
                <a:lnTo>
                  <a:pt x="79810" y="180547"/>
                </a:lnTo>
                <a:lnTo>
                  <a:pt x="76034" y="182930"/>
                </a:lnTo>
                <a:lnTo>
                  <a:pt x="74917" y="182803"/>
                </a:lnTo>
                <a:lnTo>
                  <a:pt x="73774" y="182676"/>
                </a:lnTo>
                <a:lnTo>
                  <a:pt x="72631" y="182549"/>
                </a:lnTo>
                <a:lnTo>
                  <a:pt x="71983" y="182435"/>
                </a:lnTo>
                <a:lnTo>
                  <a:pt x="69392" y="182054"/>
                </a:lnTo>
                <a:lnTo>
                  <a:pt x="65735" y="182054"/>
                </a:lnTo>
                <a:lnTo>
                  <a:pt x="59116" y="182456"/>
                </a:lnTo>
                <a:lnTo>
                  <a:pt x="27210" y="209124"/>
                </a:lnTo>
                <a:lnTo>
                  <a:pt x="27673" y="215011"/>
                </a:lnTo>
                <a:lnTo>
                  <a:pt x="29083" y="220764"/>
                </a:lnTo>
                <a:lnTo>
                  <a:pt x="33159" y="225120"/>
                </a:lnTo>
                <a:lnTo>
                  <a:pt x="38303" y="226390"/>
                </a:lnTo>
                <a:lnTo>
                  <a:pt x="39687" y="226745"/>
                </a:lnTo>
                <a:lnTo>
                  <a:pt x="42075" y="227037"/>
                </a:lnTo>
                <a:lnTo>
                  <a:pt x="45707" y="227469"/>
                </a:lnTo>
                <a:lnTo>
                  <a:pt x="65317" y="230349"/>
                </a:lnTo>
                <a:lnTo>
                  <a:pt x="90022" y="236639"/>
                </a:lnTo>
                <a:lnTo>
                  <a:pt x="112724" y="248272"/>
                </a:lnTo>
                <a:lnTo>
                  <a:pt x="126326" y="267182"/>
                </a:lnTo>
                <a:lnTo>
                  <a:pt x="130480" y="292020"/>
                </a:lnTo>
                <a:lnTo>
                  <a:pt x="126314" y="316523"/>
                </a:lnTo>
                <a:lnTo>
                  <a:pt x="112546" y="347801"/>
                </a:lnTo>
                <a:lnTo>
                  <a:pt x="87896" y="392963"/>
                </a:lnTo>
                <a:lnTo>
                  <a:pt x="87807" y="393128"/>
                </a:lnTo>
                <a:lnTo>
                  <a:pt x="85953" y="396849"/>
                </a:lnTo>
                <a:lnTo>
                  <a:pt x="86017" y="400646"/>
                </a:lnTo>
                <a:lnTo>
                  <a:pt x="88023" y="403860"/>
                </a:lnTo>
                <a:lnTo>
                  <a:pt x="90982" y="408686"/>
                </a:lnTo>
                <a:lnTo>
                  <a:pt x="97777" y="411340"/>
                </a:lnTo>
                <a:lnTo>
                  <a:pt x="107149" y="411340"/>
                </a:lnTo>
                <a:lnTo>
                  <a:pt x="107327" y="411340"/>
                </a:lnTo>
                <a:lnTo>
                  <a:pt x="107492" y="411314"/>
                </a:lnTo>
                <a:lnTo>
                  <a:pt x="107645" y="411314"/>
                </a:lnTo>
                <a:lnTo>
                  <a:pt x="106095" y="412788"/>
                </a:lnTo>
                <a:lnTo>
                  <a:pt x="104889" y="414528"/>
                </a:lnTo>
                <a:lnTo>
                  <a:pt x="104063" y="416560"/>
                </a:lnTo>
                <a:lnTo>
                  <a:pt x="103263" y="418477"/>
                </a:lnTo>
                <a:lnTo>
                  <a:pt x="97739" y="427139"/>
                </a:lnTo>
                <a:lnTo>
                  <a:pt x="91300" y="437197"/>
                </a:lnTo>
                <a:lnTo>
                  <a:pt x="69540" y="471806"/>
                </a:lnTo>
                <a:lnTo>
                  <a:pt x="43781" y="515410"/>
                </a:lnTo>
                <a:lnTo>
                  <a:pt x="19696" y="561852"/>
                </a:lnTo>
                <a:lnTo>
                  <a:pt x="2959" y="604977"/>
                </a:lnTo>
                <a:lnTo>
                  <a:pt x="0" y="641308"/>
                </a:lnTo>
                <a:lnTo>
                  <a:pt x="2014" y="652568"/>
                </a:lnTo>
                <a:lnTo>
                  <a:pt x="6388" y="660488"/>
                </a:lnTo>
                <a:lnTo>
                  <a:pt x="11811" y="666826"/>
                </a:lnTo>
                <a:lnTo>
                  <a:pt x="20116" y="668413"/>
                </a:lnTo>
                <a:lnTo>
                  <a:pt x="27571" y="668705"/>
                </a:lnTo>
                <a:lnTo>
                  <a:pt x="28867" y="670572"/>
                </a:lnTo>
                <a:lnTo>
                  <a:pt x="271487" y="708609"/>
                </a:lnTo>
                <a:lnTo>
                  <a:pt x="273151" y="704938"/>
                </a:lnTo>
                <a:lnTo>
                  <a:pt x="280415" y="706143"/>
                </a:lnTo>
                <a:lnTo>
                  <a:pt x="288617" y="707715"/>
                </a:lnTo>
                <a:lnTo>
                  <a:pt x="296433" y="709080"/>
                </a:lnTo>
                <a:lnTo>
                  <a:pt x="302539" y="709663"/>
                </a:lnTo>
                <a:lnTo>
                  <a:pt x="310095" y="709663"/>
                </a:lnTo>
                <a:lnTo>
                  <a:pt x="308584" y="702094"/>
                </a:lnTo>
                <a:lnTo>
                  <a:pt x="304546" y="701078"/>
                </a:lnTo>
                <a:lnTo>
                  <a:pt x="296456" y="700011"/>
                </a:lnTo>
                <a:lnTo>
                  <a:pt x="290817" y="698500"/>
                </a:lnTo>
                <a:lnTo>
                  <a:pt x="286969" y="697103"/>
                </a:lnTo>
                <a:lnTo>
                  <a:pt x="291274" y="697103"/>
                </a:lnTo>
                <a:lnTo>
                  <a:pt x="292049" y="694334"/>
                </a:lnTo>
                <a:lnTo>
                  <a:pt x="312017" y="625861"/>
                </a:lnTo>
                <a:lnTo>
                  <a:pt x="331533" y="561574"/>
                </a:lnTo>
                <a:lnTo>
                  <a:pt x="353039" y="494506"/>
                </a:lnTo>
                <a:lnTo>
                  <a:pt x="373260" y="437596"/>
                </a:lnTo>
                <a:lnTo>
                  <a:pt x="408050" y="383750"/>
                </a:lnTo>
                <a:lnTo>
                  <a:pt x="453465" y="368029"/>
                </a:lnTo>
                <a:lnTo>
                  <a:pt x="477634" y="367055"/>
                </a:lnTo>
                <a:lnTo>
                  <a:pt x="580580" y="367055"/>
                </a:lnTo>
                <a:lnTo>
                  <a:pt x="608523" y="361252"/>
                </a:lnTo>
                <a:lnTo>
                  <a:pt x="630115" y="344876"/>
                </a:lnTo>
                <a:lnTo>
                  <a:pt x="644036" y="319472"/>
                </a:lnTo>
                <a:lnTo>
                  <a:pt x="648970" y="286588"/>
                </a:lnTo>
                <a:lnTo>
                  <a:pt x="650750" y="270868"/>
                </a:lnTo>
                <a:lnTo>
                  <a:pt x="655745" y="257665"/>
                </a:lnTo>
                <a:lnTo>
                  <a:pt x="663436" y="246902"/>
                </a:lnTo>
                <a:lnTo>
                  <a:pt x="673303" y="238506"/>
                </a:lnTo>
                <a:lnTo>
                  <a:pt x="673417" y="238683"/>
                </a:lnTo>
                <a:lnTo>
                  <a:pt x="674166" y="238074"/>
                </a:lnTo>
                <a:lnTo>
                  <a:pt x="709142" y="226974"/>
                </a:lnTo>
                <a:lnTo>
                  <a:pt x="715086" y="226974"/>
                </a:lnTo>
                <a:lnTo>
                  <a:pt x="910640" y="226974"/>
                </a:lnTo>
                <a:lnTo>
                  <a:pt x="920686" y="226974"/>
                </a:lnTo>
                <a:lnTo>
                  <a:pt x="924826" y="217068"/>
                </a:lnTo>
                <a:lnTo>
                  <a:pt x="924826" y="211086"/>
                </a:lnTo>
                <a:lnTo>
                  <a:pt x="1131138" y="211086"/>
                </a:lnTo>
                <a:lnTo>
                  <a:pt x="1138656" y="211086"/>
                </a:lnTo>
                <a:lnTo>
                  <a:pt x="1140625" y="203708"/>
                </a:lnTo>
                <a:lnTo>
                  <a:pt x="1141095" y="192417"/>
                </a:lnTo>
                <a:lnTo>
                  <a:pt x="1146022" y="192417"/>
                </a:lnTo>
                <a:lnTo>
                  <a:pt x="1150351" y="188767"/>
                </a:lnTo>
                <a:lnTo>
                  <a:pt x="1152320" y="184026"/>
                </a:lnTo>
                <a:lnTo>
                  <a:pt x="1152400" y="175022"/>
                </a:lnTo>
                <a:lnTo>
                  <a:pt x="1151064" y="158584"/>
                </a:lnTo>
                <a:lnTo>
                  <a:pt x="1151001" y="157937"/>
                </a:lnTo>
                <a:lnTo>
                  <a:pt x="1150937" y="157238"/>
                </a:lnTo>
                <a:lnTo>
                  <a:pt x="1150899" y="156578"/>
                </a:lnTo>
                <a:lnTo>
                  <a:pt x="1151178" y="156578"/>
                </a:lnTo>
                <a:lnTo>
                  <a:pt x="1151410" y="137050"/>
                </a:lnTo>
                <a:lnTo>
                  <a:pt x="1153815" y="120811"/>
                </a:lnTo>
                <a:lnTo>
                  <a:pt x="1156584" y="109711"/>
                </a:lnTo>
                <a:lnTo>
                  <a:pt x="1157909" y="105600"/>
                </a:lnTo>
                <a:lnTo>
                  <a:pt x="1157909" y="103225"/>
                </a:lnTo>
                <a:lnTo>
                  <a:pt x="1160397" y="100079"/>
                </a:lnTo>
                <a:lnTo>
                  <a:pt x="1162391" y="94119"/>
                </a:lnTo>
                <a:lnTo>
                  <a:pt x="1163715" y="85987"/>
                </a:lnTo>
                <a:lnTo>
                  <a:pt x="1164196" y="76327"/>
                </a:lnTo>
                <a:lnTo>
                  <a:pt x="1163663" y="66203"/>
                </a:lnTo>
                <a:lnTo>
                  <a:pt x="1162203" y="57807"/>
                </a:lnTo>
                <a:lnTo>
                  <a:pt x="1160022" y="51891"/>
                </a:lnTo>
                <a:lnTo>
                  <a:pt x="1157325" y="49212"/>
                </a:lnTo>
              </a:path>
            </a:pathLst>
          </a:custGeom>
          <a:ln w="64769">
            <a:solidFill>
              <a:srgbClr val="FFFFFF"/>
            </a:solidFill>
          </a:ln>
        </p:spPr>
        <p:txBody>
          <a:bodyPr wrap="square" lIns="0" tIns="0" rIns="0" bIns="0" rtlCol="0"/>
          <a:lstStyle/>
          <a:p>
            <a:endParaRPr/>
          </a:p>
        </p:txBody>
      </p:sp>
      <p:sp>
        <p:nvSpPr>
          <p:cNvPr id="263" name="object 263"/>
          <p:cNvSpPr/>
          <p:nvPr/>
        </p:nvSpPr>
        <p:spPr>
          <a:xfrm>
            <a:off x="10458654" y="6899429"/>
            <a:ext cx="1164590" cy="709930"/>
          </a:xfrm>
          <a:custGeom>
            <a:avLst/>
            <a:gdLst/>
            <a:ahLst/>
            <a:cxnLst/>
            <a:rect l="l" t="t" r="r" b="b"/>
            <a:pathLst>
              <a:path w="1164590" h="709929">
                <a:moveTo>
                  <a:pt x="309148" y="704913"/>
                </a:moveTo>
                <a:lnTo>
                  <a:pt x="273151" y="704913"/>
                </a:lnTo>
                <a:lnTo>
                  <a:pt x="280415" y="706119"/>
                </a:lnTo>
                <a:lnTo>
                  <a:pt x="288617" y="707696"/>
                </a:lnTo>
                <a:lnTo>
                  <a:pt x="296433" y="709065"/>
                </a:lnTo>
                <a:lnTo>
                  <a:pt x="302539" y="709650"/>
                </a:lnTo>
                <a:lnTo>
                  <a:pt x="310095" y="709650"/>
                </a:lnTo>
                <a:lnTo>
                  <a:pt x="309148" y="704913"/>
                </a:lnTo>
                <a:close/>
              </a:path>
              <a:path w="1164590" h="709929">
                <a:moveTo>
                  <a:pt x="385435" y="411289"/>
                </a:moveTo>
                <a:lnTo>
                  <a:pt x="107645" y="411289"/>
                </a:lnTo>
                <a:lnTo>
                  <a:pt x="106108" y="412788"/>
                </a:lnTo>
                <a:lnTo>
                  <a:pt x="104889" y="414528"/>
                </a:lnTo>
                <a:lnTo>
                  <a:pt x="103263" y="418465"/>
                </a:lnTo>
                <a:lnTo>
                  <a:pt x="91300" y="437197"/>
                </a:lnTo>
                <a:lnTo>
                  <a:pt x="69535" y="471799"/>
                </a:lnTo>
                <a:lnTo>
                  <a:pt x="43776" y="515397"/>
                </a:lnTo>
                <a:lnTo>
                  <a:pt x="19694" y="561834"/>
                </a:lnTo>
                <a:lnTo>
                  <a:pt x="2959" y="604951"/>
                </a:lnTo>
                <a:lnTo>
                  <a:pt x="0" y="641292"/>
                </a:lnTo>
                <a:lnTo>
                  <a:pt x="2014" y="652546"/>
                </a:lnTo>
                <a:lnTo>
                  <a:pt x="6388" y="660463"/>
                </a:lnTo>
                <a:lnTo>
                  <a:pt x="11811" y="666813"/>
                </a:lnTo>
                <a:lnTo>
                  <a:pt x="20142" y="668388"/>
                </a:lnTo>
                <a:lnTo>
                  <a:pt x="27571" y="668705"/>
                </a:lnTo>
                <a:lnTo>
                  <a:pt x="28867" y="670547"/>
                </a:lnTo>
                <a:lnTo>
                  <a:pt x="271487" y="708583"/>
                </a:lnTo>
                <a:lnTo>
                  <a:pt x="273151" y="704913"/>
                </a:lnTo>
                <a:lnTo>
                  <a:pt x="309148" y="704913"/>
                </a:lnTo>
                <a:lnTo>
                  <a:pt x="308584" y="702094"/>
                </a:lnTo>
                <a:lnTo>
                  <a:pt x="304546" y="701078"/>
                </a:lnTo>
                <a:lnTo>
                  <a:pt x="296468" y="699998"/>
                </a:lnTo>
                <a:lnTo>
                  <a:pt x="290817" y="698487"/>
                </a:lnTo>
                <a:lnTo>
                  <a:pt x="286969" y="697103"/>
                </a:lnTo>
                <a:lnTo>
                  <a:pt x="291274" y="697103"/>
                </a:lnTo>
                <a:lnTo>
                  <a:pt x="292049" y="694321"/>
                </a:lnTo>
                <a:lnTo>
                  <a:pt x="312014" y="625845"/>
                </a:lnTo>
                <a:lnTo>
                  <a:pt x="331528" y="561555"/>
                </a:lnTo>
                <a:lnTo>
                  <a:pt x="353033" y="494484"/>
                </a:lnTo>
                <a:lnTo>
                  <a:pt x="373256" y="437572"/>
                </a:lnTo>
                <a:lnTo>
                  <a:pt x="385435" y="411289"/>
                </a:lnTo>
                <a:close/>
              </a:path>
              <a:path w="1164590" h="709929">
                <a:moveTo>
                  <a:pt x="69392" y="182054"/>
                </a:moveTo>
                <a:lnTo>
                  <a:pt x="65735" y="182054"/>
                </a:lnTo>
                <a:lnTo>
                  <a:pt x="59116" y="182456"/>
                </a:lnTo>
                <a:lnTo>
                  <a:pt x="27210" y="209126"/>
                </a:lnTo>
                <a:lnTo>
                  <a:pt x="27673" y="215023"/>
                </a:lnTo>
                <a:lnTo>
                  <a:pt x="29095" y="220738"/>
                </a:lnTo>
                <a:lnTo>
                  <a:pt x="33185" y="225107"/>
                </a:lnTo>
                <a:lnTo>
                  <a:pt x="39687" y="226720"/>
                </a:lnTo>
                <a:lnTo>
                  <a:pt x="45707" y="227469"/>
                </a:lnTo>
                <a:lnTo>
                  <a:pt x="65315" y="230336"/>
                </a:lnTo>
                <a:lnTo>
                  <a:pt x="90017" y="236621"/>
                </a:lnTo>
                <a:lnTo>
                  <a:pt x="112719" y="248252"/>
                </a:lnTo>
                <a:lnTo>
                  <a:pt x="126326" y="267157"/>
                </a:lnTo>
                <a:lnTo>
                  <a:pt x="130480" y="292002"/>
                </a:lnTo>
                <a:lnTo>
                  <a:pt x="126314" y="316510"/>
                </a:lnTo>
                <a:lnTo>
                  <a:pt x="112546" y="347794"/>
                </a:lnTo>
                <a:lnTo>
                  <a:pt x="87807" y="393115"/>
                </a:lnTo>
                <a:lnTo>
                  <a:pt x="85953" y="396824"/>
                </a:lnTo>
                <a:lnTo>
                  <a:pt x="86017" y="400646"/>
                </a:lnTo>
                <a:lnTo>
                  <a:pt x="90982" y="408660"/>
                </a:lnTo>
                <a:lnTo>
                  <a:pt x="97777" y="411314"/>
                </a:lnTo>
                <a:lnTo>
                  <a:pt x="107327" y="411314"/>
                </a:lnTo>
                <a:lnTo>
                  <a:pt x="107492" y="411289"/>
                </a:lnTo>
                <a:lnTo>
                  <a:pt x="385435" y="411289"/>
                </a:lnTo>
                <a:lnTo>
                  <a:pt x="429917" y="372705"/>
                </a:lnTo>
                <a:lnTo>
                  <a:pt x="477634" y="367055"/>
                </a:lnTo>
                <a:lnTo>
                  <a:pt x="580593" y="367055"/>
                </a:lnTo>
                <a:lnTo>
                  <a:pt x="608529" y="361248"/>
                </a:lnTo>
                <a:lnTo>
                  <a:pt x="630116" y="344863"/>
                </a:lnTo>
                <a:lnTo>
                  <a:pt x="641001" y="324992"/>
                </a:lnTo>
                <a:lnTo>
                  <a:pt x="501688" y="324992"/>
                </a:lnTo>
                <a:lnTo>
                  <a:pt x="496014" y="318494"/>
                </a:lnTo>
                <a:lnTo>
                  <a:pt x="489618" y="308027"/>
                </a:lnTo>
                <a:lnTo>
                  <a:pt x="484205" y="292562"/>
                </a:lnTo>
                <a:lnTo>
                  <a:pt x="481482" y="271068"/>
                </a:lnTo>
                <a:lnTo>
                  <a:pt x="482988" y="250275"/>
                </a:lnTo>
                <a:lnTo>
                  <a:pt x="487654" y="233468"/>
                </a:lnTo>
                <a:lnTo>
                  <a:pt x="493444" y="221089"/>
                </a:lnTo>
                <a:lnTo>
                  <a:pt x="498322" y="213575"/>
                </a:lnTo>
                <a:lnTo>
                  <a:pt x="924826" y="213575"/>
                </a:lnTo>
                <a:lnTo>
                  <a:pt x="924826" y="211061"/>
                </a:lnTo>
                <a:lnTo>
                  <a:pt x="1138656" y="211061"/>
                </a:lnTo>
                <a:lnTo>
                  <a:pt x="1140625" y="203708"/>
                </a:lnTo>
                <a:lnTo>
                  <a:pt x="1141120" y="192392"/>
                </a:lnTo>
                <a:lnTo>
                  <a:pt x="1146022" y="192392"/>
                </a:lnTo>
                <a:lnTo>
                  <a:pt x="1150359" y="188742"/>
                </a:lnTo>
                <a:lnTo>
                  <a:pt x="1152329" y="184003"/>
                </a:lnTo>
                <a:lnTo>
                  <a:pt x="1152338" y="182930"/>
                </a:lnTo>
                <a:lnTo>
                  <a:pt x="76060" y="182930"/>
                </a:lnTo>
                <a:lnTo>
                  <a:pt x="72631" y="182524"/>
                </a:lnTo>
                <a:lnTo>
                  <a:pt x="69392" y="182054"/>
                </a:lnTo>
                <a:close/>
              </a:path>
              <a:path w="1164590" h="709929">
                <a:moveTo>
                  <a:pt x="924826" y="213575"/>
                </a:moveTo>
                <a:lnTo>
                  <a:pt x="564388" y="213575"/>
                </a:lnTo>
                <a:lnTo>
                  <a:pt x="577081" y="217539"/>
                </a:lnTo>
                <a:lnTo>
                  <a:pt x="590667" y="228206"/>
                </a:lnTo>
                <a:lnTo>
                  <a:pt x="601810" y="243740"/>
                </a:lnTo>
                <a:lnTo>
                  <a:pt x="607174" y="262305"/>
                </a:lnTo>
                <a:lnTo>
                  <a:pt x="607419" y="274566"/>
                </a:lnTo>
                <a:lnTo>
                  <a:pt x="605162" y="286134"/>
                </a:lnTo>
                <a:lnTo>
                  <a:pt x="576478" y="320027"/>
                </a:lnTo>
                <a:lnTo>
                  <a:pt x="557949" y="324992"/>
                </a:lnTo>
                <a:lnTo>
                  <a:pt x="641001" y="324992"/>
                </a:lnTo>
                <a:lnTo>
                  <a:pt x="644036" y="319451"/>
                </a:lnTo>
                <a:lnTo>
                  <a:pt x="648970" y="286562"/>
                </a:lnTo>
                <a:lnTo>
                  <a:pt x="650750" y="270854"/>
                </a:lnTo>
                <a:lnTo>
                  <a:pt x="655745" y="257651"/>
                </a:lnTo>
                <a:lnTo>
                  <a:pt x="663436" y="246886"/>
                </a:lnTo>
                <a:lnTo>
                  <a:pt x="673303" y="238493"/>
                </a:lnTo>
                <a:lnTo>
                  <a:pt x="673642" y="238493"/>
                </a:lnTo>
                <a:lnTo>
                  <a:pt x="674166" y="238048"/>
                </a:lnTo>
                <a:lnTo>
                  <a:pt x="709142" y="226961"/>
                </a:lnTo>
                <a:lnTo>
                  <a:pt x="920686" y="226961"/>
                </a:lnTo>
                <a:lnTo>
                  <a:pt x="924826" y="217068"/>
                </a:lnTo>
                <a:lnTo>
                  <a:pt x="924826" y="213575"/>
                </a:lnTo>
                <a:close/>
              </a:path>
              <a:path w="1164590" h="709929">
                <a:moveTo>
                  <a:pt x="673642" y="238493"/>
                </a:moveTo>
                <a:lnTo>
                  <a:pt x="673303" y="238493"/>
                </a:lnTo>
                <a:lnTo>
                  <a:pt x="673417" y="238683"/>
                </a:lnTo>
                <a:lnTo>
                  <a:pt x="673642" y="238493"/>
                </a:lnTo>
                <a:close/>
              </a:path>
              <a:path w="1164590" h="709929">
                <a:moveTo>
                  <a:pt x="109613" y="29883"/>
                </a:moveTo>
                <a:lnTo>
                  <a:pt x="97739" y="29883"/>
                </a:lnTo>
                <a:lnTo>
                  <a:pt x="89916" y="33527"/>
                </a:lnTo>
                <a:lnTo>
                  <a:pt x="87845" y="37960"/>
                </a:lnTo>
                <a:lnTo>
                  <a:pt x="86982" y="39865"/>
                </a:lnTo>
                <a:lnTo>
                  <a:pt x="87223" y="41821"/>
                </a:lnTo>
                <a:lnTo>
                  <a:pt x="89776" y="44805"/>
                </a:lnTo>
                <a:lnTo>
                  <a:pt x="92989" y="46621"/>
                </a:lnTo>
                <a:lnTo>
                  <a:pt x="99568" y="50241"/>
                </a:lnTo>
                <a:lnTo>
                  <a:pt x="113575" y="58224"/>
                </a:lnTo>
                <a:lnTo>
                  <a:pt x="128863" y="68584"/>
                </a:lnTo>
                <a:lnTo>
                  <a:pt x="141823" y="81000"/>
                </a:lnTo>
                <a:lnTo>
                  <a:pt x="148844" y="95148"/>
                </a:lnTo>
                <a:lnTo>
                  <a:pt x="146434" y="105264"/>
                </a:lnTo>
                <a:lnTo>
                  <a:pt x="144473" y="115755"/>
                </a:lnTo>
                <a:lnTo>
                  <a:pt x="143034" y="126582"/>
                </a:lnTo>
                <a:lnTo>
                  <a:pt x="142189" y="137706"/>
                </a:lnTo>
                <a:lnTo>
                  <a:pt x="141668" y="138290"/>
                </a:lnTo>
                <a:lnTo>
                  <a:pt x="141351" y="139026"/>
                </a:lnTo>
                <a:lnTo>
                  <a:pt x="141300" y="140042"/>
                </a:lnTo>
                <a:lnTo>
                  <a:pt x="139576" y="146559"/>
                </a:lnTo>
                <a:lnTo>
                  <a:pt x="133845" y="157330"/>
                </a:lnTo>
                <a:lnTo>
                  <a:pt x="122894" y="168021"/>
                </a:lnTo>
                <a:lnTo>
                  <a:pt x="105511" y="174294"/>
                </a:lnTo>
                <a:lnTo>
                  <a:pt x="94100" y="176113"/>
                </a:lnTo>
                <a:lnTo>
                  <a:pt x="85694" y="178227"/>
                </a:lnTo>
                <a:lnTo>
                  <a:pt x="79835" y="180533"/>
                </a:lnTo>
                <a:lnTo>
                  <a:pt x="76060" y="182930"/>
                </a:lnTo>
                <a:lnTo>
                  <a:pt x="1152338" y="182930"/>
                </a:lnTo>
                <a:lnTo>
                  <a:pt x="1152402" y="175552"/>
                </a:lnTo>
                <a:lnTo>
                  <a:pt x="1141247" y="175552"/>
                </a:lnTo>
                <a:lnTo>
                  <a:pt x="1141247" y="144957"/>
                </a:lnTo>
                <a:lnTo>
                  <a:pt x="1141806" y="144957"/>
                </a:lnTo>
                <a:lnTo>
                  <a:pt x="1141806" y="140919"/>
                </a:lnTo>
                <a:lnTo>
                  <a:pt x="1151364" y="140919"/>
                </a:lnTo>
                <a:lnTo>
                  <a:pt x="1151410" y="137034"/>
                </a:lnTo>
                <a:lnTo>
                  <a:pt x="1153815" y="120803"/>
                </a:lnTo>
                <a:lnTo>
                  <a:pt x="1153936" y="120319"/>
                </a:lnTo>
                <a:lnTo>
                  <a:pt x="1142326" y="120319"/>
                </a:lnTo>
                <a:lnTo>
                  <a:pt x="1142326" y="115188"/>
                </a:lnTo>
                <a:lnTo>
                  <a:pt x="1155217" y="115188"/>
                </a:lnTo>
                <a:lnTo>
                  <a:pt x="1156584" y="109709"/>
                </a:lnTo>
                <a:lnTo>
                  <a:pt x="1157909" y="105600"/>
                </a:lnTo>
                <a:lnTo>
                  <a:pt x="1157909" y="103200"/>
                </a:lnTo>
                <a:lnTo>
                  <a:pt x="1160397" y="100069"/>
                </a:lnTo>
                <a:lnTo>
                  <a:pt x="1162391" y="94116"/>
                </a:lnTo>
                <a:lnTo>
                  <a:pt x="1163715" y="85987"/>
                </a:lnTo>
                <a:lnTo>
                  <a:pt x="1164196" y="76326"/>
                </a:lnTo>
                <a:lnTo>
                  <a:pt x="1163663" y="66189"/>
                </a:lnTo>
                <a:lnTo>
                  <a:pt x="1162203" y="57784"/>
                </a:lnTo>
                <a:lnTo>
                  <a:pt x="1160022" y="51866"/>
                </a:lnTo>
                <a:lnTo>
                  <a:pt x="1159754" y="51600"/>
                </a:lnTo>
                <a:lnTo>
                  <a:pt x="158711" y="51600"/>
                </a:lnTo>
                <a:lnTo>
                  <a:pt x="150657" y="51089"/>
                </a:lnTo>
                <a:lnTo>
                  <a:pt x="140833" y="48985"/>
                </a:lnTo>
                <a:lnTo>
                  <a:pt x="130433" y="44425"/>
                </a:lnTo>
                <a:lnTo>
                  <a:pt x="120650" y="36550"/>
                </a:lnTo>
                <a:lnTo>
                  <a:pt x="115785" y="31076"/>
                </a:lnTo>
                <a:lnTo>
                  <a:pt x="109613" y="29883"/>
                </a:lnTo>
                <a:close/>
              </a:path>
              <a:path w="1164590" h="709929">
                <a:moveTo>
                  <a:pt x="1150924" y="156552"/>
                </a:moveTo>
                <a:lnTo>
                  <a:pt x="1141526" y="156552"/>
                </a:lnTo>
                <a:lnTo>
                  <a:pt x="1141247" y="175552"/>
                </a:lnTo>
                <a:lnTo>
                  <a:pt x="1152402" y="175552"/>
                </a:lnTo>
                <a:lnTo>
                  <a:pt x="1152348" y="174294"/>
                </a:lnTo>
                <a:lnTo>
                  <a:pt x="1151001" y="157911"/>
                </a:lnTo>
                <a:lnTo>
                  <a:pt x="1150924" y="156552"/>
                </a:lnTo>
                <a:close/>
              </a:path>
              <a:path w="1164590" h="709929">
                <a:moveTo>
                  <a:pt x="1151364" y="140919"/>
                </a:moveTo>
                <a:lnTo>
                  <a:pt x="1141996" y="140919"/>
                </a:lnTo>
                <a:lnTo>
                  <a:pt x="1141806" y="156552"/>
                </a:lnTo>
                <a:lnTo>
                  <a:pt x="1151178" y="156552"/>
                </a:lnTo>
                <a:lnTo>
                  <a:pt x="1151364" y="140919"/>
                </a:lnTo>
                <a:close/>
              </a:path>
              <a:path w="1164590" h="709929">
                <a:moveTo>
                  <a:pt x="1155217" y="115188"/>
                </a:moveTo>
                <a:lnTo>
                  <a:pt x="1142390" y="115188"/>
                </a:lnTo>
                <a:lnTo>
                  <a:pt x="1142326" y="120319"/>
                </a:lnTo>
                <a:lnTo>
                  <a:pt x="1153936" y="120319"/>
                </a:lnTo>
                <a:lnTo>
                  <a:pt x="1155217" y="115188"/>
                </a:lnTo>
                <a:close/>
              </a:path>
              <a:path w="1164590" h="709929">
                <a:moveTo>
                  <a:pt x="484200" y="20942"/>
                </a:moveTo>
                <a:lnTo>
                  <a:pt x="185458" y="20942"/>
                </a:lnTo>
                <a:lnTo>
                  <a:pt x="179870" y="28930"/>
                </a:lnTo>
                <a:lnTo>
                  <a:pt x="172847" y="42519"/>
                </a:lnTo>
                <a:lnTo>
                  <a:pt x="169291" y="42519"/>
                </a:lnTo>
                <a:lnTo>
                  <a:pt x="167191" y="46621"/>
                </a:lnTo>
                <a:lnTo>
                  <a:pt x="164947" y="51282"/>
                </a:lnTo>
                <a:lnTo>
                  <a:pt x="163474" y="51434"/>
                </a:lnTo>
                <a:lnTo>
                  <a:pt x="161340" y="51600"/>
                </a:lnTo>
                <a:lnTo>
                  <a:pt x="1159754" y="51600"/>
                </a:lnTo>
                <a:lnTo>
                  <a:pt x="1157325" y="49187"/>
                </a:lnTo>
                <a:lnTo>
                  <a:pt x="1156208" y="49072"/>
                </a:lnTo>
                <a:lnTo>
                  <a:pt x="1154366" y="44221"/>
                </a:lnTo>
                <a:lnTo>
                  <a:pt x="1150683" y="38480"/>
                </a:lnTo>
                <a:lnTo>
                  <a:pt x="1143508" y="38480"/>
                </a:lnTo>
                <a:lnTo>
                  <a:pt x="1141704" y="31508"/>
                </a:lnTo>
                <a:lnTo>
                  <a:pt x="1138783" y="25069"/>
                </a:lnTo>
                <a:lnTo>
                  <a:pt x="484200" y="25069"/>
                </a:lnTo>
                <a:lnTo>
                  <a:pt x="484200" y="20942"/>
                </a:lnTo>
                <a:close/>
              </a:path>
              <a:path w="1164590" h="709929">
                <a:moveTo>
                  <a:pt x="1105166" y="9918"/>
                </a:moveTo>
                <a:lnTo>
                  <a:pt x="1097953" y="11595"/>
                </a:lnTo>
                <a:lnTo>
                  <a:pt x="1095819" y="12585"/>
                </a:lnTo>
                <a:lnTo>
                  <a:pt x="1087450" y="17691"/>
                </a:lnTo>
                <a:lnTo>
                  <a:pt x="1084097" y="23710"/>
                </a:lnTo>
                <a:lnTo>
                  <a:pt x="1075550" y="25069"/>
                </a:lnTo>
                <a:lnTo>
                  <a:pt x="1126871" y="25069"/>
                </a:lnTo>
                <a:lnTo>
                  <a:pt x="1125766" y="23685"/>
                </a:lnTo>
                <a:lnTo>
                  <a:pt x="1120546" y="17576"/>
                </a:lnTo>
                <a:lnTo>
                  <a:pt x="1109789" y="11379"/>
                </a:lnTo>
                <a:lnTo>
                  <a:pt x="1105166" y="9918"/>
                </a:lnTo>
                <a:close/>
              </a:path>
              <a:path w="1164590" h="709929">
                <a:moveTo>
                  <a:pt x="253187" y="0"/>
                </a:moveTo>
                <a:lnTo>
                  <a:pt x="244868" y="0"/>
                </a:lnTo>
                <a:lnTo>
                  <a:pt x="244868" y="4533"/>
                </a:lnTo>
                <a:lnTo>
                  <a:pt x="234403" y="10947"/>
                </a:lnTo>
                <a:lnTo>
                  <a:pt x="232930" y="12369"/>
                </a:lnTo>
                <a:lnTo>
                  <a:pt x="229527" y="16979"/>
                </a:lnTo>
                <a:lnTo>
                  <a:pt x="229679" y="19926"/>
                </a:lnTo>
                <a:lnTo>
                  <a:pt x="229806" y="20942"/>
                </a:lnTo>
                <a:lnTo>
                  <a:pt x="268058" y="20942"/>
                </a:lnTo>
                <a:lnTo>
                  <a:pt x="258622" y="9207"/>
                </a:lnTo>
                <a:lnTo>
                  <a:pt x="253961" y="5676"/>
                </a:lnTo>
                <a:lnTo>
                  <a:pt x="253187" y="0"/>
                </a:lnTo>
                <a:close/>
              </a:path>
            </a:pathLst>
          </a:custGeom>
          <a:solidFill>
            <a:srgbClr val="AB0F24"/>
          </a:solidFill>
        </p:spPr>
        <p:txBody>
          <a:bodyPr wrap="square" lIns="0" tIns="0" rIns="0" bIns="0" rtlCol="0"/>
          <a:lstStyle/>
          <a:p>
            <a:endParaRPr/>
          </a:p>
        </p:txBody>
      </p:sp>
      <p:sp>
        <p:nvSpPr>
          <p:cNvPr id="264" name="object 264"/>
          <p:cNvSpPr/>
          <p:nvPr/>
        </p:nvSpPr>
        <p:spPr>
          <a:xfrm>
            <a:off x="10126303" y="6317630"/>
            <a:ext cx="1783714" cy="1757045"/>
          </a:xfrm>
          <a:custGeom>
            <a:avLst/>
            <a:gdLst/>
            <a:ahLst/>
            <a:cxnLst/>
            <a:rect l="l" t="t" r="r" b="b"/>
            <a:pathLst>
              <a:path w="1783715" h="1757045">
                <a:moveTo>
                  <a:pt x="891667" y="1756879"/>
                </a:moveTo>
                <a:lnTo>
                  <a:pt x="940590" y="1755580"/>
                </a:lnTo>
                <a:lnTo>
                  <a:pt x="988824" y="1751725"/>
                </a:lnTo>
                <a:lnTo>
                  <a:pt x="1036300" y="1745382"/>
                </a:lnTo>
                <a:lnTo>
                  <a:pt x="1082950" y="1736618"/>
                </a:lnTo>
                <a:lnTo>
                  <a:pt x="1128707" y="1725500"/>
                </a:lnTo>
                <a:lnTo>
                  <a:pt x="1173503" y="1712096"/>
                </a:lnTo>
                <a:lnTo>
                  <a:pt x="1217268" y="1696471"/>
                </a:lnTo>
                <a:lnTo>
                  <a:pt x="1259937" y="1678693"/>
                </a:lnTo>
                <a:lnTo>
                  <a:pt x="1301439" y="1658829"/>
                </a:lnTo>
                <a:lnTo>
                  <a:pt x="1341708" y="1636946"/>
                </a:lnTo>
                <a:lnTo>
                  <a:pt x="1380676" y="1613111"/>
                </a:lnTo>
                <a:lnTo>
                  <a:pt x="1418274" y="1587390"/>
                </a:lnTo>
                <a:lnTo>
                  <a:pt x="1454434" y="1559852"/>
                </a:lnTo>
                <a:lnTo>
                  <a:pt x="1489089" y="1530562"/>
                </a:lnTo>
                <a:lnTo>
                  <a:pt x="1522171" y="1499589"/>
                </a:lnTo>
                <a:lnTo>
                  <a:pt x="1553611" y="1466998"/>
                </a:lnTo>
                <a:lnTo>
                  <a:pt x="1583341" y="1432856"/>
                </a:lnTo>
                <a:lnTo>
                  <a:pt x="1611294" y="1397232"/>
                </a:lnTo>
                <a:lnTo>
                  <a:pt x="1637401" y="1360192"/>
                </a:lnTo>
                <a:lnTo>
                  <a:pt x="1661595" y="1321802"/>
                </a:lnTo>
                <a:lnTo>
                  <a:pt x="1683807" y="1282130"/>
                </a:lnTo>
                <a:lnTo>
                  <a:pt x="1703970" y="1241243"/>
                </a:lnTo>
                <a:lnTo>
                  <a:pt x="1722016" y="1199207"/>
                </a:lnTo>
                <a:lnTo>
                  <a:pt x="1737876" y="1156090"/>
                </a:lnTo>
                <a:lnTo>
                  <a:pt x="1751482" y="1111959"/>
                </a:lnTo>
                <a:lnTo>
                  <a:pt x="1762767" y="1066881"/>
                </a:lnTo>
                <a:lnTo>
                  <a:pt x="1771663" y="1020922"/>
                </a:lnTo>
                <a:lnTo>
                  <a:pt x="1778101" y="974150"/>
                </a:lnTo>
                <a:lnTo>
                  <a:pt x="1782014" y="926631"/>
                </a:lnTo>
                <a:lnTo>
                  <a:pt x="1783334" y="878433"/>
                </a:lnTo>
                <a:lnTo>
                  <a:pt x="1782014" y="830235"/>
                </a:lnTo>
                <a:lnTo>
                  <a:pt x="1778101" y="782717"/>
                </a:lnTo>
                <a:lnTo>
                  <a:pt x="1771663" y="735945"/>
                </a:lnTo>
                <a:lnTo>
                  <a:pt x="1762767" y="689986"/>
                </a:lnTo>
                <a:lnTo>
                  <a:pt x="1751482" y="644908"/>
                </a:lnTo>
                <a:lnTo>
                  <a:pt x="1737876" y="600777"/>
                </a:lnTo>
                <a:lnTo>
                  <a:pt x="1722016" y="557661"/>
                </a:lnTo>
                <a:lnTo>
                  <a:pt x="1703970" y="515626"/>
                </a:lnTo>
                <a:lnTo>
                  <a:pt x="1683807" y="474739"/>
                </a:lnTo>
                <a:lnTo>
                  <a:pt x="1661595" y="435068"/>
                </a:lnTo>
                <a:lnTo>
                  <a:pt x="1637401" y="396678"/>
                </a:lnTo>
                <a:lnTo>
                  <a:pt x="1611294" y="359639"/>
                </a:lnTo>
                <a:lnTo>
                  <a:pt x="1583341" y="324015"/>
                </a:lnTo>
                <a:lnTo>
                  <a:pt x="1553611" y="289874"/>
                </a:lnTo>
                <a:lnTo>
                  <a:pt x="1522171" y="257284"/>
                </a:lnTo>
                <a:lnTo>
                  <a:pt x="1489089" y="226311"/>
                </a:lnTo>
                <a:lnTo>
                  <a:pt x="1454434" y="197022"/>
                </a:lnTo>
                <a:lnTo>
                  <a:pt x="1418274" y="169484"/>
                </a:lnTo>
                <a:lnTo>
                  <a:pt x="1380676" y="143764"/>
                </a:lnTo>
                <a:lnTo>
                  <a:pt x="1341708" y="119930"/>
                </a:lnTo>
                <a:lnTo>
                  <a:pt x="1301439" y="98047"/>
                </a:lnTo>
                <a:lnTo>
                  <a:pt x="1259937" y="78184"/>
                </a:lnTo>
                <a:lnTo>
                  <a:pt x="1217268" y="60406"/>
                </a:lnTo>
                <a:lnTo>
                  <a:pt x="1173503" y="44782"/>
                </a:lnTo>
                <a:lnTo>
                  <a:pt x="1128707" y="31377"/>
                </a:lnTo>
                <a:lnTo>
                  <a:pt x="1082950" y="20260"/>
                </a:lnTo>
                <a:lnTo>
                  <a:pt x="1036300" y="11497"/>
                </a:lnTo>
                <a:lnTo>
                  <a:pt x="988824" y="5154"/>
                </a:lnTo>
                <a:lnTo>
                  <a:pt x="940590" y="1299"/>
                </a:lnTo>
                <a:lnTo>
                  <a:pt x="891667" y="0"/>
                </a:lnTo>
                <a:lnTo>
                  <a:pt x="842743" y="1299"/>
                </a:lnTo>
                <a:lnTo>
                  <a:pt x="794509" y="5154"/>
                </a:lnTo>
                <a:lnTo>
                  <a:pt x="747033" y="11497"/>
                </a:lnTo>
                <a:lnTo>
                  <a:pt x="700383" y="20260"/>
                </a:lnTo>
                <a:lnTo>
                  <a:pt x="654626" y="31377"/>
                </a:lnTo>
                <a:lnTo>
                  <a:pt x="609830" y="44782"/>
                </a:lnTo>
                <a:lnTo>
                  <a:pt x="566065" y="60406"/>
                </a:lnTo>
                <a:lnTo>
                  <a:pt x="523396" y="78184"/>
                </a:lnTo>
                <a:lnTo>
                  <a:pt x="481894" y="98047"/>
                </a:lnTo>
                <a:lnTo>
                  <a:pt x="441625" y="119930"/>
                </a:lnTo>
                <a:lnTo>
                  <a:pt x="402657" y="143764"/>
                </a:lnTo>
                <a:lnTo>
                  <a:pt x="365059" y="169484"/>
                </a:lnTo>
                <a:lnTo>
                  <a:pt x="328899" y="197022"/>
                </a:lnTo>
                <a:lnTo>
                  <a:pt x="294244" y="226311"/>
                </a:lnTo>
                <a:lnTo>
                  <a:pt x="261162" y="257284"/>
                </a:lnTo>
                <a:lnTo>
                  <a:pt x="229722" y="289874"/>
                </a:lnTo>
                <a:lnTo>
                  <a:pt x="199992" y="324015"/>
                </a:lnTo>
                <a:lnTo>
                  <a:pt x="172039" y="359639"/>
                </a:lnTo>
                <a:lnTo>
                  <a:pt x="145932" y="396678"/>
                </a:lnTo>
                <a:lnTo>
                  <a:pt x="121738" y="435068"/>
                </a:lnTo>
                <a:lnTo>
                  <a:pt x="99526" y="474739"/>
                </a:lnTo>
                <a:lnTo>
                  <a:pt x="79363" y="515626"/>
                </a:lnTo>
                <a:lnTo>
                  <a:pt x="61317" y="557661"/>
                </a:lnTo>
                <a:lnTo>
                  <a:pt x="45457" y="600777"/>
                </a:lnTo>
                <a:lnTo>
                  <a:pt x="31851" y="644908"/>
                </a:lnTo>
                <a:lnTo>
                  <a:pt x="20566" y="689986"/>
                </a:lnTo>
                <a:lnTo>
                  <a:pt x="11670" y="735945"/>
                </a:lnTo>
                <a:lnTo>
                  <a:pt x="5232" y="782717"/>
                </a:lnTo>
                <a:lnTo>
                  <a:pt x="1319" y="830235"/>
                </a:lnTo>
                <a:lnTo>
                  <a:pt x="0" y="878433"/>
                </a:lnTo>
                <a:lnTo>
                  <a:pt x="1319" y="926631"/>
                </a:lnTo>
                <a:lnTo>
                  <a:pt x="5232" y="974150"/>
                </a:lnTo>
                <a:lnTo>
                  <a:pt x="11670" y="1020922"/>
                </a:lnTo>
                <a:lnTo>
                  <a:pt x="20566" y="1066881"/>
                </a:lnTo>
                <a:lnTo>
                  <a:pt x="31851" y="1111959"/>
                </a:lnTo>
                <a:lnTo>
                  <a:pt x="45457" y="1156090"/>
                </a:lnTo>
                <a:lnTo>
                  <a:pt x="61317" y="1199207"/>
                </a:lnTo>
                <a:lnTo>
                  <a:pt x="79363" y="1241243"/>
                </a:lnTo>
                <a:lnTo>
                  <a:pt x="99526" y="1282130"/>
                </a:lnTo>
                <a:lnTo>
                  <a:pt x="121738" y="1321802"/>
                </a:lnTo>
                <a:lnTo>
                  <a:pt x="145932" y="1360192"/>
                </a:lnTo>
                <a:lnTo>
                  <a:pt x="172039" y="1397232"/>
                </a:lnTo>
                <a:lnTo>
                  <a:pt x="199992" y="1432856"/>
                </a:lnTo>
                <a:lnTo>
                  <a:pt x="229722" y="1466998"/>
                </a:lnTo>
                <a:lnTo>
                  <a:pt x="261162" y="1499589"/>
                </a:lnTo>
                <a:lnTo>
                  <a:pt x="294244" y="1530562"/>
                </a:lnTo>
                <a:lnTo>
                  <a:pt x="328899" y="1559852"/>
                </a:lnTo>
                <a:lnTo>
                  <a:pt x="365059" y="1587390"/>
                </a:lnTo>
                <a:lnTo>
                  <a:pt x="402657" y="1613111"/>
                </a:lnTo>
                <a:lnTo>
                  <a:pt x="441625" y="1636946"/>
                </a:lnTo>
                <a:lnTo>
                  <a:pt x="481894" y="1658829"/>
                </a:lnTo>
                <a:lnTo>
                  <a:pt x="523396" y="1678693"/>
                </a:lnTo>
                <a:lnTo>
                  <a:pt x="566065" y="1696471"/>
                </a:lnTo>
                <a:lnTo>
                  <a:pt x="609830" y="1712096"/>
                </a:lnTo>
                <a:lnTo>
                  <a:pt x="654626" y="1725500"/>
                </a:lnTo>
                <a:lnTo>
                  <a:pt x="700383" y="1736618"/>
                </a:lnTo>
                <a:lnTo>
                  <a:pt x="747033" y="1745382"/>
                </a:lnTo>
                <a:lnTo>
                  <a:pt x="794509" y="1751725"/>
                </a:lnTo>
                <a:lnTo>
                  <a:pt x="842743" y="1755580"/>
                </a:lnTo>
                <a:lnTo>
                  <a:pt x="891667" y="1756879"/>
                </a:lnTo>
                <a:close/>
              </a:path>
            </a:pathLst>
          </a:custGeom>
          <a:ln w="90678">
            <a:solidFill>
              <a:srgbClr val="BA2029"/>
            </a:solidFill>
          </a:ln>
        </p:spPr>
        <p:txBody>
          <a:bodyPr wrap="square" lIns="0" tIns="0" rIns="0" bIns="0" rtlCol="0"/>
          <a:lstStyle/>
          <a:p>
            <a:endParaRPr/>
          </a:p>
        </p:txBody>
      </p:sp>
      <p:sp>
        <p:nvSpPr>
          <p:cNvPr id="265" name="object 265"/>
          <p:cNvSpPr/>
          <p:nvPr/>
        </p:nvSpPr>
        <p:spPr>
          <a:xfrm>
            <a:off x="8073686" y="4081252"/>
            <a:ext cx="114300" cy="743585"/>
          </a:xfrm>
          <a:custGeom>
            <a:avLst/>
            <a:gdLst/>
            <a:ahLst/>
            <a:cxnLst/>
            <a:rect l="l" t="t" r="r" b="b"/>
            <a:pathLst>
              <a:path w="114300" h="743585">
                <a:moveTo>
                  <a:pt x="0" y="743229"/>
                </a:moveTo>
                <a:lnTo>
                  <a:pt x="114300" y="743229"/>
                </a:lnTo>
                <a:lnTo>
                  <a:pt x="114300" y="0"/>
                </a:lnTo>
                <a:lnTo>
                  <a:pt x="0" y="0"/>
                </a:lnTo>
                <a:lnTo>
                  <a:pt x="0" y="743229"/>
                </a:lnTo>
                <a:close/>
              </a:path>
            </a:pathLst>
          </a:custGeom>
          <a:solidFill>
            <a:srgbClr val="AE422D"/>
          </a:solidFill>
          <a:ln>
            <a:solidFill>
              <a:srgbClr val="BA2029"/>
            </a:solidFill>
          </a:ln>
        </p:spPr>
        <p:txBody>
          <a:bodyPr wrap="square" lIns="0" tIns="0" rIns="0" bIns="0" rtlCol="0"/>
          <a:lstStyle/>
          <a:p>
            <a:endParaRPr/>
          </a:p>
        </p:txBody>
      </p:sp>
      <p:sp>
        <p:nvSpPr>
          <p:cNvPr id="266" name="object 266"/>
          <p:cNvSpPr/>
          <p:nvPr/>
        </p:nvSpPr>
        <p:spPr>
          <a:xfrm>
            <a:off x="9098126" y="4782146"/>
            <a:ext cx="1115694" cy="697231"/>
          </a:xfrm>
          <a:custGeom>
            <a:avLst/>
            <a:gdLst/>
            <a:ahLst/>
            <a:cxnLst/>
            <a:rect l="l" t="t" r="r" b="b"/>
            <a:pathLst>
              <a:path w="1115695" h="697229">
                <a:moveTo>
                  <a:pt x="1115123" y="0"/>
                </a:moveTo>
                <a:lnTo>
                  <a:pt x="0" y="696810"/>
                </a:lnTo>
              </a:path>
            </a:pathLst>
          </a:custGeom>
          <a:ln w="114300">
            <a:solidFill>
              <a:srgbClr val="BA2029"/>
            </a:solidFill>
          </a:ln>
        </p:spPr>
        <p:txBody>
          <a:bodyPr wrap="square" lIns="0" tIns="0" rIns="0" bIns="0" rtlCol="0"/>
          <a:lstStyle/>
          <a:p>
            <a:endParaRPr/>
          </a:p>
        </p:txBody>
      </p:sp>
      <p:sp>
        <p:nvSpPr>
          <p:cNvPr id="267" name="object 267"/>
          <p:cNvSpPr/>
          <p:nvPr/>
        </p:nvSpPr>
        <p:spPr>
          <a:xfrm>
            <a:off x="6048692" y="4782146"/>
            <a:ext cx="1115694" cy="697231"/>
          </a:xfrm>
          <a:custGeom>
            <a:avLst/>
            <a:gdLst/>
            <a:ahLst/>
            <a:cxnLst/>
            <a:rect l="l" t="t" r="r" b="b"/>
            <a:pathLst>
              <a:path w="1115695" h="697229">
                <a:moveTo>
                  <a:pt x="0" y="0"/>
                </a:moveTo>
                <a:lnTo>
                  <a:pt x="1115123" y="696810"/>
                </a:lnTo>
              </a:path>
            </a:pathLst>
          </a:custGeom>
          <a:ln w="114300">
            <a:solidFill>
              <a:srgbClr val="BA2029"/>
            </a:solidFill>
          </a:ln>
        </p:spPr>
        <p:txBody>
          <a:bodyPr wrap="square" lIns="0" tIns="0" rIns="0" bIns="0" rtlCol="0"/>
          <a:lstStyle/>
          <a:p>
            <a:endParaRPr/>
          </a:p>
        </p:txBody>
      </p:sp>
      <p:sp>
        <p:nvSpPr>
          <p:cNvPr id="268" name="object 268"/>
          <p:cNvSpPr/>
          <p:nvPr/>
        </p:nvSpPr>
        <p:spPr>
          <a:xfrm>
            <a:off x="9002939" y="6325275"/>
            <a:ext cx="1219200" cy="492759"/>
          </a:xfrm>
          <a:custGeom>
            <a:avLst/>
            <a:gdLst/>
            <a:ahLst/>
            <a:cxnLst/>
            <a:rect l="l" t="t" r="r" b="b"/>
            <a:pathLst>
              <a:path w="1219200" h="492759">
                <a:moveTo>
                  <a:pt x="1219187" y="492582"/>
                </a:moveTo>
                <a:lnTo>
                  <a:pt x="0" y="0"/>
                </a:lnTo>
              </a:path>
            </a:pathLst>
          </a:custGeom>
          <a:ln w="114300">
            <a:solidFill>
              <a:srgbClr val="BA2029"/>
            </a:solidFill>
          </a:ln>
        </p:spPr>
        <p:txBody>
          <a:bodyPr wrap="square" lIns="0" tIns="0" rIns="0" bIns="0" rtlCol="0"/>
          <a:lstStyle/>
          <a:p>
            <a:endParaRPr/>
          </a:p>
        </p:txBody>
      </p:sp>
      <p:sp>
        <p:nvSpPr>
          <p:cNvPr id="269" name="object 269"/>
          <p:cNvSpPr/>
          <p:nvPr/>
        </p:nvSpPr>
        <p:spPr>
          <a:xfrm>
            <a:off x="6039812" y="6325275"/>
            <a:ext cx="1219200" cy="492759"/>
          </a:xfrm>
          <a:custGeom>
            <a:avLst/>
            <a:gdLst/>
            <a:ahLst/>
            <a:cxnLst/>
            <a:rect l="l" t="t" r="r" b="b"/>
            <a:pathLst>
              <a:path w="1219200" h="492759">
                <a:moveTo>
                  <a:pt x="0" y="492582"/>
                </a:moveTo>
                <a:lnTo>
                  <a:pt x="1219187" y="0"/>
                </a:lnTo>
              </a:path>
            </a:pathLst>
          </a:custGeom>
          <a:ln w="114300">
            <a:solidFill>
              <a:srgbClr val="BA2029"/>
            </a:solidFill>
          </a:ln>
        </p:spPr>
        <p:txBody>
          <a:bodyPr wrap="square" lIns="0" tIns="0" rIns="0" bIns="0" rtlCol="0"/>
          <a:lstStyle/>
          <a:p>
            <a:endParaRPr/>
          </a:p>
        </p:txBody>
      </p:sp>
      <p:sp>
        <p:nvSpPr>
          <p:cNvPr id="270" name="object 270"/>
          <p:cNvSpPr/>
          <p:nvPr/>
        </p:nvSpPr>
        <p:spPr>
          <a:xfrm>
            <a:off x="8073686" y="6907283"/>
            <a:ext cx="114300" cy="743585"/>
          </a:xfrm>
          <a:custGeom>
            <a:avLst/>
            <a:gdLst/>
            <a:ahLst/>
            <a:cxnLst/>
            <a:rect l="l" t="t" r="r" b="b"/>
            <a:pathLst>
              <a:path w="114300" h="743584">
                <a:moveTo>
                  <a:pt x="0" y="743229"/>
                </a:moveTo>
                <a:lnTo>
                  <a:pt x="114300" y="743229"/>
                </a:lnTo>
                <a:lnTo>
                  <a:pt x="114300" y="0"/>
                </a:lnTo>
                <a:lnTo>
                  <a:pt x="0" y="0"/>
                </a:lnTo>
                <a:lnTo>
                  <a:pt x="0" y="743229"/>
                </a:lnTo>
                <a:close/>
              </a:path>
            </a:pathLst>
          </a:custGeom>
          <a:solidFill>
            <a:srgbClr val="AE422D"/>
          </a:solidFill>
          <a:ln>
            <a:solidFill>
              <a:srgbClr val="BA2029"/>
            </a:solidFill>
          </a:ln>
        </p:spPr>
        <p:txBody>
          <a:bodyPr wrap="square" lIns="0" tIns="0" rIns="0" bIns="0" rtlCol="0"/>
          <a:lstStyle/>
          <a:p>
            <a:endParaRPr/>
          </a:p>
        </p:txBody>
      </p:sp>
      <p:sp>
        <p:nvSpPr>
          <p:cNvPr id="272" name="object 272"/>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273" name="object 3"/>
          <p:cNvSpPr txBox="1">
            <a:spLocks noGrp="1"/>
          </p:cNvSpPr>
          <p:nvPr>
            <p:ph type="ftr" sz="quarter" idx="5"/>
          </p:nvPr>
        </p:nvSpPr>
        <p:spPr>
          <a:xfrm>
            <a:off x="1257300" y="9652001"/>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276" name="Rectangle 275">
            <a:extLst>
              <a:ext uri="{FF2B5EF4-FFF2-40B4-BE49-F238E27FC236}">
                <a16:creationId xmlns:a16="http://schemas.microsoft.com/office/drawing/2014/main" id="{5AE8ED88-93CE-41AB-A9FC-39FDF729A4A2}"/>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810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DD56D931-3ECD-4359-8995-4777A1D5951F}"/>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3" name="object 4">
            <a:extLst>
              <a:ext uri="{FF2B5EF4-FFF2-40B4-BE49-F238E27FC236}">
                <a16:creationId xmlns:a16="http://schemas.microsoft.com/office/drawing/2014/main" id="{512B02F3-AECC-47EA-833A-6BD28413F052}"/>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74948"/>
            <a:ext cx="4813300" cy="689930"/>
          </a:xfrm>
          <a:prstGeom prst="rect">
            <a:avLst/>
          </a:prstGeom>
        </p:spPr>
        <p:txBody>
          <a:bodyPr vert="horz" wrap="square" lIns="0" tIns="12698" rIns="0" bIns="0" rtlCol="0">
            <a:spAutoFit/>
          </a:bodyPr>
          <a:lstStyle/>
          <a:p>
            <a:pPr marL="12698">
              <a:spcBef>
                <a:spcPts val="100"/>
              </a:spcBef>
            </a:pPr>
            <a:r>
              <a:rPr sz="4400" spc="44" dirty="0">
                <a:solidFill>
                  <a:srgbClr val="FFFFFF"/>
                </a:solidFill>
              </a:rPr>
              <a:t>Goals</a:t>
            </a:r>
          </a:p>
        </p:txBody>
      </p:sp>
      <p:sp>
        <p:nvSpPr>
          <p:cNvPr id="3" name="object 3"/>
          <p:cNvSpPr/>
          <p:nvPr/>
        </p:nvSpPr>
        <p:spPr>
          <a:xfrm>
            <a:off x="1924053" y="3546476"/>
            <a:ext cx="4661534" cy="1514475"/>
          </a:xfrm>
          <a:custGeom>
            <a:avLst/>
            <a:gdLst/>
            <a:ahLst/>
            <a:cxnLst/>
            <a:rect l="l" t="t" r="r" b="b"/>
            <a:pathLst>
              <a:path w="4661534" h="1514475">
                <a:moveTo>
                  <a:pt x="4419892" y="0"/>
                </a:moveTo>
                <a:lnTo>
                  <a:pt x="241300" y="0"/>
                </a:ln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4419892" y="1514475"/>
                </a:lnTo>
                <a:lnTo>
                  <a:pt x="4559393" y="1510704"/>
                </a:lnTo>
                <a:lnTo>
                  <a:pt x="4631029" y="1484312"/>
                </a:lnTo>
                <a:lnTo>
                  <a:pt x="4657421" y="1412676"/>
                </a:lnTo>
                <a:lnTo>
                  <a:pt x="4661192" y="1273175"/>
                </a:lnTo>
                <a:lnTo>
                  <a:pt x="4661192" y="241300"/>
                </a:lnTo>
                <a:lnTo>
                  <a:pt x="4657421" y="101798"/>
                </a:lnTo>
                <a:lnTo>
                  <a:pt x="4631029" y="30162"/>
                </a:lnTo>
                <a:lnTo>
                  <a:pt x="4559393" y="3770"/>
                </a:lnTo>
                <a:lnTo>
                  <a:pt x="4419892" y="0"/>
                </a:lnTo>
                <a:close/>
              </a:path>
            </a:pathLst>
          </a:custGeom>
          <a:solidFill>
            <a:srgbClr val="27306B"/>
          </a:solidFill>
        </p:spPr>
        <p:txBody>
          <a:bodyPr wrap="square" lIns="0" tIns="0" rIns="0" bIns="0" rtlCol="0"/>
          <a:lstStyle/>
          <a:p>
            <a:endParaRPr/>
          </a:p>
        </p:txBody>
      </p:sp>
      <p:sp>
        <p:nvSpPr>
          <p:cNvPr id="4" name="object 4"/>
          <p:cNvSpPr/>
          <p:nvPr/>
        </p:nvSpPr>
        <p:spPr>
          <a:xfrm>
            <a:off x="1924053" y="3546476"/>
            <a:ext cx="4661534" cy="1514475"/>
          </a:xfrm>
          <a:custGeom>
            <a:avLst/>
            <a:gdLst/>
            <a:ahLst/>
            <a:cxnLst/>
            <a:rect l="l" t="t" r="r" b="b"/>
            <a:pathLst>
              <a:path w="4661534" h="1514475">
                <a:moveTo>
                  <a:pt x="241300" y="0"/>
                </a:move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4419892" y="1514475"/>
                </a:lnTo>
                <a:lnTo>
                  <a:pt x="4559393" y="1510704"/>
                </a:lnTo>
                <a:lnTo>
                  <a:pt x="4631029" y="1484312"/>
                </a:lnTo>
                <a:lnTo>
                  <a:pt x="4657421" y="1412676"/>
                </a:lnTo>
                <a:lnTo>
                  <a:pt x="4661192" y="1273175"/>
                </a:lnTo>
                <a:lnTo>
                  <a:pt x="4661192" y="241300"/>
                </a:lnTo>
                <a:lnTo>
                  <a:pt x="4657421" y="101798"/>
                </a:lnTo>
                <a:lnTo>
                  <a:pt x="4631029" y="30162"/>
                </a:lnTo>
                <a:lnTo>
                  <a:pt x="4559393" y="3770"/>
                </a:lnTo>
                <a:lnTo>
                  <a:pt x="4419892" y="0"/>
                </a:lnTo>
                <a:lnTo>
                  <a:pt x="241300" y="0"/>
                </a:lnTo>
                <a:close/>
              </a:path>
            </a:pathLst>
          </a:custGeom>
          <a:ln w="38100">
            <a:solidFill>
              <a:srgbClr val="FFFFFF"/>
            </a:solidFill>
          </a:ln>
        </p:spPr>
        <p:txBody>
          <a:bodyPr wrap="square" lIns="0" tIns="0" rIns="0" bIns="0" rtlCol="0"/>
          <a:lstStyle/>
          <a:p>
            <a:endParaRPr/>
          </a:p>
        </p:txBody>
      </p:sp>
      <p:sp>
        <p:nvSpPr>
          <p:cNvPr id="5" name="object 5"/>
          <p:cNvSpPr/>
          <p:nvPr/>
        </p:nvSpPr>
        <p:spPr>
          <a:xfrm>
            <a:off x="7816851" y="3546476"/>
            <a:ext cx="6565900" cy="1514475"/>
          </a:xfrm>
          <a:custGeom>
            <a:avLst/>
            <a:gdLst/>
            <a:ahLst/>
            <a:cxnLst/>
            <a:rect l="l" t="t" r="r" b="b"/>
            <a:pathLst>
              <a:path w="6565900" h="1514475">
                <a:moveTo>
                  <a:pt x="6324600" y="0"/>
                </a:moveTo>
                <a:lnTo>
                  <a:pt x="241300" y="0"/>
                </a:ln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6324600" y="1514475"/>
                </a:lnTo>
                <a:lnTo>
                  <a:pt x="6464101" y="1510704"/>
                </a:lnTo>
                <a:lnTo>
                  <a:pt x="6535737" y="1484312"/>
                </a:lnTo>
                <a:lnTo>
                  <a:pt x="6562129" y="1412676"/>
                </a:lnTo>
                <a:lnTo>
                  <a:pt x="6565900" y="1273175"/>
                </a:lnTo>
                <a:lnTo>
                  <a:pt x="6565900" y="241300"/>
                </a:lnTo>
                <a:lnTo>
                  <a:pt x="6562129" y="101798"/>
                </a:lnTo>
                <a:lnTo>
                  <a:pt x="6535737" y="30162"/>
                </a:lnTo>
                <a:lnTo>
                  <a:pt x="6464101" y="3770"/>
                </a:lnTo>
                <a:lnTo>
                  <a:pt x="6324600" y="0"/>
                </a:lnTo>
                <a:close/>
              </a:path>
            </a:pathLst>
          </a:custGeom>
          <a:solidFill>
            <a:srgbClr val="AB0F24"/>
          </a:solidFill>
        </p:spPr>
        <p:txBody>
          <a:bodyPr wrap="square" lIns="0" tIns="0" rIns="0" bIns="0" rtlCol="0"/>
          <a:lstStyle/>
          <a:p>
            <a:endParaRPr/>
          </a:p>
        </p:txBody>
      </p:sp>
      <p:sp>
        <p:nvSpPr>
          <p:cNvPr id="6" name="object 6"/>
          <p:cNvSpPr/>
          <p:nvPr/>
        </p:nvSpPr>
        <p:spPr>
          <a:xfrm>
            <a:off x="7816851" y="3546476"/>
            <a:ext cx="6565900" cy="1514475"/>
          </a:xfrm>
          <a:custGeom>
            <a:avLst/>
            <a:gdLst/>
            <a:ahLst/>
            <a:cxnLst/>
            <a:rect l="l" t="t" r="r" b="b"/>
            <a:pathLst>
              <a:path w="6565900" h="1514475">
                <a:moveTo>
                  <a:pt x="241300" y="0"/>
                </a:moveTo>
                <a:lnTo>
                  <a:pt x="101798" y="3770"/>
                </a:lnTo>
                <a:lnTo>
                  <a:pt x="30162" y="30162"/>
                </a:lnTo>
                <a:lnTo>
                  <a:pt x="3770" y="101798"/>
                </a:lnTo>
                <a:lnTo>
                  <a:pt x="0" y="241300"/>
                </a:lnTo>
                <a:lnTo>
                  <a:pt x="0" y="1273175"/>
                </a:lnTo>
                <a:lnTo>
                  <a:pt x="3770" y="1412676"/>
                </a:lnTo>
                <a:lnTo>
                  <a:pt x="30162" y="1484312"/>
                </a:lnTo>
                <a:lnTo>
                  <a:pt x="101798" y="1510704"/>
                </a:lnTo>
                <a:lnTo>
                  <a:pt x="241300" y="1514475"/>
                </a:lnTo>
                <a:lnTo>
                  <a:pt x="6324600" y="1514475"/>
                </a:lnTo>
                <a:lnTo>
                  <a:pt x="6464101" y="1510704"/>
                </a:lnTo>
                <a:lnTo>
                  <a:pt x="6535737" y="1484312"/>
                </a:lnTo>
                <a:lnTo>
                  <a:pt x="6562129" y="1412676"/>
                </a:lnTo>
                <a:lnTo>
                  <a:pt x="6565900" y="1273175"/>
                </a:lnTo>
                <a:lnTo>
                  <a:pt x="6565900" y="241300"/>
                </a:lnTo>
                <a:lnTo>
                  <a:pt x="6562129" y="101798"/>
                </a:lnTo>
                <a:lnTo>
                  <a:pt x="6535737" y="30162"/>
                </a:lnTo>
                <a:lnTo>
                  <a:pt x="6464101" y="3770"/>
                </a:lnTo>
                <a:lnTo>
                  <a:pt x="6324600" y="0"/>
                </a:lnTo>
                <a:lnTo>
                  <a:pt x="241300" y="0"/>
                </a:lnTo>
                <a:close/>
              </a:path>
            </a:pathLst>
          </a:custGeom>
          <a:ln w="38100">
            <a:solidFill>
              <a:srgbClr val="FFFFFF"/>
            </a:solidFill>
          </a:ln>
        </p:spPr>
        <p:txBody>
          <a:bodyPr wrap="square" lIns="0" tIns="0" rIns="0" bIns="0" rtlCol="0"/>
          <a:lstStyle/>
          <a:p>
            <a:endParaRPr/>
          </a:p>
        </p:txBody>
      </p:sp>
      <p:sp>
        <p:nvSpPr>
          <p:cNvPr id="7" name="object 7"/>
          <p:cNvSpPr txBox="1"/>
          <p:nvPr/>
        </p:nvSpPr>
        <p:spPr>
          <a:xfrm>
            <a:off x="1955801" y="3841750"/>
            <a:ext cx="4572000" cy="3389900"/>
          </a:xfrm>
          <a:prstGeom prst="rect">
            <a:avLst/>
          </a:prstGeom>
        </p:spPr>
        <p:txBody>
          <a:bodyPr vert="horz" wrap="square" lIns="0" tIns="12698" rIns="0" bIns="0" rtlCol="0">
            <a:spAutoFit/>
          </a:bodyPr>
          <a:lstStyle/>
          <a:p>
            <a:pPr marL="175865" algn="ctr">
              <a:spcBef>
                <a:spcPts val="100"/>
              </a:spcBef>
            </a:pPr>
            <a:r>
              <a:rPr sz="5000" b="1" spc="26" dirty="0">
                <a:solidFill>
                  <a:srgbClr val="FFFFFF"/>
                </a:solidFill>
                <a:latin typeface="Helvetica"/>
                <a:cs typeface="Helvetica"/>
              </a:rPr>
              <a:t>1.</a:t>
            </a:r>
            <a:r>
              <a:rPr sz="5000" b="1" spc="50" dirty="0">
                <a:solidFill>
                  <a:srgbClr val="FFFFFF"/>
                </a:solidFill>
                <a:latin typeface="Helvetica"/>
                <a:cs typeface="Helvetica"/>
              </a:rPr>
              <a:t> Identify</a:t>
            </a:r>
            <a:endParaRPr lang="en-US" sz="5000" dirty="0">
              <a:latin typeface="Helvetica"/>
              <a:cs typeface="Helvetica"/>
            </a:endParaRPr>
          </a:p>
          <a:p>
            <a:pPr marL="175865" algn="ctr">
              <a:spcBef>
                <a:spcPts val="100"/>
              </a:spcBef>
            </a:pPr>
            <a:endParaRPr lang="en-US" sz="5000" b="1" spc="35" dirty="0">
              <a:solidFill>
                <a:srgbClr val="27306B"/>
              </a:solidFill>
              <a:latin typeface="Helvetica"/>
              <a:cs typeface="Helvetica"/>
            </a:endParaRPr>
          </a:p>
          <a:p>
            <a:pPr marL="175865" algn="ctr">
              <a:spcBef>
                <a:spcPts val="100"/>
              </a:spcBef>
            </a:pPr>
            <a:r>
              <a:rPr sz="3900" b="1" spc="35" dirty="0">
                <a:solidFill>
                  <a:srgbClr val="27306B"/>
                </a:solidFill>
                <a:latin typeface="Helvetica"/>
                <a:cs typeface="Helvetica"/>
              </a:rPr>
              <a:t>Recognize</a:t>
            </a:r>
            <a:endParaRPr sz="3900" dirty="0">
              <a:latin typeface="Helvetica"/>
              <a:cs typeface="Helvetica"/>
            </a:endParaRPr>
          </a:p>
          <a:p>
            <a:pPr marL="12063" marR="5079" algn="ctr">
              <a:lnSpc>
                <a:spcPct val="100899"/>
              </a:lnSpc>
            </a:pPr>
            <a:r>
              <a:rPr sz="3900" b="1" spc="35" dirty="0">
                <a:solidFill>
                  <a:srgbClr val="27306B"/>
                </a:solidFill>
                <a:latin typeface="Helvetica"/>
                <a:cs typeface="Helvetica"/>
              </a:rPr>
              <a:t>life-th</a:t>
            </a:r>
            <a:r>
              <a:rPr sz="3900" b="1" spc="-35" dirty="0">
                <a:solidFill>
                  <a:srgbClr val="27306B"/>
                </a:solidFill>
                <a:latin typeface="Helvetica"/>
                <a:cs typeface="Helvetica"/>
              </a:rPr>
              <a:t>r</a:t>
            </a:r>
            <a:r>
              <a:rPr sz="3900" b="1" spc="35" dirty="0">
                <a:solidFill>
                  <a:srgbClr val="27306B"/>
                </a:solidFill>
                <a:latin typeface="Helvetica"/>
                <a:cs typeface="Helvetica"/>
              </a:rPr>
              <a:t>eatening  </a:t>
            </a:r>
            <a:r>
              <a:rPr sz="3900" b="1" spc="35" dirty="0">
                <a:solidFill>
                  <a:srgbClr val="BA2029"/>
                </a:solidFill>
                <a:latin typeface="Helvetica"/>
                <a:cs typeface="Helvetica"/>
              </a:rPr>
              <a:t>bleeding</a:t>
            </a:r>
            <a:endParaRPr sz="3900" dirty="0">
              <a:solidFill>
                <a:srgbClr val="BA2029"/>
              </a:solidFill>
              <a:latin typeface="Helvetica"/>
              <a:cs typeface="Helvetica"/>
            </a:endParaRPr>
          </a:p>
        </p:txBody>
      </p:sp>
      <p:sp>
        <p:nvSpPr>
          <p:cNvPr id="10" name="object 10"/>
          <p:cNvSpPr txBox="1">
            <a:spLocks noGrp="1"/>
          </p:cNvSpPr>
          <p:nvPr>
            <p:ph type="dt" sz="half" idx="6"/>
          </p:nvPr>
        </p:nvSpPr>
        <p:spPr>
          <a:xfrm>
            <a:off x="10603989" y="9645799"/>
            <a:ext cx="57536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8"/>
          <p:cNvSpPr txBox="1"/>
          <p:nvPr/>
        </p:nvSpPr>
        <p:spPr>
          <a:xfrm>
            <a:off x="8280400" y="3860801"/>
            <a:ext cx="5791200" cy="5078311"/>
          </a:xfrm>
          <a:prstGeom prst="rect">
            <a:avLst/>
          </a:prstGeom>
        </p:spPr>
        <p:txBody>
          <a:bodyPr vert="horz" wrap="square" lIns="0" tIns="12698" rIns="0" bIns="0" rtlCol="0">
            <a:spAutoFit/>
          </a:bodyPr>
          <a:lstStyle/>
          <a:p>
            <a:pPr marL="795520" indent="-782823" algn="ctr">
              <a:spcBef>
                <a:spcPts val="100"/>
              </a:spcBef>
              <a:buAutoNum type="arabicPeriod" startAt="2"/>
              <a:tabLst>
                <a:tab pos="796156" algn="l"/>
              </a:tabLst>
            </a:pPr>
            <a:r>
              <a:rPr sz="5000" b="1" spc="35" dirty="0">
                <a:solidFill>
                  <a:srgbClr val="FFFFFF"/>
                </a:solidFill>
                <a:latin typeface="Helvetica"/>
                <a:cs typeface="Helvetica"/>
              </a:rPr>
              <a:t>Stop </a:t>
            </a:r>
            <a:r>
              <a:rPr sz="5000" b="1" spc="30" dirty="0">
                <a:solidFill>
                  <a:srgbClr val="FFFFFF"/>
                </a:solidFill>
                <a:latin typeface="Helvetica"/>
                <a:cs typeface="Helvetica"/>
              </a:rPr>
              <a:t>the</a:t>
            </a:r>
            <a:r>
              <a:rPr sz="5000" b="1" spc="94" dirty="0">
                <a:solidFill>
                  <a:srgbClr val="FFFFFF"/>
                </a:solidFill>
                <a:latin typeface="Helvetica"/>
                <a:cs typeface="Helvetica"/>
              </a:rPr>
              <a:t> </a:t>
            </a:r>
            <a:r>
              <a:rPr sz="5000" b="1" spc="50" dirty="0">
                <a:solidFill>
                  <a:srgbClr val="FFFFFF"/>
                </a:solidFill>
                <a:latin typeface="Helvetica"/>
                <a:cs typeface="Helvetica"/>
              </a:rPr>
              <a:t>Bleed</a:t>
            </a:r>
            <a:endParaRPr lang="en-US" sz="5000" dirty="0">
              <a:latin typeface="Helvetica"/>
              <a:cs typeface="Helvetica"/>
            </a:endParaRPr>
          </a:p>
          <a:p>
            <a:pPr marL="12698" algn="ctr">
              <a:spcBef>
                <a:spcPts val="100"/>
              </a:spcBef>
              <a:tabLst>
                <a:tab pos="796156" algn="l"/>
              </a:tabLst>
            </a:pPr>
            <a:br>
              <a:rPr lang="en-US" sz="5000" b="1" spc="-79" dirty="0">
                <a:solidFill>
                  <a:srgbClr val="27306B"/>
                </a:solidFill>
                <a:latin typeface="Helvetica"/>
                <a:cs typeface="Helvetica"/>
              </a:rPr>
            </a:br>
            <a:r>
              <a:rPr sz="3900" b="1" spc="-79" dirty="0">
                <a:solidFill>
                  <a:srgbClr val="27306B"/>
                </a:solidFill>
                <a:latin typeface="Helvetica"/>
                <a:cs typeface="Helvetica"/>
              </a:rPr>
              <a:t>Take </a:t>
            </a:r>
            <a:r>
              <a:rPr sz="3900" b="1" spc="26" dirty="0">
                <a:solidFill>
                  <a:srgbClr val="27306B"/>
                </a:solidFill>
                <a:latin typeface="Helvetica"/>
                <a:cs typeface="Helvetica"/>
              </a:rPr>
              <a:t>steps</a:t>
            </a:r>
            <a:r>
              <a:rPr sz="3900" b="1" spc="214" dirty="0">
                <a:solidFill>
                  <a:srgbClr val="27306B"/>
                </a:solidFill>
                <a:latin typeface="Helvetica"/>
                <a:cs typeface="Helvetica"/>
              </a:rPr>
              <a:t> </a:t>
            </a:r>
            <a:r>
              <a:rPr sz="3900" b="1" spc="35" dirty="0">
                <a:solidFill>
                  <a:srgbClr val="27306B"/>
                </a:solidFill>
                <a:latin typeface="Helvetica"/>
                <a:cs typeface="Helvetica"/>
              </a:rPr>
              <a:t>to</a:t>
            </a:r>
            <a:endParaRPr sz="3900" dirty="0">
              <a:latin typeface="Helvetica"/>
              <a:cs typeface="Helvetica"/>
            </a:endParaRPr>
          </a:p>
          <a:p>
            <a:pPr marR="95234" algn="ctr">
              <a:spcBef>
                <a:spcPts val="1000"/>
              </a:spcBef>
            </a:pPr>
            <a:r>
              <a:rPr sz="3900" b="1" spc="26" dirty="0">
                <a:solidFill>
                  <a:srgbClr val="BA2029"/>
                </a:solidFill>
                <a:latin typeface="Helvetica"/>
                <a:cs typeface="Helvetica"/>
              </a:rPr>
              <a:t>STOP </a:t>
            </a:r>
            <a:r>
              <a:rPr sz="3900" b="1" spc="20" dirty="0">
                <a:solidFill>
                  <a:srgbClr val="BA2029"/>
                </a:solidFill>
                <a:latin typeface="Helvetica"/>
                <a:cs typeface="Helvetica"/>
              </a:rPr>
              <a:t>THE</a:t>
            </a:r>
            <a:r>
              <a:rPr sz="3900" b="1" spc="79" dirty="0">
                <a:solidFill>
                  <a:srgbClr val="BA2029"/>
                </a:solidFill>
                <a:latin typeface="Helvetica"/>
                <a:cs typeface="Helvetica"/>
              </a:rPr>
              <a:t> </a:t>
            </a:r>
            <a:r>
              <a:rPr sz="3900" b="1" spc="35" dirty="0">
                <a:solidFill>
                  <a:srgbClr val="BA2029"/>
                </a:solidFill>
                <a:latin typeface="Helvetica"/>
                <a:cs typeface="Helvetica"/>
              </a:rPr>
              <a:t>BLEEDING</a:t>
            </a:r>
            <a:endParaRPr sz="3900" dirty="0">
              <a:solidFill>
                <a:srgbClr val="BA2029"/>
              </a:solidFill>
              <a:latin typeface="Helvetica"/>
              <a:cs typeface="Helvetica"/>
            </a:endParaRPr>
          </a:p>
          <a:p>
            <a:pPr marL="2022768" lvl="1" indent="-508548">
              <a:spcBef>
                <a:spcPts val="1000"/>
              </a:spcBef>
              <a:buFont typeface="Zapf Dingbats"/>
              <a:buChar char="✓"/>
              <a:tabLst>
                <a:tab pos="2023403" algn="l"/>
              </a:tabLst>
            </a:pPr>
            <a:r>
              <a:rPr sz="3900" b="1" spc="9" dirty="0">
                <a:solidFill>
                  <a:srgbClr val="27306B"/>
                </a:solidFill>
                <a:latin typeface="Helvetica"/>
                <a:cs typeface="Helvetica"/>
              </a:rPr>
              <a:t>Pressure</a:t>
            </a:r>
            <a:endParaRPr sz="3900" dirty="0">
              <a:latin typeface="Helvetica"/>
              <a:cs typeface="Helvetica"/>
            </a:endParaRPr>
          </a:p>
          <a:p>
            <a:pPr marR="94599" algn="ctr">
              <a:spcBef>
                <a:spcPts val="1000"/>
              </a:spcBef>
            </a:pPr>
            <a:r>
              <a:rPr sz="3900" spc="35" dirty="0">
                <a:solidFill>
                  <a:srgbClr val="27306B"/>
                </a:solidFill>
                <a:latin typeface="Zapf Dingbats"/>
                <a:cs typeface="Zapf Dingbats"/>
              </a:rPr>
              <a:t>✓</a:t>
            </a:r>
            <a:r>
              <a:rPr sz="3900" spc="26" dirty="0">
                <a:solidFill>
                  <a:srgbClr val="27306B"/>
                </a:solidFill>
                <a:latin typeface="Zapf Dingbats"/>
                <a:cs typeface="Zapf Dingbats"/>
              </a:rPr>
              <a:t> </a:t>
            </a:r>
            <a:r>
              <a:rPr sz="3900" b="1" spc="35" dirty="0">
                <a:solidFill>
                  <a:srgbClr val="27306B"/>
                </a:solidFill>
                <a:latin typeface="Helvetica"/>
                <a:cs typeface="Helvetica"/>
              </a:rPr>
              <a:t>Packing</a:t>
            </a:r>
            <a:endParaRPr sz="3900" dirty="0">
              <a:latin typeface="Helvetica"/>
              <a:cs typeface="Helvetica"/>
            </a:endParaRPr>
          </a:p>
          <a:p>
            <a:pPr marR="94599" algn="ctr">
              <a:spcBef>
                <a:spcPts val="1000"/>
              </a:spcBef>
            </a:pPr>
            <a:r>
              <a:rPr sz="3900" spc="35" dirty="0">
                <a:solidFill>
                  <a:srgbClr val="27306B"/>
                </a:solidFill>
                <a:latin typeface="Zapf Dingbats"/>
                <a:cs typeface="Zapf Dingbats"/>
              </a:rPr>
              <a:t>✓</a:t>
            </a:r>
            <a:r>
              <a:rPr sz="3900" spc="26" dirty="0">
                <a:solidFill>
                  <a:srgbClr val="27306B"/>
                </a:solidFill>
                <a:latin typeface="Zapf Dingbats"/>
                <a:cs typeface="Zapf Dingbats"/>
              </a:rPr>
              <a:t> </a:t>
            </a:r>
            <a:r>
              <a:rPr sz="3900" b="1" dirty="0">
                <a:solidFill>
                  <a:srgbClr val="27306B"/>
                </a:solidFill>
                <a:latin typeface="Helvetica"/>
                <a:cs typeface="Helvetica"/>
              </a:rPr>
              <a:t>Tourniquets</a:t>
            </a:r>
            <a:endParaRPr sz="3900" dirty="0">
              <a:solidFill>
                <a:srgbClr val="27306B"/>
              </a:solidFill>
              <a:latin typeface="Helvetica"/>
              <a:cs typeface="Helvetica"/>
            </a:endParaRP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4" name="Rectangle 13">
            <a:extLst>
              <a:ext uri="{FF2B5EF4-FFF2-40B4-BE49-F238E27FC236}">
                <a16:creationId xmlns:a16="http://schemas.microsoft.com/office/drawing/2014/main" id="{A6852D99-09E3-4891-9CDC-1DADC39104F9}"/>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616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6F6045B2-2E9F-4616-AFA5-077FCB5C29D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5B8A8616-749E-4D0B-A031-1045C22216DC}"/>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556500" cy="689930"/>
          </a:xfrm>
          <a:prstGeom prst="rect">
            <a:avLst/>
          </a:prstGeom>
        </p:spPr>
        <p:txBody>
          <a:bodyPr vert="horz" wrap="square" lIns="0" tIns="12698" rIns="0" bIns="0" rtlCol="0">
            <a:spAutoFit/>
          </a:bodyPr>
          <a:lstStyle/>
          <a:p>
            <a:pPr marL="12698">
              <a:spcBef>
                <a:spcPts val="100"/>
              </a:spcBef>
            </a:pPr>
            <a:r>
              <a:rPr sz="4400" spc="35" dirty="0">
                <a:solidFill>
                  <a:srgbClr val="FFFFFF"/>
                </a:solidFill>
              </a:rPr>
              <a:t>Personal</a:t>
            </a:r>
            <a:r>
              <a:rPr sz="4400" spc="26" dirty="0">
                <a:solidFill>
                  <a:srgbClr val="FFFFFF"/>
                </a:solidFill>
              </a:rPr>
              <a:t> </a:t>
            </a:r>
            <a:r>
              <a:rPr sz="4400" spc="44" dirty="0">
                <a:solidFill>
                  <a:srgbClr val="FFFFFF"/>
                </a:solidFill>
              </a:rPr>
              <a:t>Safety</a:t>
            </a:r>
            <a:endParaRPr sz="4400" dirty="0"/>
          </a:p>
        </p:txBody>
      </p:sp>
      <p:sp>
        <p:nvSpPr>
          <p:cNvPr id="5" name="object 5"/>
          <p:cNvSpPr txBox="1">
            <a:spLocks noGrp="1"/>
          </p:cNvSpPr>
          <p:nvPr>
            <p:ph type="dt" sz="half" idx="6"/>
          </p:nvPr>
        </p:nvSpPr>
        <p:spPr>
          <a:xfrm>
            <a:off x="10603990" y="9645799"/>
            <a:ext cx="56012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3" name="object 3"/>
          <p:cNvSpPr txBox="1"/>
          <p:nvPr/>
        </p:nvSpPr>
        <p:spPr>
          <a:xfrm>
            <a:off x="1958977" y="2558830"/>
            <a:ext cx="10680066" cy="6192036"/>
          </a:xfrm>
          <a:prstGeom prst="rect">
            <a:avLst/>
          </a:prstGeom>
        </p:spPr>
        <p:txBody>
          <a:bodyPr vert="horz" wrap="square" lIns="0" tIns="262212" rIns="0" bIns="0" rtlCol="0">
            <a:spAutoFit/>
          </a:bodyPr>
          <a:lstStyle/>
          <a:p>
            <a:pPr marL="12698">
              <a:spcBef>
                <a:spcPts val="2065"/>
              </a:spcBef>
            </a:pP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35" dirty="0">
                <a:solidFill>
                  <a:srgbClr val="27306B"/>
                </a:solidFill>
                <a:latin typeface="Helvetica"/>
                <a:cs typeface="Helvetica"/>
              </a:rPr>
              <a:t>safety </a:t>
            </a:r>
            <a:r>
              <a:rPr sz="4300" b="1" spc="20" dirty="0">
                <a:solidFill>
                  <a:srgbClr val="27306B"/>
                </a:solidFill>
                <a:latin typeface="Helvetica"/>
                <a:cs typeface="Helvetica"/>
              </a:rPr>
              <a:t>is </a:t>
            </a: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50" dirty="0">
                <a:solidFill>
                  <a:srgbClr val="27306B"/>
                </a:solidFill>
                <a:latin typeface="Helvetica"/>
                <a:cs typeface="Helvetica"/>
              </a:rPr>
              <a:t>first</a:t>
            </a:r>
            <a:r>
              <a:rPr sz="4300" b="1" spc="320" dirty="0">
                <a:solidFill>
                  <a:srgbClr val="27306B"/>
                </a:solidFill>
                <a:latin typeface="Helvetica"/>
                <a:cs typeface="Helvetica"/>
              </a:rPr>
              <a:t> </a:t>
            </a:r>
            <a:r>
              <a:rPr sz="4300" b="1" spc="44" dirty="0">
                <a:solidFill>
                  <a:srgbClr val="27306B"/>
                </a:solidFill>
                <a:latin typeface="Helvetica"/>
                <a:cs typeface="Helvetica"/>
              </a:rPr>
              <a:t>priority</a:t>
            </a:r>
            <a:endParaRPr sz="4300" dirty="0">
              <a:latin typeface="Helvetica"/>
              <a:cs typeface="Helvetica"/>
            </a:endParaRPr>
          </a:p>
          <a:p>
            <a:pPr marL="392999" indent="-380300">
              <a:spcBef>
                <a:spcPts val="1660"/>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you </a:t>
            </a:r>
            <a:r>
              <a:rPr sz="3900" b="1" dirty="0">
                <a:solidFill>
                  <a:srgbClr val="27306B"/>
                </a:solidFill>
                <a:latin typeface="Helvetica"/>
                <a:cs typeface="Helvetica"/>
              </a:rPr>
              <a:t>are </a:t>
            </a:r>
            <a:r>
              <a:rPr sz="3900" b="1" spc="20" dirty="0">
                <a:solidFill>
                  <a:srgbClr val="27306B"/>
                </a:solidFill>
                <a:latin typeface="Helvetica"/>
                <a:cs typeface="Helvetica"/>
              </a:rPr>
              <a:t>injured, you </a:t>
            </a:r>
            <a:r>
              <a:rPr sz="3900" b="1" spc="26" dirty="0">
                <a:solidFill>
                  <a:srgbClr val="27306B"/>
                </a:solidFill>
                <a:latin typeface="Helvetica"/>
                <a:cs typeface="Helvetica"/>
              </a:rPr>
              <a:t>cannot help</a:t>
            </a:r>
            <a:r>
              <a:rPr sz="3900" b="1" spc="405" dirty="0">
                <a:solidFill>
                  <a:srgbClr val="27306B"/>
                </a:solidFill>
                <a:latin typeface="Helvetica"/>
                <a:cs typeface="Helvetica"/>
              </a:rPr>
              <a:t> </a:t>
            </a:r>
            <a:r>
              <a:rPr sz="3900" b="1" spc="35" dirty="0">
                <a:solidFill>
                  <a:srgbClr val="27306B"/>
                </a:solidFill>
                <a:latin typeface="Helvetica"/>
                <a:cs typeface="Helvetica"/>
              </a:rPr>
              <a:t>others</a:t>
            </a:r>
            <a:endParaRPr sz="3900" dirty="0">
              <a:latin typeface="Helvetica"/>
              <a:cs typeface="Helvetica"/>
            </a:endParaRPr>
          </a:p>
          <a:p>
            <a:pPr marL="392999" indent="-380300">
              <a:spcBef>
                <a:spcPts val="1799"/>
              </a:spcBef>
              <a:buChar char="•"/>
              <a:tabLst>
                <a:tab pos="393634" algn="l"/>
              </a:tabLst>
            </a:pPr>
            <a:r>
              <a:rPr sz="3900" b="1" spc="26" dirty="0">
                <a:solidFill>
                  <a:srgbClr val="27306B"/>
                </a:solidFill>
                <a:latin typeface="Helvetica"/>
                <a:cs typeface="Helvetica"/>
              </a:rPr>
              <a:t>Help others only when </a:t>
            </a:r>
            <a:r>
              <a:rPr sz="3900" b="1" spc="-44" dirty="0">
                <a:solidFill>
                  <a:srgbClr val="27306B"/>
                </a:solidFill>
                <a:latin typeface="Helvetica"/>
                <a:cs typeface="Helvetica"/>
              </a:rPr>
              <a:t>it’s </a:t>
            </a:r>
            <a:r>
              <a:rPr sz="3900" b="1" spc="26" dirty="0">
                <a:solidFill>
                  <a:srgbClr val="BA2029"/>
                </a:solidFill>
                <a:latin typeface="Helvetica"/>
                <a:cs typeface="Helvetica"/>
              </a:rPr>
              <a:t>safe</a:t>
            </a:r>
            <a:r>
              <a:rPr sz="3900" b="1" spc="26" dirty="0">
                <a:solidFill>
                  <a:srgbClr val="AE422D"/>
                </a:solidFill>
                <a:latin typeface="Helvetica"/>
                <a:cs typeface="Helvetica"/>
              </a:rPr>
              <a:t> </a:t>
            </a:r>
            <a:r>
              <a:rPr sz="3900" b="1" spc="15" dirty="0">
                <a:solidFill>
                  <a:srgbClr val="27306B"/>
                </a:solidFill>
                <a:latin typeface="Helvetica"/>
                <a:cs typeface="Helvetica"/>
              </a:rPr>
              <a:t>to do</a:t>
            </a:r>
            <a:r>
              <a:rPr sz="3900" b="1" spc="481" dirty="0">
                <a:solidFill>
                  <a:srgbClr val="27306B"/>
                </a:solidFill>
                <a:latin typeface="Helvetica"/>
                <a:cs typeface="Helvetica"/>
              </a:rPr>
              <a:t> </a:t>
            </a:r>
            <a:r>
              <a:rPr sz="3900" b="1" spc="35" dirty="0">
                <a:solidFill>
                  <a:srgbClr val="27306B"/>
                </a:solidFill>
                <a:latin typeface="Helvetica"/>
                <a:cs typeface="Helvetica"/>
              </a:rPr>
              <a:t>so</a:t>
            </a:r>
            <a:endParaRPr sz="3900" dirty="0">
              <a:latin typeface="Helvetica"/>
              <a:cs typeface="Helvetica"/>
            </a:endParaRPr>
          </a:p>
          <a:p>
            <a:pPr marL="392999" indent="-380300">
              <a:spcBef>
                <a:spcPts val="1799"/>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the </a:t>
            </a:r>
            <a:r>
              <a:rPr sz="3900" b="1" spc="30" dirty="0">
                <a:solidFill>
                  <a:srgbClr val="27306B"/>
                </a:solidFill>
                <a:latin typeface="Helvetica"/>
                <a:cs typeface="Helvetica"/>
              </a:rPr>
              <a:t>situation changes </a:t>
            </a:r>
            <a:r>
              <a:rPr sz="3900" b="1" spc="15" dirty="0">
                <a:solidFill>
                  <a:srgbClr val="27306B"/>
                </a:solidFill>
                <a:latin typeface="Helvetica"/>
                <a:cs typeface="Helvetica"/>
              </a:rPr>
              <a:t>or </a:t>
            </a:r>
            <a:r>
              <a:rPr sz="3900" b="1" spc="30" dirty="0">
                <a:solidFill>
                  <a:srgbClr val="27306B"/>
                </a:solidFill>
                <a:latin typeface="Helvetica"/>
                <a:cs typeface="Helvetica"/>
              </a:rPr>
              <a:t>becomes</a:t>
            </a:r>
            <a:r>
              <a:rPr sz="3900" b="1" spc="270" dirty="0">
                <a:solidFill>
                  <a:srgbClr val="27306B"/>
                </a:solidFill>
                <a:latin typeface="Helvetica"/>
                <a:cs typeface="Helvetica"/>
              </a:rPr>
              <a:t> </a:t>
            </a:r>
            <a:r>
              <a:rPr sz="3900" b="1" spc="30" dirty="0">
                <a:solidFill>
                  <a:srgbClr val="BA2029"/>
                </a:solidFill>
                <a:latin typeface="Helvetica"/>
                <a:cs typeface="Helvetica"/>
              </a:rPr>
              <a:t>unsafe</a:t>
            </a:r>
            <a:r>
              <a:rPr sz="3900" b="1" spc="30" dirty="0">
                <a:solidFill>
                  <a:srgbClr val="27306B"/>
                </a:solidFill>
                <a:latin typeface="Helvetica"/>
                <a:cs typeface="Helvetica"/>
              </a:rPr>
              <a:t>:</a:t>
            </a:r>
            <a:endParaRPr sz="3900" dirty="0">
              <a:latin typeface="Helvetica"/>
              <a:cs typeface="Helvetica"/>
            </a:endParaRPr>
          </a:p>
          <a:p>
            <a:pPr marL="926308">
              <a:spcBef>
                <a:spcPts val="1000"/>
              </a:spcBef>
            </a:pPr>
            <a:r>
              <a:rPr sz="3900" spc="35" dirty="0">
                <a:solidFill>
                  <a:srgbClr val="27306B"/>
                </a:solidFill>
                <a:latin typeface="Zapf Dingbats"/>
                <a:cs typeface="Zapf Dingbats"/>
              </a:rPr>
              <a:t>✓</a:t>
            </a:r>
            <a:r>
              <a:rPr sz="3900" spc="30" dirty="0">
                <a:solidFill>
                  <a:srgbClr val="27306B"/>
                </a:solidFill>
                <a:latin typeface="Zapf Dingbats"/>
                <a:cs typeface="Zapf Dingbats"/>
              </a:rPr>
              <a:t> </a:t>
            </a:r>
            <a:r>
              <a:rPr sz="3900" b="1" spc="35" dirty="0">
                <a:solidFill>
                  <a:srgbClr val="27306B"/>
                </a:solidFill>
                <a:latin typeface="Helvetica"/>
                <a:cs typeface="Helvetica"/>
              </a:rPr>
              <a:t>Stop</a:t>
            </a:r>
            <a:endParaRPr sz="3900" dirty="0">
              <a:latin typeface="Helvetica"/>
              <a:cs typeface="Helvetica"/>
            </a:endParaRPr>
          </a:p>
          <a:p>
            <a:pPr marL="926308">
              <a:spcBef>
                <a:spcPts val="1000"/>
              </a:spcBef>
            </a:pPr>
            <a:r>
              <a:rPr sz="3900" spc="35" dirty="0">
                <a:solidFill>
                  <a:srgbClr val="27306B"/>
                </a:solidFill>
                <a:latin typeface="Zapf Dingbats"/>
                <a:cs typeface="Zapf Dingbats"/>
              </a:rPr>
              <a:t>✓ </a:t>
            </a:r>
            <a:r>
              <a:rPr sz="3900" b="1" spc="26" dirty="0">
                <a:solidFill>
                  <a:srgbClr val="27306B"/>
                </a:solidFill>
                <a:latin typeface="Helvetica"/>
                <a:cs typeface="Helvetica"/>
              </a:rPr>
              <a:t>Move </a:t>
            </a:r>
            <a:r>
              <a:rPr sz="3900" b="1" spc="15" dirty="0">
                <a:solidFill>
                  <a:srgbClr val="27306B"/>
                </a:solidFill>
                <a:latin typeface="Helvetica"/>
                <a:cs typeface="Helvetica"/>
              </a:rPr>
              <a:t>to</a:t>
            </a:r>
            <a:r>
              <a:rPr sz="3900" b="1" spc="115" dirty="0">
                <a:solidFill>
                  <a:srgbClr val="27306B"/>
                </a:solidFill>
                <a:latin typeface="Helvetica"/>
                <a:cs typeface="Helvetica"/>
              </a:rPr>
              <a:t> </a:t>
            </a:r>
            <a:r>
              <a:rPr sz="3900" b="1" spc="35" dirty="0">
                <a:solidFill>
                  <a:srgbClr val="27306B"/>
                </a:solidFill>
                <a:latin typeface="Helvetica"/>
                <a:cs typeface="Helvetica"/>
              </a:rPr>
              <a:t>safety</a:t>
            </a:r>
            <a:endParaRPr sz="3900" dirty="0">
              <a:latin typeface="Helvetica"/>
              <a:cs typeface="Helvetica"/>
            </a:endParaRPr>
          </a:p>
          <a:p>
            <a:pPr marL="926944">
              <a:spcBef>
                <a:spcPts val="1000"/>
              </a:spcBef>
            </a:pPr>
            <a:r>
              <a:rPr sz="3900" spc="35" dirty="0">
                <a:solidFill>
                  <a:srgbClr val="27306B"/>
                </a:solidFill>
                <a:latin typeface="Zapf Dingbats"/>
                <a:cs typeface="Zapf Dingbats"/>
              </a:rPr>
              <a:t>✓ </a:t>
            </a:r>
            <a:r>
              <a:rPr sz="3900" b="1" spc="15" dirty="0">
                <a:solidFill>
                  <a:srgbClr val="27306B"/>
                </a:solidFill>
                <a:latin typeface="Helvetica"/>
                <a:cs typeface="Helvetica"/>
              </a:rPr>
              <a:t>If </a:t>
            </a:r>
            <a:r>
              <a:rPr sz="3900" b="1" spc="20" dirty="0">
                <a:solidFill>
                  <a:srgbClr val="27306B"/>
                </a:solidFill>
                <a:latin typeface="Helvetica"/>
                <a:cs typeface="Helvetica"/>
              </a:rPr>
              <a:t>you </a:t>
            </a:r>
            <a:r>
              <a:rPr sz="3900" b="1" spc="26" dirty="0">
                <a:solidFill>
                  <a:srgbClr val="27306B"/>
                </a:solidFill>
                <a:latin typeface="Helvetica"/>
                <a:cs typeface="Helvetica"/>
              </a:rPr>
              <a:t>can, take </a:t>
            </a:r>
            <a:r>
              <a:rPr sz="3900" b="1" spc="20" dirty="0">
                <a:solidFill>
                  <a:srgbClr val="27306B"/>
                </a:solidFill>
                <a:latin typeface="Helvetica"/>
                <a:cs typeface="Helvetica"/>
              </a:rPr>
              <a:t>the </a:t>
            </a:r>
            <a:r>
              <a:rPr sz="3900" b="1" spc="26" dirty="0">
                <a:solidFill>
                  <a:srgbClr val="27306B"/>
                </a:solidFill>
                <a:latin typeface="Helvetica"/>
                <a:cs typeface="Helvetica"/>
              </a:rPr>
              <a:t>victim with</a:t>
            </a:r>
            <a:r>
              <a:rPr sz="3900" b="1" spc="375" dirty="0">
                <a:solidFill>
                  <a:srgbClr val="27306B"/>
                </a:solidFill>
                <a:latin typeface="Helvetica"/>
                <a:cs typeface="Helvetica"/>
              </a:rPr>
              <a:t> </a:t>
            </a:r>
            <a:r>
              <a:rPr sz="3900" b="1" spc="35" dirty="0">
                <a:solidFill>
                  <a:srgbClr val="27306B"/>
                </a:solidFill>
                <a:latin typeface="Helvetica"/>
                <a:cs typeface="Helvetica"/>
              </a:rPr>
              <a:t>you</a:t>
            </a:r>
            <a:endParaRPr sz="3900" dirty="0">
              <a:latin typeface="Helvetica"/>
              <a:cs typeface="Helvetica"/>
            </a:endParaRP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5F0FBF87-A8E8-4CD3-BB10-18FCF647E7C5}"/>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289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47298AD-9435-470C-8E85-BCC587BABE0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23E05D84-4172-402F-8CF9-ADC761D6C9F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327900" cy="689930"/>
          </a:xfrm>
          <a:prstGeom prst="rect">
            <a:avLst/>
          </a:prstGeom>
        </p:spPr>
        <p:txBody>
          <a:bodyPr vert="horz" wrap="square" lIns="0" tIns="12698" rIns="0" bIns="0" rtlCol="0">
            <a:spAutoFit/>
          </a:bodyPr>
          <a:lstStyle/>
          <a:p>
            <a:pPr marL="12698">
              <a:spcBef>
                <a:spcPts val="100"/>
              </a:spcBef>
            </a:pPr>
            <a:r>
              <a:rPr sz="4400" spc="35" dirty="0">
                <a:solidFill>
                  <a:srgbClr val="FFFFFF"/>
                </a:solidFill>
              </a:rPr>
              <a:t>Personal</a:t>
            </a:r>
            <a:r>
              <a:rPr sz="4400" spc="26" dirty="0">
                <a:solidFill>
                  <a:srgbClr val="FFFFFF"/>
                </a:solidFill>
              </a:rPr>
              <a:t> </a:t>
            </a:r>
            <a:r>
              <a:rPr sz="4400" spc="44" dirty="0">
                <a:solidFill>
                  <a:srgbClr val="FFFFFF"/>
                </a:solidFill>
              </a:rPr>
              <a:t>Safety</a:t>
            </a:r>
            <a:endParaRPr sz="4400" dirty="0"/>
          </a:p>
        </p:txBody>
      </p:sp>
      <p:sp>
        <p:nvSpPr>
          <p:cNvPr id="5" name="object 5"/>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3" name="object 3"/>
          <p:cNvSpPr txBox="1"/>
          <p:nvPr/>
        </p:nvSpPr>
        <p:spPr>
          <a:xfrm>
            <a:off x="1958974" y="2558829"/>
            <a:ext cx="11873230" cy="4606987"/>
          </a:xfrm>
          <a:prstGeom prst="rect">
            <a:avLst/>
          </a:prstGeom>
        </p:spPr>
        <p:txBody>
          <a:bodyPr vert="horz" wrap="square" lIns="0" tIns="262212" rIns="0" bIns="0" rtlCol="0">
            <a:spAutoFit/>
          </a:bodyPr>
          <a:lstStyle/>
          <a:p>
            <a:pPr marL="12698">
              <a:spcBef>
                <a:spcPts val="2065"/>
              </a:spcBef>
            </a:pP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35" dirty="0">
                <a:solidFill>
                  <a:srgbClr val="27306B"/>
                </a:solidFill>
                <a:latin typeface="Helvetica"/>
                <a:cs typeface="Helvetica"/>
              </a:rPr>
              <a:t>safety </a:t>
            </a:r>
            <a:r>
              <a:rPr sz="4300" b="1" spc="20" dirty="0">
                <a:solidFill>
                  <a:srgbClr val="27306B"/>
                </a:solidFill>
                <a:latin typeface="Helvetica"/>
                <a:cs typeface="Helvetica"/>
              </a:rPr>
              <a:t>is </a:t>
            </a:r>
            <a:r>
              <a:rPr sz="4300" b="1" spc="30" dirty="0">
                <a:solidFill>
                  <a:srgbClr val="BA2029"/>
                </a:solidFill>
                <a:latin typeface="Helvetica"/>
                <a:cs typeface="Helvetica"/>
              </a:rPr>
              <a:t>YOUR</a:t>
            </a:r>
            <a:r>
              <a:rPr sz="4300" b="1" spc="30" dirty="0">
                <a:solidFill>
                  <a:srgbClr val="AE422D"/>
                </a:solidFill>
                <a:latin typeface="Helvetica"/>
                <a:cs typeface="Helvetica"/>
              </a:rPr>
              <a:t> </a:t>
            </a:r>
            <a:r>
              <a:rPr sz="4300" b="1" spc="50" dirty="0">
                <a:solidFill>
                  <a:srgbClr val="27306B"/>
                </a:solidFill>
                <a:latin typeface="Helvetica"/>
                <a:cs typeface="Helvetica"/>
              </a:rPr>
              <a:t>first</a:t>
            </a:r>
            <a:r>
              <a:rPr sz="4300" b="1" spc="325" dirty="0">
                <a:solidFill>
                  <a:srgbClr val="27306B"/>
                </a:solidFill>
                <a:latin typeface="Helvetica"/>
                <a:cs typeface="Helvetica"/>
              </a:rPr>
              <a:t> </a:t>
            </a:r>
            <a:r>
              <a:rPr sz="4300" b="1" spc="44" dirty="0">
                <a:solidFill>
                  <a:srgbClr val="27306B"/>
                </a:solidFill>
                <a:latin typeface="Helvetica"/>
                <a:cs typeface="Helvetica"/>
              </a:rPr>
              <a:t>priority</a:t>
            </a:r>
            <a:endParaRPr sz="4300" dirty="0">
              <a:latin typeface="Helvetica"/>
              <a:cs typeface="Helvetica"/>
            </a:endParaRPr>
          </a:p>
          <a:p>
            <a:pPr marL="392999" indent="-380300">
              <a:spcBef>
                <a:spcPts val="1660"/>
              </a:spcBef>
              <a:buChar char="•"/>
              <a:tabLst>
                <a:tab pos="393634" algn="l"/>
              </a:tabLst>
            </a:pPr>
            <a:r>
              <a:rPr sz="3900" b="1" spc="-9" dirty="0">
                <a:solidFill>
                  <a:srgbClr val="27306B"/>
                </a:solidFill>
                <a:latin typeface="Helvetica"/>
                <a:cs typeface="Helvetica"/>
              </a:rPr>
              <a:t>Wear </a:t>
            </a:r>
            <a:r>
              <a:rPr sz="3900" b="1" spc="26" dirty="0">
                <a:solidFill>
                  <a:srgbClr val="27306B"/>
                </a:solidFill>
                <a:latin typeface="Helvetica"/>
                <a:cs typeface="Helvetica"/>
              </a:rPr>
              <a:t>gloves </a:t>
            </a:r>
            <a:r>
              <a:rPr sz="3900" b="1" spc="15" dirty="0">
                <a:solidFill>
                  <a:srgbClr val="27306B"/>
                </a:solidFill>
                <a:latin typeface="Helvetica"/>
                <a:cs typeface="Helvetica"/>
              </a:rPr>
              <a:t>if </a:t>
            </a:r>
            <a:r>
              <a:rPr sz="3900" b="1" spc="20" dirty="0">
                <a:solidFill>
                  <a:srgbClr val="27306B"/>
                </a:solidFill>
                <a:latin typeface="Helvetica"/>
                <a:cs typeface="Helvetica"/>
              </a:rPr>
              <a:t>you</a:t>
            </a:r>
            <a:r>
              <a:rPr sz="3900" b="1" spc="264" dirty="0">
                <a:solidFill>
                  <a:srgbClr val="27306B"/>
                </a:solidFill>
                <a:latin typeface="Helvetica"/>
                <a:cs typeface="Helvetica"/>
              </a:rPr>
              <a:t> </a:t>
            </a:r>
            <a:r>
              <a:rPr sz="3900" b="1" spc="35" dirty="0">
                <a:solidFill>
                  <a:srgbClr val="27306B"/>
                </a:solidFill>
                <a:latin typeface="Helvetica"/>
                <a:cs typeface="Helvetica"/>
              </a:rPr>
              <a:t>can</a:t>
            </a:r>
            <a:endParaRPr sz="3900" dirty="0">
              <a:latin typeface="Helvetica"/>
              <a:cs typeface="Helvetica"/>
            </a:endParaRPr>
          </a:p>
          <a:p>
            <a:pPr marL="392999" marR="5079" indent="-380300">
              <a:spcBef>
                <a:spcPts val="1799"/>
              </a:spcBef>
              <a:buChar char="•"/>
              <a:tabLst>
                <a:tab pos="393634" algn="l"/>
              </a:tabLst>
            </a:pPr>
            <a:r>
              <a:rPr sz="3900" b="1" spc="15" dirty="0">
                <a:solidFill>
                  <a:srgbClr val="27306B"/>
                </a:solidFill>
                <a:latin typeface="Helvetica"/>
                <a:cs typeface="Helvetica"/>
              </a:rPr>
              <a:t>If </a:t>
            </a:r>
            <a:r>
              <a:rPr sz="3900" b="1" spc="20" dirty="0">
                <a:solidFill>
                  <a:srgbClr val="27306B"/>
                </a:solidFill>
                <a:latin typeface="Helvetica"/>
                <a:cs typeface="Helvetica"/>
              </a:rPr>
              <a:t>you get </a:t>
            </a:r>
            <a:r>
              <a:rPr sz="3900" b="1" spc="26" dirty="0">
                <a:solidFill>
                  <a:srgbClr val="BA2029"/>
                </a:solidFill>
                <a:latin typeface="Helvetica"/>
                <a:cs typeface="Helvetica"/>
              </a:rPr>
              <a:t>blood</a:t>
            </a:r>
            <a:r>
              <a:rPr sz="3900" b="1" spc="26" dirty="0">
                <a:solidFill>
                  <a:srgbClr val="AE422D"/>
                </a:solidFill>
                <a:latin typeface="Helvetica"/>
                <a:cs typeface="Helvetica"/>
              </a:rPr>
              <a:t> </a:t>
            </a:r>
            <a:r>
              <a:rPr sz="3900" b="1" spc="15" dirty="0">
                <a:solidFill>
                  <a:srgbClr val="27306B"/>
                </a:solidFill>
                <a:latin typeface="Helvetica"/>
                <a:cs typeface="Helvetica"/>
              </a:rPr>
              <a:t>on </a:t>
            </a:r>
            <a:r>
              <a:rPr sz="3900" b="1" spc="26" dirty="0">
                <a:solidFill>
                  <a:srgbClr val="27306B"/>
                </a:solidFill>
                <a:latin typeface="Helvetica"/>
                <a:cs typeface="Helvetica"/>
              </a:rPr>
              <a:t>you, </a:t>
            </a:r>
            <a:r>
              <a:rPr sz="3900" b="1" spc="15" dirty="0">
                <a:solidFill>
                  <a:srgbClr val="27306B"/>
                </a:solidFill>
                <a:latin typeface="Helvetica"/>
                <a:cs typeface="Helvetica"/>
              </a:rPr>
              <a:t>be </a:t>
            </a:r>
            <a:r>
              <a:rPr sz="3900" b="1" spc="6" dirty="0">
                <a:solidFill>
                  <a:srgbClr val="27306B"/>
                </a:solidFill>
                <a:latin typeface="Helvetica"/>
                <a:cs typeface="Helvetica"/>
              </a:rPr>
              <a:t>sure </a:t>
            </a:r>
            <a:r>
              <a:rPr sz="3900" b="1" spc="15" dirty="0">
                <a:solidFill>
                  <a:srgbClr val="27306B"/>
                </a:solidFill>
                <a:latin typeface="Helvetica"/>
                <a:cs typeface="Helvetica"/>
              </a:rPr>
              <a:t>to </a:t>
            </a:r>
            <a:r>
              <a:rPr sz="3900" b="1" spc="26" dirty="0">
                <a:solidFill>
                  <a:srgbClr val="27306B"/>
                </a:solidFill>
                <a:latin typeface="Helvetica"/>
                <a:cs typeface="Helvetica"/>
              </a:rPr>
              <a:t>clean </a:t>
            </a:r>
            <a:r>
              <a:rPr sz="3900" b="1" spc="20" dirty="0">
                <a:solidFill>
                  <a:srgbClr val="27306B"/>
                </a:solidFill>
                <a:latin typeface="Helvetica"/>
                <a:cs typeface="Helvetica"/>
              </a:rPr>
              <a:t>any </a:t>
            </a:r>
            <a:r>
              <a:rPr sz="3900" b="1" spc="35" dirty="0">
                <a:solidFill>
                  <a:srgbClr val="27306B"/>
                </a:solidFill>
                <a:latin typeface="Helvetica"/>
                <a:cs typeface="Helvetica"/>
              </a:rPr>
              <a:t>part  </a:t>
            </a:r>
            <a:r>
              <a:rPr sz="3900" b="1" spc="15" dirty="0">
                <a:solidFill>
                  <a:srgbClr val="27306B"/>
                </a:solidFill>
                <a:latin typeface="Helvetica"/>
                <a:cs typeface="Helvetica"/>
              </a:rPr>
              <a:t>of </a:t>
            </a:r>
            <a:r>
              <a:rPr sz="3900" b="1" spc="26" dirty="0">
                <a:solidFill>
                  <a:srgbClr val="27306B"/>
                </a:solidFill>
                <a:latin typeface="Helvetica"/>
                <a:cs typeface="Helvetica"/>
              </a:rPr>
              <a:t>your body that </a:t>
            </a:r>
            <a:r>
              <a:rPr sz="3900" b="1" spc="20" dirty="0">
                <a:solidFill>
                  <a:srgbClr val="27306B"/>
                </a:solidFill>
                <a:latin typeface="Helvetica"/>
                <a:cs typeface="Helvetica"/>
              </a:rPr>
              <a:t>the </a:t>
            </a:r>
            <a:r>
              <a:rPr sz="3900" b="1" spc="26" dirty="0">
                <a:solidFill>
                  <a:srgbClr val="27306B"/>
                </a:solidFill>
                <a:latin typeface="Helvetica"/>
                <a:cs typeface="Helvetica"/>
              </a:rPr>
              <a:t>blood </a:t>
            </a:r>
            <a:r>
              <a:rPr sz="3900" b="1" spc="20" dirty="0">
                <a:solidFill>
                  <a:srgbClr val="27306B"/>
                </a:solidFill>
                <a:latin typeface="Helvetica"/>
                <a:cs typeface="Helvetica"/>
              </a:rPr>
              <a:t>has</a:t>
            </a:r>
            <a:r>
              <a:rPr sz="3900" b="1" spc="375" dirty="0">
                <a:solidFill>
                  <a:srgbClr val="27306B"/>
                </a:solidFill>
                <a:latin typeface="Helvetica"/>
                <a:cs typeface="Helvetica"/>
              </a:rPr>
              <a:t> </a:t>
            </a:r>
            <a:r>
              <a:rPr sz="3900" b="1" spc="35" dirty="0">
                <a:solidFill>
                  <a:srgbClr val="27306B"/>
                </a:solidFill>
                <a:latin typeface="Helvetica"/>
                <a:cs typeface="Helvetica"/>
              </a:rPr>
              <a:t>touched</a:t>
            </a:r>
            <a:endParaRPr sz="3900" dirty="0">
              <a:latin typeface="Helvetica"/>
              <a:cs typeface="Helvetica"/>
            </a:endParaRPr>
          </a:p>
          <a:p>
            <a:pPr marL="392999" marR="274273" indent="-380300">
              <a:spcBef>
                <a:spcPts val="1799"/>
              </a:spcBef>
              <a:buChar char="•"/>
              <a:tabLst>
                <a:tab pos="393634" algn="l"/>
              </a:tabLst>
            </a:pPr>
            <a:r>
              <a:rPr sz="3900" b="1" spc="-79" dirty="0">
                <a:solidFill>
                  <a:srgbClr val="27306B"/>
                </a:solidFill>
                <a:latin typeface="Helvetica"/>
                <a:cs typeface="Helvetica"/>
              </a:rPr>
              <a:t>Tell </a:t>
            </a:r>
            <a:r>
              <a:rPr sz="3900" b="1" dirty="0">
                <a:solidFill>
                  <a:srgbClr val="27306B"/>
                </a:solidFill>
                <a:latin typeface="Helvetica"/>
                <a:cs typeface="Helvetica"/>
              </a:rPr>
              <a:t>a </a:t>
            </a:r>
            <a:r>
              <a:rPr sz="3900" b="1" spc="26" dirty="0">
                <a:solidFill>
                  <a:srgbClr val="27306B"/>
                </a:solidFill>
                <a:latin typeface="Helvetica"/>
                <a:cs typeface="Helvetica"/>
              </a:rPr>
              <a:t>health </a:t>
            </a:r>
            <a:r>
              <a:rPr sz="3900" b="1" spc="6" dirty="0">
                <a:solidFill>
                  <a:srgbClr val="27306B"/>
                </a:solidFill>
                <a:latin typeface="Helvetica"/>
                <a:cs typeface="Helvetica"/>
              </a:rPr>
              <a:t>care </a:t>
            </a:r>
            <a:r>
              <a:rPr sz="3900" b="1" spc="20" dirty="0">
                <a:solidFill>
                  <a:srgbClr val="27306B"/>
                </a:solidFill>
                <a:latin typeface="Helvetica"/>
                <a:cs typeface="Helvetica"/>
              </a:rPr>
              <a:t>provider </a:t>
            </a:r>
            <a:r>
              <a:rPr sz="3900" b="1" spc="26" dirty="0">
                <a:solidFill>
                  <a:srgbClr val="27306B"/>
                </a:solidFill>
                <a:latin typeface="Helvetica"/>
                <a:cs typeface="Helvetica"/>
              </a:rPr>
              <a:t>that </a:t>
            </a:r>
            <a:r>
              <a:rPr sz="3900" b="1" spc="20" dirty="0">
                <a:solidFill>
                  <a:srgbClr val="27306B"/>
                </a:solidFill>
                <a:latin typeface="Helvetica"/>
                <a:cs typeface="Helvetica"/>
              </a:rPr>
              <a:t>you got </a:t>
            </a:r>
            <a:r>
              <a:rPr sz="3900" b="1" spc="26" dirty="0">
                <a:solidFill>
                  <a:srgbClr val="BA2029"/>
                </a:solidFill>
                <a:latin typeface="Helvetica"/>
                <a:cs typeface="Helvetica"/>
              </a:rPr>
              <a:t>blood</a:t>
            </a:r>
            <a:r>
              <a:rPr sz="3900" b="1" spc="26" dirty="0">
                <a:solidFill>
                  <a:srgbClr val="AE422D"/>
                </a:solidFill>
                <a:latin typeface="Helvetica"/>
                <a:cs typeface="Helvetica"/>
              </a:rPr>
              <a:t> </a:t>
            </a:r>
            <a:r>
              <a:rPr sz="3900" b="1" spc="15" dirty="0">
                <a:solidFill>
                  <a:srgbClr val="27306B"/>
                </a:solidFill>
                <a:latin typeface="Helvetica"/>
                <a:cs typeface="Helvetica"/>
              </a:rPr>
              <a:t>on  </a:t>
            </a:r>
            <a:r>
              <a:rPr sz="3900" b="1" spc="26" dirty="0">
                <a:solidFill>
                  <a:srgbClr val="27306B"/>
                </a:solidFill>
                <a:latin typeface="Helvetica"/>
                <a:cs typeface="Helvetica"/>
              </a:rPr>
              <a:t>you, </a:t>
            </a:r>
            <a:r>
              <a:rPr sz="3900" b="1" spc="20" dirty="0">
                <a:solidFill>
                  <a:srgbClr val="27306B"/>
                </a:solidFill>
                <a:latin typeface="Helvetica"/>
                <a:cs typeface="Helvetica"/>
              </a:rPr>
              <a:t>and </a:t>
            </a:r>
            <a:r>
              <a:rPr sz="3900" b="1" spc="26" dirty="0">
                <a:solidFill>
                  <a:srgbClr val="27306B"/>
                </a:solidFill>
                <a:latin typeface="Helvetica"/>
                <a:cs typeface="Helvetica"/>
              </a:rPr>
              <a:t>follow </a:t>
            </a:r>
            <a:r>
              <a:rPr sz="3900" b="1" spc="20" dirty="0">
                <a:solidFill>
                  <a:srgbClr val="27306B"/>
                </a:solidFill>
                <a:latin typeface="Helvetica"/>
                <a:cs typeface="Helvetica"/>
              </a:rPr>
              <a:t>his </a:t>
            </a:r>
            <a:r>
              <a:rPr sz="3900" b="1" spc="15" dirty="0">
                <a:solidFill>
                  <a:srgbClr val="27306B"/>
                </a:solidFill>
                <a:latin typeface="Helvetica"/>
                <a:cs typeface="Helvetica"/>
              </a:rPr>
              <a:t>or </a:t>
            </a:r>
            <a:r>
              <a:rPr sz="3900" b="1" spc="20" dirty="0">
                <a:solidFill>
                  <a:srgbClr val="27306B"/>
                </a:solidFill>
                <a:latin typeface="Helvetica"/>
                <a:cs typeface="Helvetica"/>
              </a:rPr>
              <a:t>her</a:t>
            </a:r>
            <a:r>
              <a:rPr sz="3900" b="1" spc="340" dirty="0">
                <a:solidFill>
                  <a:srgbClr val="27306B"/>
                </a:solidFill>
                <a:latin typeface="Helvetica"/>
                <a:cs typeface="Helvetica"/>
              </a:rPr>
              <a:t> </a:t>
            </a:r>
            <a:r>
              <a:rPr sz="3900" b="1" spc="26" dirty="0">
                <a:solidFill>
                  <a:srgbClr val="27306B"/>
                </a:solidFill>
                <a:latin typeface="Helvetica"/>
                <a:cs typeface="Helvetica"/>
              </a:rPr>
              <a:t>direction</a:t>
            </a:r>
            <a:endParaRPr sz="3900" dirty="0">
              <a:latin typeface="Helvetica"/>
              <a:cs typeface="Helvetica"/>
            </a:endParaRP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7DC9AFCE-FC9A-4E10-A0B7-24B3402D3D4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103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D6B4B914-B571-4DCA-B741-E44092C6C55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0" name="object 4">
            <a:extLst>
              <a:ext uri="{FF2B5EF4-FFF2-40B4-BE49-F238E27FC236}">
                <a16:creationId xmlns:a16="http://schemas.microsoft.com/office/drawing/2014/main" id="{3CD4888B-795A-4458-9B01-48A6B641E8F2}"/>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1" y="585846"/>
            <a:ext cx="8089900" cy="689930"/>
          </a:xfrm>
          <a:prstGeom prst="rect">
            <a:avLst/>
          </a:prstGeom>
        </p:spPr>
        <p:txBody>
          <a:bodyPr vert="horz" wrap="square" lIns="0" tIns="12698" rIns="0" bIns="0" rtlCol="0">
            <a:spAutoFit/>
          </a:bodyPr>
          <a:lstStyle/>
          <a:p>
            <a:pPr marL="12698">
              <a:spcBef>
                <a:spcPts val="100"/>
              </a:spcBef>
            </a:pPr>
            <a:r>
              <a:rPr sz="4400" b="1" spc="30" dirty="0">
                <a:solidFill>
                  <a:srgbClr val="BA2029"/>
                </a:solidFill>
                <a:latin typeface="Helvetica"/>
                <a:cs typeface="Helvetica"/>
              </a:rPr>
              <a:t>ABC</a:t>
            </a:r>
            <a:r>
              <a:rPr sz="4400" b="1" spc="30" dirty="0">
                <a:solidFill>
                  <a:srgbClr val="FFFFFF"/>
                </a:solidFill>
                <a:latin typeface="Helvetica"/>
                <a:cs typeface="Helvetica"/>
              </a:rPr>
              <a:t>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5055101" y="2557706"/>
            <a:ext cx="69591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A		Alert	911  </a:t>
            </a:r>
            <a:endParaRPr lang="en-US" sz="72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B</a:t>
            </a:r>
            <a:r>
              <a:rPr sz="7200" b="1" dirty="0">
                <a:solidFill>
                  <a:srgbClr val="AE422D"/>
                </a:solidFill>
                <a:latin typeface="Helvetica"/>
                <a:cs typeface="Helvetica"/>
              </a:rPr>
              <a:t>	</a:t>
            </a:r>
            <a:r>
              <a:rPr sz="7200" b="1" dirty="0">
                <a:solidFill>
                  <a:schemeClr val="tx2">
                    <a:lumMod val="75000"/>
                  </a:schemeClr>
                </a:solidFill>
                <a:latin typeface="Helvetica"/>
                <a:cs typeface="Helvetica"/>
              </a:rPr>
              <a:t>Bleeding</a:t>
            </a:r>
            <a:r>
              <a:rPr sz="7200" b="1" dirty="0">
                <a:solidFill>
                  <a:srgbClr val="AE422D"/>
                </a:solidFill>
                <a:latin typeface="Helvetica"/>
                <a:cs typeface="Helvetica"/>
              </a:rPr>
              <a:t>  </a:t>
            </a:r>
            <a:endParaRPr lang="en-US" sz="7200" b="1" dirty="0">
              <a:solidFill>
                <a:srgbClr val="AE422D"/>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C</a:t>
            </a:r>
            <a:r>
              <a:rPr sz="7200" b="1" dirty="0">
                <a:solidFill>
                  <a:srgbClr val="AE422D"/>
                </a:solidFill>
                <a:latin typeface="Helvetica"/>
                <a:cs typeface="Helvetica"/>
              </a:rPr>
              <a:t>		</a:t>
            </a:r>
            <a:r>
              <a:rPr sz="7200" b="1" dirty="0">
                <a:solidFill>
                  <a:srgbClr val="27306B"/>
                </a:solidFill>
                <a:latin typeface="Helvetica"/>
                <a:cs typeface="Helvetica"/>
              </a:rPr>
              <a:t>Compress</a:t>
            </a:r>
            <a:endParaRPr sz="7200" dirty="0">
              <a:latin typeface="Helvetica"/>
              <a:cs typeface="Helvetica"/>
            </a:endParaRPr>
          </a:p>
        </p:txBody>
      </p:sp>
      <p:sp>
        <p:nvSpPr>
          <p:cNvPr id="8" name="object 8"/>
          <p:cNvSpPr txBox="1">
            <a:spLocks noGrp="1"/>
          </p:cNvSpPr>
          <p:nvPr>
            <p:ph type="dt" sz="half" idx="6"/>
          </p:nvPr>
        </p:nvSpPr>
        <p:spPr>
          <a:xfrm>
            <a:off x="10603989" y="9639906"/>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F6190637-FC91-40CD-BC45-96ED90D5A3A3}"/>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460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E582247-86CC-440A-8A26-1875F1DAFC7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3152D52F-CC36-4DAD-A973-719EE2F849B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b="1" spc="30" dirty="0">
                <a:solidFill>
                  <a:srgbClr val="BA2029"/>
                </a:solidFill>
                <a:latin typeface="Helvetica"/>
                <a:cs typeface="Helvetica"/>
              </a:rPr>
              <a:t>A</a:t>
            </a:r>
            <a:r>
              <a:rPr sz="4400" b="1" spc="30" dirty="0">
                <a:solidFill>
                  <a:srgbClr val="FFFFFF"/>
                </a:solidFill>
                <a:latin typeface="Helvetica"/>
                <a:cs typeface="Helvetica"/>
              </a:rPr>
              <a:t>BCs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1676899" y="2577467"/>
            <a:ext cx="71369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A		</a:t>
            </a:r>
            <a:r>
              <a:rPr sz="6300" b="1" dirty="0">
                <a:solidFill>
                  <a:srgbClr val="BA2029"/>
                </a:solidFill>
                <a:latin typeface="Helvetica"/>
                <a:cs typeface="Helvetica"/>
              </a:rPr>
              <a:t>Alert</a:t>
            </a:r>
            <a:r>
              <a:rPr lang="en-US" sz="6300" b="1" dirty="0">
                <a:solidFill>
                  <a:srgbClr val="BA2029"/>
                </a:solidFill>
                <a:latin typeface="Helvetica"/>
                <a:cs typeface="Helvetica"/>
              </a:rPr>
              <a:t> </a:t>
            </a:r>
            <a:r>
              <a:rPr sz="6300" b="1" dirty="0">
                <a:solidFill>
                  <a:srgbClr val="BA2029"/>
                </a:solidFill>
                <a:latin typeface="Helvetica"/>
                <a:cs typeface="Helvetica"/>
              </a:rPr>
              <a:t>911  </a:t>
            </a:r>
            <a:endParaRPr lang="en-US" sz="63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B	</a:t>
            </a:r>
            <a:r>
              <a:rPr sz="6300" b="1" dirty="0">
                <a:solidFill>
                  <a:srgbClr val="27306B"/>
                </a:solidFill>
                <a:latin typeface="Helvetica"/>
                <a:cs typeface="Helvetica"/>
              </a:rPr>
              <a:t>Bleeding </a:t>
            </a:r>
            <a:r>
              <a:rPr sz="6300" b="1" dirty="0">
                <a:solidFill>
                  <a:srgbClr val="FFFFFF"/>
                </a:solidFill>
                <a:latin typeface="Helvetica"/>
                <a:cs typeface="Helvetica"/>
              </a:rPr>
              <a:t> </a:t>
            </a:r>
            <a:endParaRPr lang="en-US" sz="6300" b="1" dirty="0">
              <a:solidFill>
                <a:srgbClr val="FFFFFF"/>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C		</a:t>
            </a:r>
            <a:r>
              <a:rPr sz="6300" b="1" dirty="0">
                <a:solidFill>
                  <a:srgbClr val="27306B"/>
                </a:solidFill>
                <a:latin typeface="Helvetica"/>
                <a:cs typeface="Helvetica"/>
              </a:rPr>
              <a:t>Compress</a:t>
            </a:r>
            <a:endParaRPr sz="6300" dirty="0">
              <a:latin typeface="Helvetica"/>
              <a:cs typeface="Helvetica"/>
            </a:endParaRPr>
          </a:p>
        </p:txBody>
      </p:sp>
      <p:sp>
        <p:nvSpPr>
          <p:cNvPr id="9" name="object 9"/>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pic>
        <p:nvPicPr>
          <p:cNvPr id="10" name="Picture 9" descr="Screenshot_20190219-142901_Mess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2000" y="3022600"/>
            <a:ext cx="3050652" cy="5423382"/>
          </a:xfrm>
          <a:prstGeom prst="rect">
            <a:avLst/>
          </a:prstGeom>
        </p:spPr>
      </p:pic>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B4245970-832E-49A2-A392-03765F062656}"/>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066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D2DC545E-2D8A-4BD6-A0C9-0F947593876F}"/>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7D65012A-AA64-434C-927B-678DEA1A8998}"/>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BA2029"/>
                </a:solidFill>
              </a:rPr>
              <a:t>A</a:t>
            </a:r>
            <a:r>
              <a:rPr sz="4400" spc="30" dirty="0">
                <a:solidFill>
                  <a:srgbClr val="FFFFFF"/>
                </a:solidFill>
              </a:rPr>
              <a:t>BCs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8531860" cy="4134463"/>
          </a:xfrm>
          <a:prstGeom prst="rect">
            <a:avLst/>
          </a:prstGeom>
        </p:spPr>
        <p:txBody>
          <a:bodyPr vert="horz" wrap="square" lIns="0" tIns="12698" rIns="0" bIns="0" rtlCol="0">
            <a:spAutoFit/>
          </a:bodyPr>
          <a:lstStyle/>
          <a:p>
            <a:pPr marL="12698">
              <a:spcBef>
                <a:spcPts val="100"/>
              </a:spcBef>
              <a:tabLst>
                <a:tab pos="1146617" algn="l"/>
                <a:tab pos="3465243" algn="l"/>
              </a:tabLst>
            </a:pPr>
            <a:r>
              <a:rPr sz="7200" b="1" dirty="0">
                <a:solidFill>
                  <a:srgbClr val="BA2029"/>
                </a:solidFill>
                <a:latin typeface="Helvetica"/>
                <a:cs typeface="Helvetica"/>
              </a:rPr>
              <a:t>A</a:t>
            </a:r>
            <a:r>
              <a:rPr sz="7200" b="1" dirty="0">
                <a:solidFill>
                  <a:srgbClr val="AE422D"/>
                </a:solidFill>
                <a:latin typeface="Helvetica"/>
                <a:cs typeface="Helvetica"/>
              </a:rPr>
              <a:t>	</a:t>
            </a:r>
            <a:r>
              <a:rPr sz="6300" b="1" dirty="0">
                <a:solidFill>
                  <a:srgbClr val="27306B"/>
                </a:solidFill>
                <a:latin typeface="Helvetica"/>
                <a:cs typeface="Helvetica"/>
              </a:rPr>
              <a:t>Alert</a:t>
            </a:r>
            <a:r>
              <a:rPr lang="en-US" sz="6300" b="1" dirty="0">
                <a:solidFill>
                  <a:srgbClr val="27306B"/>
                </a:solidFill>
                <a:latin typeface="Helvetica"/>
                <a:cs typeface="Helvetica"/>
              </a:rPr>
              <a:t> </a:t>
            </a:r>
            <a:r>
              <a:rPr sz="6300" b="1" dirty="0">
                <a:solidFill>
                  <a:srgbClr val="27306B"/>
                </a:solidFill>
                <a:latin typeface="Helvetica"/>
                <a:cs typeface="Helvetica"/>
              </a:rPr>
              <a:t>911</a:t>
            </a:r>
            <a:endParaRPr sz="6300" dirty="0">
              <a:latin typeface="Helvetica"/>
              <a:cs typeface="Helvetica"/>
            </a:endParaRPr>
          </a:p>
          <a:p>
            <a:pPr marL="1511045" indent="-380936">
              <a:spcBef>
                <a:spcPts val="3075"/>
              </a:spcBef>
              <a:buChar char="•"/>
              <a:tabLst>
                <a:tab pos="1511045" algn="l"/>
              </a:tabLst>
            </a:pPr>
            <a:r>
              <a:rPr sz="3500" b="1" spc="30" dirty="0">
                <a:solidFill>
                  <a:srgbClr val="27306B"/>
                </a:solidFill>
                <a:latin typeface="Helvetica"/>
                <a:cs typeface="Helvetica"/>
              </a:rPr>
              <a:t>Call</a:t>
            </a:r>
            <a:r>
              <a:rPr sz="3500" b="1" spc="-20" dirty="0">
                <a:solidFill>
                  <a:srgbClr val="27306B"/>
                </a:solidFill>
                <a:latin typeface="Helvetica"/>
                <a:cs typeface="Helvetica"/>
              </a:rPr>
              <a:t> </a:t>
            </a:r>
            <a:r>
              <a:rPr sz="3500" b="1" spc="41" dirty="0">
                <a:solidFill>
                  <a:srgbClr val="27306B"/>
                </a:solidFill>
                <a:latin typeface="Helvetica"/>
                <a:cs typeface="Helvetica"/>
              </a:rPr>
              <a:t>911</a:t>
            </a:r>
            <a:endParaRPr sz="3500" dirty="0">
              <a:solidFill>
                <a:srgbClr val="27306B"/>
              </a:solidFill>
              <a:latin typeface="Helvetica"/>
              <a:cs typeface="Helvetica"/>
            </a:endParaRPr>
          </a:p>
          <a:p>
            <a:pPr marL="1511045" indent="-380936">
              <a:spcBef>
                <a:spcPts val="1799"/>
              </a:spcBef>
              <a:buChar char="•"/>
              <a:tabLst>
                <a:tab pos="1511045" algn="l"/>
              </a:tabLst>
            </a:pPr>
            <a:r>
              <a:rPr sz="3500" b="1" spc="30" dirty="0">
                <a:solidFill>
                  <a:srgbClr val="27306B"/>
                </a:solidFill>
                <a:latin typeface="Helvetica"/>
                <a:cs typeface="Helvetica"/>
              </a:rPr>
              <a:t>Know your</a:t>
            </a:r>
            <a:r>
              <a:rPr sz="3500" b="1" spc="115" dirty="0">
                <a:solidFill>
                  <a:srgbClr val="27306B"/>
                </a:solidFill>
                <a:latin typeface="Helvetica"/>
                <a:cs typeface="Helvetica"/>
              </a:rPr>
              <a:t> </a:t>
            </a:r>
            <a:r>
              <a:rPr sz="3500" b="1" spc="41" dirty="0">
                <a:solidFill>
                  <a:srgbClr val="27306B"/>
                </a:solidFill>
                <a:latin typeface="Helvetica"/>
                <a:cs typeface="Helvetica"/>
              </a:rPr>
              <a:t>location</a:t>
            </a:r>
            <a:endParaRPr sz="3500" dirty="0">
              <a:latin typeface="Helvetica"/>
              <a:cs typeface="Helvetica"/>
            </a:endParaRPr>
          </a:p>
          <a:p>
            <a:pPr marL="1511045" marR="5079" indent="-380936">
              <a:spcBef>
                <a:spcPts val="1799"/>
              </a:spcBef>
              <a:buChar char="•"/>
              <a:tabLst>
                <a:tab pos="1511045" algn="l"/>
              </a:tabLst>
            </a:pPr>
            <a:r>
              <a:rPr sz="3500" b="1" spc="30" dirty="0">
                <a:solidFill>
                  <a:srgbClr val="27306B"/>
                </a:solidFill>
                <a:latin typeface="Helvetica"/>
                <a:cs typeface="Helvetica"/>
              </a:rPr>
              <a:t>Follow </a:t>
            </a:r>
            <a:r>
              <a:rPr sz="3500" b="1" spc="35" dirty="0">
                <a:solidFill>
                  <a:srgbClr val="27306B"/>
                </a:solidFill>
                <a:latin typeface="Helvetica"/>
                <a:cs typeface="Helvetica"/>
              </a:rPr>
              <a:t>instructions </a:t>
            </a:r>
            <a:r>
              <a:rPr sz="3500" b="1" spc="30" dirty="0">
                <a:solidFill>
                  <a:srgbClr val="27306B"/>
                </a:solidFill>
                <a:latin typeface="Helvetica"/>
                <a:cs typeface="Helvetica"/>
              </a:rPr>
              <a:t>provided </a:t>
            </a:r>
            <a:r>
              <a:rPr sz="3500" b="1" spc="20" dirty="0">
                <a:solidFill>
                  <a:srgbClr val="27306B"/>
                </a:solidFill>
                <a:latin typeface="Helvetica"/>
                <a:cs typeface="Helvetica"/>
              </a:rPr>
              <a:t>by </a:t>
            </a:r>
            <a:r>
              <a:rPr sz="3500" b="1" spc="26" dirty="0">
                <a:solidFill>
                  <a:srgbClr val="27306B"/>
                </a:solidFill>
                <a:latin typeface="Helvetica"/>
                <a:cs typeface="Helvetica"/>
              </a:rPr>
              <a:t>911</a:t>
            </a:r>
            <a:r>
              <a:rPr sz="3500" b="1" spc="129" dirty="0">
                <a:solidFill>
                  <a:srgbClr val="27306B"/>
                </a:solidFill>
                <a:latin typeface="Helvetica"/>
                <a:cs typeface="Helvetica"/>
              </a:rPr>
              <a:t> </a:t>
            </a:r>
            <a:r>
              <a:rPr sz="3500" b="1" spc="41" dirty="0">
                <a:solidFill>
                  <a:srgbClr val="27306B"/>
                </a:solidFill>
                <a:latin typeface="Helvetica"/>
                <a:cs typeface="Helvetica"/>
              </a:rPr>
              <a:t>operator</a:t>
            </a:r>
            <a:endParaRPr sz="3500" dirty="0">
              <a:latin typeface="Helvetica"/>
              <a:cs typeface="Helvetica"/>
            </a:endParaRPr>
          </a:p>
        </p:txBody>
      </p:sp>
      <p:sp>
        <p:nvSpPr>
          <p:cNvPr id="6" name="object 6"/>
          <p:cNvSpPr txBox="1">
            <a:spLocks noGrp="1"/>
          </p:cNvSpPr>
          <p:nvPr>
            <p:ph type="dt" sz="half" idx="6"/>
          </p:nvPr>
        </p:nvSpPr>
        <p:spPr>
          <a:xfrm>
            <a:off x="10603988" y="9645799"/>
            <a:ext cx="58298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90BF9CA5-22E4-4BC6-8878-20F588AA6FE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9651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842D53C0-BEF0-4370-871B-3289978A85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970E6EB6-C2A0-4016-A096-9EC33383E38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1" y="585846"/>
            <a:ext cx="8089900" cy="689930"/>
          </a:xfrm>
          <a:prstGeom prst="rect">
            <a:avLst/>
          </a:prstGeom>
        </p:spPr>
        <p:txBody>
          <a:bodyPr vert="horz" wrap="square" lIns="0" tIns="12698" rIns="0" bIns="0" rtlCol="0">
            <a:spAutoFit/>
          </a:bodyPr>
          <a:lstStyle/>
          <a:p>
            <a:pPr marL="12698">
              <a:spcBef>
                <a:spcPts val="100"/>
              </a:spcBef>
            </a:pPr>
            <a:r>
              <a:rPr sz="4400" b="1" spc="30" dirty="0">
                <a:solidFill>
                  <a:srgbClr val="FFFFFF"/>
                </a:solidFill>
                <a:latin typeface="Helvetica"/>
                <a:cs typeface="Helvetica"/>
              </a:rPr>
              <a:t>A</a:t>
            </a:r>
            <a:r>
              <a:rPr sz="4400" b="1" spc="30" dirty="0">
                <a:solidFill>
                  <a:srgbClr val="BA2029"/>
                </a:solidFill>
                <a:latin typeface="Helvetica"/>
                <a:cs typeface="Helvetica"/>
              </a:rPr>
              <a:t>B</a:t>
            </a:r>
            <a:r>
              <a:rPr sz="4400" b="1" spc="30" dirty="0">
                <a:solidFill>
                  <a:srgbClr val="FFFFFF"/>
                </a:solidFill>
                <a:latin typeface="Helvetica"/>
                <a:cs typeface="Helvetica"/>
              </a:rPr>
              <a:t>Cs </a:t>
            </a:r>
            <a:r>
              <a:rPr sz="4400" b="1" spc="20" dirty="0">
                <a:solidFill>
                  <a:srgbClr val="FFFFFF"/>
                </a:solidFill>
                <a:latin typeface="Helvetica"/>
                <a:cs typeface="Helvetica"/>
              </a:rPr>
              <a:t>of </a:t>
            </a:r>
            <a:r>
              <a:rPr sz="4400" b="1" spc="35" dirty="0">
                <a:solidFill>
                  <a:srgbClr val="FFFFFF"/>
                </a:solidFill>
                <a:latin typeface="Helvetica"/>
                <a:cs typeface="Helvetica"/>
              </a:rPr>
              <a:t>Bleeding</a:t>
            </a:r>
            <a:r>
              <a:rPr sz="4400" b="1" spc="194" dirty="0">
                <a:solidFill>
                  <a:srgbClr val="FFFFFF"/>
                </a:solidFill>
                <a:latin typeface="Helvetica"/>
                <a:cs typeface="Helvetica"/>
              </a:rPr>
              <a:t> </a:t>
            </a:r>
            <a:r>
              <a:rPr sz="4400" b="1" spc="30" dirty="0">
                <a:solidFill>
                  <a:srgbClr val="FFFFFF"/>
                </a:solidFill>
                <a:latin typeface="Helvetica"/>
                <a:cs typeface="Helvetica"/>
              </a:rPr>
              <a:t>Control</a:t>
            </a:r>
            <a:endParaRPr sz="4400" dirty="0">
              <a:latin typeface="Helvetica"/>
              <a:cs typeface="Helvetica"/>
            </a:endParaRPr>
          </a:p>
        </p:txBody>
      </p:sp>
      <p:sp>
        <p:nvSpPr>
          <p:cNvPr id="6" name="object 6"/>
          <p:cNvSpPr txBox="1"/>
          <p:nvPr/>
        </p:nvSpPr>
        <p:spPr>
          <a:xfrm>
            <a:off x="1651002" y="2557706"/>
            <a:ext cx="6679700" cy="4991173"/>
          </a:xfrm>
          <a:prstGeom prst="rect">
            <a:avLst/>
          </a:prstGeom>
        </p:spPr>
        <p:txBody>
          <a:bodyPr vert="horz" wrap="square" lIns="0" tIns="12698" rIns="0" bIns="0" rtlCol="0">
            <a:spAutoFit/>
          </a:bodyPr>
          <a:lstStyle/>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A		</a:t>
            </a:r>
            <a:r>
              <a:rPr sz="6300" b="1" dirty="0">
                <a:solidFill>
                  <a:srgbClr val="27306B"/>
                </a:solidFill>
                <a:latin typeface="Helvetica"/>
                <a:cs typeface="Helvetica"/>
              </a:rPr>
              <a:t>Alert</a:t>
            </a:r>
            <a:r>
              <a:rPr lang="en-US" sz="6300" b="1" dirty="0">
                <a:solidFill>
                  <a:srgbClr val="27306B"/>
                </a:solidFill>
                <a:latin typeface="Helvetica"/>
                <a:cs typeface="Helvetica"/>
              </a:rPr>
              <a:t> </a:t>
            </a:r>
            <a:r>
              <a:rPr sz="6300" b="1" dirty="0">
                <a:solidFill>
                  <a:srgbClr val="27306B"/>
                </a:solidFill>
                <a:latin typeface="Helvetica"/>
                <a:cs typeface="Helvetica"/>
              </a:rPr>
              <a:t>911 </a:t>
            </a:r>
            <a:r>
              <a:rPr sz="6300" b="1" dirty="0">
                <a:solidFill>
                  <a:srgbClr val="AE422D"/>
                </a:solidFill>
                <a:latin typeface="Helvetica"/>
                <a:cs typeface="Helvetica"/>
              </a:rPr>
              <a:t> </a:t>
            </a:r>
            <a:endParaRPr lang="en-US" sz="6300" b="1" dirty="0">
              <a:solidFill>
                <a:srgbClr val="AE422D"/>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BA2029"/>
                </a:solidFill>
                <a:latin typeface="Helvetica"/>
                <a:cs typeface="Helvetica"/>
              </a:rPr>
              <a:t>B	</a:t>
            </a:r>
            <a:r>
              <a:rPr sz="6300" b="1" dirty="0">
                <a:solidFill>
                  <a:srgbClr val="BA2029"/>
                </a:solidFill>
                <a:latin typeface="Helvetica"/>
                <a:cs typeface="Helvetica"/>
              </a:rPr>
              <a:t>Bleeding  </a:t>
            </a:r>
            <a:endParaRPr lang="en-US" sz="6300" b="1" dirty="0">
              <a:solidFill>
                <a:srgbClr val="BA2029"/>
              </a:solidFill>
              <a:latin typeface="Helvetica"/>
              <a:cs typeface="Helvetica"/>
            </a:endParaRPr>
          </a:p>
          <a:p>
            <a:pPr marL="12698" marR="5079" indent="37459">
              <a:lnSpc>
                <a:spcPct val="149300"/>
              </a:lnSpc>
              <a:spcBef>
                <a:spcPts val="100"/>
              </a:spcBef>
              <a:tabLst>
                <a:tab pos="1164393" algn="l"/>
                <a:tab pos="1184709" algn="l"/>
                <a:tab pos="3503337" algn="l"/>
              </a:tabLst>
            </a:pPr>
            <a:r>
              <a:rPr sz="7200" b="1" dirty="0">
                <a:solidFill>
                  <a:srgbClr val="FFFFFF"/>
                </a:solidFill>
                <a:latin typeface="Helvetica"/>
                <a:cs typeface="Helvetica"/>
              </a:rPr>
              <a:t>C		</a:t>
            </a:r>
            <a:r>
              <a:rPr sz="6300" b="1" dirty="0">
                <a:solidFill>
                  <a:srgbClr val="27306B"/>
                </a:solidFill>
                <a:latin typeface="Helvetica"/>
                <a:cs typeface="Helvetica"/>
              </a:rPr>
              <a:t>Compress</a:t>
            </a:r>
            <a:endParaRPr sz="6300" dirty="0">
              <a:latin typeface="Helvetica"/>
              <a:cs typeface="Helvetica"/>
            </a:endParaRPr>
          </a:p>
        </p:txBody>
      </p:sp>
      <p:sp>
        <p:nvSpPr>
          <p:cNvPr id="7" name="object 7"/>
          <p:cNvSpPr/>
          <p:nvPr/>
        </p:nvSpPr>
        <p:spPr>
          <a:xfrm>
            <a:off x="10431353" y="3107993"/>
            <a:ext cx="2996242" cy="4576942"/>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02970796-C9CE-4606-97DA-28FBB421C1C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3907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5A2CFB3-A405-43B6-93A2-AFCC3511D29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803F52A3-4673-487D-B42F-D6207882E2ED}"/>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84709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8003540" cy="4750016"/>
          </a:xfrm>
          <a:prstGeom prst="rect">
            <a:avLst/>
          </a:prstGeom>
        </p:spPr>
        <p:txBody>
          <a:bodyPr vert="horz" wrap="square" lIns="0" tIns="12698" rIns="0" bIns="0" rtlCol="0">
            <a:spAutoFit/>
          </a:bodyPr>
          <a:lstStyle/>
          <a:p>
            <a:pPr marL="12698">
              <a:spcBef>
                <a:spcPts val="100"/>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marL="1548503" indent="-380300">
              <a:spcBef>
                <a:spcPts val="3130"/>
              </a:spcBef>
              <a:buChar char="•"/>
              <a:tabLst>
                <a:tab pos="1549139" algn="l"/>
                <a:tab pos="5182630" algn="l"/>
              </a:tabLst>
            </a:pPr>
            <a:r>
              <a:rPr sz="3500" b="1" spc="26" dirty="0">
                <a:solidFill>
                  <a:srgbClr val="27306B"/>
                </a:solidFill>
                <a:latin typeface="Helvetica"/>
                <a:cs typeface="Helvetica"/>
              </a:rPr>
              <a:t>Find</a:t>
            </a:r>
            <a:r>
              <a:rPr sz="3500" b="1" spc="79" dirty="0">
                <a:solidFill>
                  <a:srgbClr val="27306B"/>
                </a:solidFill>
                <a:latin typeface="Helvetica"/>
                <a:cs typeface="Helvetica"/>
              </a:rPr>
              <a:t> </a:t>
            </a:r>
            <a:r>
              <a:rPr sz="3500" b="1" spc="15" dirty="0">
                <a:solidFill>
                  <a:srgbClr val="27306B"/>
                </a:solidFill>
                <a:latin typeface="Helvetica"/>
                <a:cs typeface="Helvetica"/>
              </a:rPr>
              <a:t>source</a:t>
            </a:r>
            <a:r>
              <a:rPr sz="3500" b="1" spc="85" dirty="0">
                <a:solidFill>
                  <a:srgbClr val="27306B"/>
                </a:solidFill>
                <a:latin typeface="Helvetica"/>
                <a:cs typeface="Helvetica"/>
              </a:rPr>
              <a:t> </a:t>
            </a:r>
            <a:r>
              <a:rPr sz="3500" b="1" spc="15" dirty="0">
                <a:solidFill>
                  <a:srgbClr val="27306B"/>
                </a:solidFill>
                <a:latin typeface="Helvetica"/>
                <a:cs typeface="Helvetica"/>
              </a:rPr>
              <a:t>of</a:t>
            </a:r>
            <a:r>
              <a:rPr lang="en-US" sz="3500" b="1" spc="1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1548503" indent="-380300">
              <a:spcBef>
                <a:spcPts val="1241"/>
              </a:spcBef>
              <a:buChar char="•"/>
              <a:tabLst>
                <a:tab pos="1549139" algn="l"/>
              </a:tabLst>
            </a:pPr>
            <a:r>
              <a:rPr sz="3500" b="1" spc="26" dirty="0">
                <a:solidFill>
                  <a:srgbClr val="27306B"/>
                </a:solidFill>
                <a:latin typeface="Helvetica"/>
                <a:cs typeface="Helvetica"/>
              </a:rPr>
              <a:t>Look</a:t>
            </a:r>
            <a:r>
              <a:rPr sz="3500" b="1" spc="70" dirty="0">
                <a:solidFill>
                  <a:srgbClr val="27306B"/>
                </a:solidFill>
                <a:latin typeface="Helvetica"/>
                <a:cs typeface="Helvetica"/>
              </a:rPr>
              <a:t> </a:t>
            </a:r>
            <a:r>
              <a:rPr sz="3500" b="1" spc="35" dirty="0">
                <a:solidFill>
                  <a:srgbClr val="27306B"/>
                </a:solidFill>
                <a:latin typeface="Helvetica"/>
                <a:cs typeface="Helvetica"/>
              </a:rPr>
              <a:t>for:</a:t>
            </a:r>
            <a:endParaRPr sz="3500" dirty="0">
              <a:latin typeface="Helvetica"/>
              <a:cs typeface="Helvetica"/>
            </a:endParaRPr>
          </a:p>
          <a:p>
            <a:pPr marL="2590363" lvl="1" indent="-508548">
              <a:spcBef>
                <a:spcPts val="1000"/>
              </a:spcBef>
              <a:buFont typeface="Zapf Dingbats"/>
              <a:buChar char="✓"/>
              <a:tabLst>
                <a:tab pos="2590997" algn="l"/>
              </a:tabLst>
            </a:pPr>
            <a:r>
              <a:rPr sz="3500" b="1" spc="30" dirty="0">
                <a:solidFill>
                  <a:srgbClr val="27306B"/>
                </a:solidFill>
                <a:latin typeface="Helvetica"/>
                <a:cs typeface="Helvetica"/>
              </a:rPr>
              <a:t>Continuous</a:t>
            </a:r>
            <a:r>
              <a:rPr lang="en-US" sz="3500" b="1" spc="5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2590363" lvl="1" indent="-508548">
              <a:spcBef>
                <a:spcPts val="1000"/>
              </a:spcBef>
              <a:buFont typeface="Zapf Dingbats"/>
              <a:buChar char="✓"/>
              <a:tabLst>
                <a:tab pos="2590997" algn="l"/>
              </a:tabLst>
            </a:pPr>
            <a:r>
              <a:rPr sz="3500" b="1" spc="30" dirty="0">
                <a:solidFill>
                  <a:srgbClr val="27306B"/>
                </a:solidFill>
                <a:latin typeface="Helvetica"/>
                <a:cs typeface="Helvetica"/>
              </a:rPr>
              <a:t>Large-volume</a:t>
            </a:r>
            <a:r>
              <a:rPr sz="3500" b="1" spc="6"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2590997" lvl="1" indent="-508548">
              <a:spcBef>
                <a:spcPts val="1000"/>
              </a:spcBef>
              <a:buFont typeface="Zapf Dingbats"/>
              <a:buChar char="✓"/>
              <a:tabLst>
                <a:tab pos="2591631" algn="l"/>
              </a:tabLst>
            </a:pPr>
            <a:r>
              <a:rPr sz="3500" b="1" spc="30" dirty="0">
                <a:solidFill>
                  <a:srgbClr val="27306B"/>
                </a:solidFill>
                <a:latin typeface="Helvetica"/>
                <a:cs typeface="Helvetica"/>
              </a:rPr>
              <a:t>Pooling </a:t>
            </a:r>
            <a:r>
              <a:rPr sz="3500" b="1" spc="15" dirty="0">
                <a:solidFill>
                  <a:srgbClr val="27306B"/>
                </a:solidFill>
                <a:latin typeface="Helvetica"/>
                <a:cs typeface="Helvetica"/>
              </a:rPr>
              <a:t>of</a:t>
            </a:r>
            <a:r>
              <a:rPr sz="3500" b="1" spc="105" dirty="0">
                <a:solidFill>
                  <a:srgbClr val="27306B"/>
                </a:solidFill>
                <a:latin typeface="Helvetica"/>
                <a:cs typeface="Helvetica"/>
              </a:rPr>
              <a:t> </a:t>
            </a:r>
            <a:r>
              <a:rPr sz="3500" b="1" spc="35" dirty="0">
                <a:solidFill>
                  <a:srgbClr val="27306B"/>
                </a:solidFill>
                <a:latin typeface="Helvetica"/>
                <a:cs typeface="Helvetica"/>
              </a:rPr>
              <a:t>blood</a:t>
            </a:r>
            <a:endParaRPr sz="3500" dirty="0">
              <a:latin typeface="Helvetica"/>
              <a:cs typeface="Helvetica"/>
            </a:endParaRPr>
          </a:p>
        </p:txBody>
      </p:sp>
      <p:sp>
        <p:nvSpPr>
          <p:cNvPr id="6" name="object 6"/>
          <p:cNvSpPr txBox="1">
            <a:spLocks noGrp="1"/>
          </p:cNvSpPr>
          <p:nvPr>
            <p:ph type="dt" sz="half" idx="6"/>
          </p:nvPr>
        </p:nvSpPr>
        <p:spPr>
          <a:xfrm>
            <a:off x="10603990" y="9645799"/>
            <a:ext cx="5906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07D8C588-B13C-416D-9019-A44B2E2D7EAE}"/>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462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CAAEE2AE-C941-472C-8944-420F394EB0E1}"/>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A56AFB9C-FDC8-40F0-BE0C-3DCC45177F8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81661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714500" y="3027772"/>
            <a:ext cx="9319260" cy="3903631"/>
          </a:xfrm>
          <a:prstGeom prst="rect">
            <a:avLst/>
          </a:prstGeom>
        </p:spPr>
        <p:txBody>
          <a:bodyPr vert="horz" wrap="square" lIns="0" tIns="12698" rIns="0" bIns="0" rtlCol="0">
            <a:spAutoFit/>
          </a:bodyPr>
          <a:lstStyle/>
          <a:p>
            <a:pPr marL="12698">
              <a:spcBef>
                <a:spcPts val="100"/>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marL="1548503" marR="5079" indent="-380300">
              <a:spcBef>
                <a:spcPts val="3130"/>
              </a:spcBef>
              <a:buChar char="•"/>
              <a:tabLst>
                <a:tab pos="1549139" algn="l"/>
              </a:tabLst>
            </a:pPr>
            <a:r>
              <a:rPr sz="3500" b="1" spc="9" dirty="0">
                <a:solidFill>
                  <a:srgbClr val="27306B"/>
                </a:solidFill>
                <a:latin typeface="Helvetica"/>
                <a:cs typeface="Helvetica"/>
              </a:rPr>
              <a:t>There </a:t>
            </a:r>
            <a:r>
              <a:rPr sz="3500" b="1" spc="20" dirty="0">
                <a:solidFill>
                  <a:srgbClr val="27306B"/>
                </a:solidFill>
                <a:latin typeface="Helvetica"/>
                <a:cs typeface="Helvetica"/>
              </a:rPr>
              <a:t>may </a:t>
            </a:r>
            <a:r>
              <a:rPr sz="3500" b="1" spc="15" dirty="0">
                <a:solidFill>
                  <a:srgbClr val="27306B"/>
                </a:solidFill>
                <a:latin typeface="Helvetica"/>
                <a:cs typeface="Helvetica"/>
              </a:rPr>
              <a:t>be </a:t>
            </a:r>
            <a:r>
              <a:rPr sz="3500" b="1" spc="30" dirty="0">
                <a:solidFill>
                  <a:srgbClr val="27306B"/>
                </a:solidFill>
                <a:latin typeface="Helvetica"/>
                <a:cs typeface="Helvetica"/>
              </a:rPr>
              <a:t>multiple </a:t>
            </a:r>
            <a:r>
              <a:rPr sz="3500" b="1" spc="26" dirty="0">
                <a:solidFill>
                  <a:srgbClr val="27306B"/>
                </a:solidFill>
                <a:latin typeface="Helvetica"/>
                <a:cs typeface="Helvetica"/>
              </a:rPr>
              <a:t>places </a:t>
            </a:r>
            <a:r>
              <a:rPr sz="3500" b="1" spc="35" dirty="0">
                <a:solidFill>
                  <a:srgbClr val="27306B"/>
                </a:solidFill>
                <a:latin typeface="Helvetica"/>
                <a:cs typeface="Helvetica"/>
              </a:rPr>
              <a:t>the  </a:t>
            </a:r>
            <a:r>
              <a:rPr sz="3500" b="1" spc="26" dirty="0">
                <a:solidFill>
                  <a:srgbClr val="27306B"/>
                </a:solidFill>
                <a:latin typeface="Helvetica"/>
                <a:cs typeface="Helvetica"/>
              </a:rPr>
              <a:t>victim </a:t>
            </a:r>
            <a:r>
              <a:rPr sz="3500" b="1" spc="15" dirty="0">
                <a:solidFill>
                  <a:srgbClr val="27306B"/>
                </a:solidFill>
                <a:latin typeface="Helvetica"/>
                <a:cs typeface="Helvetica"/>
              </a:rPr>
              <a:t>is</a:t>
            </a:r>
            <a:r>
              <a:rPr sz="3500" b="1" spc="115"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a:p>
            <a:pPr marL="1548503" indent="-380300">
              <a:spcBef>
                <a:spcPts val="1799"/>
              </a:spcBef>
              <a:buChar char="•"/>
              <a:tabLst>
                <a:tab pos="1549139" algn="l"/>
              </a:tabLst>
            </a:pPr>
            <a:r>
              <a:rPr sz="3500" b="1" spc="30" dirty="0">
                <a:solidFill>
                  <a:srgbClr val="27306B"/>
                </a:solidFill>
                <a:latin typeface="Helvetica"/>
                <a:cs typeface="Helvetica"/>
              </a:rPr>
              <a:t>Clothing </a:t>
            </a:r>
            <a:r>
              <a:rPr sz="3500" b="1" spc="20" dirty="0">
                <a:solidFill>
                  <a:srgbClr val="27306B"/>
                </a:solidFill>
                <a:latin typeface="Helvetica"/>
                <a:cs typeface="Helvetica"/>
              </a:rPr>
              <a:t>may </a:t>
            </a:r>
            <a:r>
              <a:rPr sz="3500" b="1" spc="26" dirty="0">
                <a:solidFill>
                  <a:srgbClr val="27306B"/>
                </a:solidFill>
                <a:latin typeface="Helvetica"/>
                <a:cs typeface="Helvetica"/>
              </a:rPr>
              <a:t>also</a:t>
            </a:r>
            <a:r>
              <a:rPr sz="3500" b="1" spc="161" dirty="0">
                <a:solidFill>
                  <a:srgbClr val="27306B"/>
                </a:solidFill>
                <a:latin typeface="Helvetica"/>
                <a:cs typeface="Helvetica"/>
              </a:rPr>
              <a:t> </a:t>
            </a:r>
            <a:r>
              <a:rPr sz="3500" b="1" spc="35" dirty="0">
                <a:solidFill>
                  <a:srgbClr val="27306B"/>
                </a:solidFill>
                <a:latin typeface="Helvetica"/>
                <a:cs typeface="Helvetica"/>
              </a:rPr>
              <a:t>hide</a:t>
            </a:r>
            <a:endParaRPr sz="3500" dirty="0">
              <a:latin typeface="Helvetica"/>
              <a:cs typeface="Helvetica"/>
            </a:endParaRPr>
          </a:p>
          <a:p>
            <a:pPr marL="1548503"/>
            <a:r>
              <a:rPr sz="3500" b="1" spc="26" dirty="0">
                <a:solidFill>
                  <a:srgbClr val="27306B"/>
                </a:solidFill>
                <a:latin typeface="Helvetica"/>
                <a:cs typeface="Helvetica"/>
              </a:rPr>
              <a:t>life-threatening</a:t>
            </a:r>
            <a:r>
              <a:rPr sz="3500" b="1" spc="70"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52E24848-07AB-4991-8797-B35FE99B1EC8}"/>
              </a:ext>
            </a:extLst>
          </p:cNvPr>
          <p:cNvSpPr/>
          <p:nvPr/>
        </p:nvSpPr>
        <p:spPr>
          <a:xfrm>
            <a:off x="-82194"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20704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F59F82-192B-4F83-B40F-849CCE9E32E6}"/>
              </a:ext>
            </a:extLst>
          </p:cNvPr>
          <p:cNvSpPr/>
          <p:nvPr/>
        </p:nvSpPr>
        <p:spPr>
          <a:xfrm>
            <a:off x="14147800" y="9309100"/>
            <a:ext cx="1270000" cy="850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5946FFD-5403-4CA3-8005-D500F3C244CD}"/>
              </a:ext>
            </a:extLst>
          </p:cNvPr>
          <p:cNvSpPr/>
          <p:nvPr/>
        </p:nvSpPr>
        <p:spPr>
          <a:xfrm>
            <a:off x="12903200" y="1041400"/>
            <a:ext cx="33782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0CF8CBC-D772-4EB7-A0FE-FAEF40471700}"/>
              </a:ext>
            </a:extLst>
          </p:cNvPr>
          <p:cNvSpPr/>
          <p:nvPr/>
        </p:nvSpPr>
        <p:spPr>
          <a:xfrm>
            <a:off x="76200" y="158611"/>
            <a:ext cx="7366000" cy="9756517"/>
          </a:xfrm>
          <a:prstGeom prst="rect">
            <a:avLst/>
          </a:prstGeom>
        </p:spPr>
        <p:txBody>
          <a:bodyPr wrap="square">
            <a:spAutoFit/>
          </a:bodyPr>
          <a:lstStyle/>
          <a:p>
            <a:pPr marL="12700" algn="ctr">
              <a:lnSpc>
                <a:spcPct val="100000"/>
              </a:lnSpc>
            </a:pPr>
            <a:endParaRPr lang="en-US" sz="4800" b="1" spc="30" dirty="0">
              <a:solidFill>
                <a:srgbClr val="1D2258"/>
              </a:solidFill>
              <a:latin typeface="HelveticaNeueLTStd-Roman"/>
              <a:cs typeface="HelveticaNeueLTStd-Roman"/>
            </a:endParaRPr>
          </a:p>
          <a:p>
            <a:pPr marL="12700" algn="ctr">
              <a:lnSpc>
                <a:spcPct val="100000"/>
              </a:lnSpc>
            </a:pPr>
            <a:r>
              <a:rPr lang="en-US" sz="4400" b="1" spc="30" dirty="0">
                <a:solidFill>
                  <a:srgbClr val="27306B"/>
                </a:solidFill>
                <a:latin typeface="HelveticaNeueLTStd-Roman"/>
                <a:cs typeface="HelveticaNeueLTStd-Roman"/>
              </a:rPr>
              <a:t>Introductions:</a:t>
            </a:r>
          </a:p>
          <a:p>
            <a:pPr marL="12700" algn="ctr">
              <a:lnSpc>
                <a:spcPct val="100000"/>
              </a:lnSpc>
            </a:pPr>
            <a:endParaRPr lang="en-US" sz="1200" b="1" u="sng" dirty="0">
              <a:solidFill>
                <a:srgbClr val="27306B"/>
              </a:solidFill>
              <a:latin typeface="HelveticaNeueLTStd-Roman"/>
              <a:cs typeface="HelveticaNeueLTStd-Roman"/>
            </a:endParaRPr>
          </a:p>
          <a:p>
            <a:pPr marL="12700" algn="ctr">
              <a:lnSpc>
                <a:spcPct val="100000"/>
              </a:lnSpc>
            </a:pPr>
            <a:r>
              <a:rPr lang="en-US" sz="2800" b="1" u="sng" dirty="0">
                <a:solidFill>
                  <a:srgbClr val="27306B"/>
                </a:solidFill>
                <a:latin typeface="HelveticaNeueLTStd-Roman"/>
                <a:cs typeface="HelveticaNeueLTStd-Roman"/>
              </a:rPr>
              <a:t>&lt;&lt;Instructor Name&gt;&gt;</a:t>
            </a:r>
          </a:p>
          <a:p>
            <a:pPr marL="12700" algn="ctr">
              <a:lnSpc>
                <a:spcPct val="100000"/>
              </a:lnSpc>
            </a:pPr>
            <a:r>
              <a:rPr lang="en-US" sz="2800" b="1" dirty="0">
                <a:solidFill>
                  <a:srgbClr val="27306B"/>
                </a:solidFill>
                <a:latin typeface="HelveticaNeueLTStd-Roman"/>
                <a:cs typeface="HelveticaNeueLTStd-Roman"/>
              </a:rPr>
              <a:t>&lt;&lt;Credentials&gt;&gt;</a:t>
            </a:r>
          </a:p>
          <a:p>
            <a:pPr marL="12700" algn="ctr">
              <a:lnSpc>
                <a:spcPct val="100000"/>
              </a:lnSpc>
            </a:pPr>
            <a:r>
              <a:rPr lang="en-US" sz="2800" b="1" dirty="0">
                <a:solidFill>
                  <a:srgbClr val="27306B"/>
                </a:solidFill>
                <a:latin typeface="HelveticaNeueLTStd-Roman"/>
                <a:cs typeface="HelveticaNeueLTStd-Roman"/>
              </a:rPr>
              <a:t>&lt;&lt;Title&gt;&gt;</a:t>
            </a:r>
          </a:p>
          <a:p>
            <a:pPr marL="12700" algn="ctr">
              <a:lnSpc>
                <a:spcPct val="100000"/>
              </a:lnSpc>
            </a:pPr>
            <a:r>
              <a:rPr lang="en-US" sz="2800" b="1" dirty="0">
                <a:solidFill>
                  <a:srgbClr val="27306B"/>
                </a:solidFill>
                <a:latin typeface="HelveticaNeueLTStd-Roman"/>
                <a:cs typeface="HelveticaNeueLTStd-Roman"/>
              </a:rPr>
              <a:t>&lt;&lt;Organization&gt;&gt;</a:t>
            </a:r>
          </a:p>
          <a:p>
            <a:pPr marL="12700" algn="ctr">
              <a:lnSpc>
                <a:spcPct val="100000"/>
              </a:lnSpc>
            </a:pPr>
            <a:r>
              <a:rPr lang="en-US" sz="2800" b="1" dirty="0">
                <a:solidFill>
                  <a:srgbClr val="27306B"/>
                </a:solidFill>
                <a:latin typeface="HelveticaNeueLTStd-Roman"/>
                <a:cs typeface="HelveticaNeueLTStd-Roman"/>
              </a:rPr>
              <a:t>&lt;&lt;Region&gt;&gt;</a:t>
            </a:r>
          </a:p>
          <a:p>
            <a:pPr marL="12700" algn="ctr">
              <a:lnSpc>
                <a:spcPct val="100000"/>
              </a:lnSpc>
            </a:pPr>
            <a:endParaRPr lang="en-US" sz="2800" b="1" dirty="0">
              <a:solidFill>
                <a:srgbClr val="27306B"/>
              </a:solidFill>
              <a:latin typeface="HelveticaNeueLTStd-Roman"/>
              <a:cs typeface="HelveticaNeueLTStd-Roman"/>
            </a:endParaRPr>
          </a:p>
          <a:p>
            <a:pPr marL="12700" algn="ctr">
              <a:lnSpc>
                <a:spcPct val="100000"/>
              </a:lnSpc>
            </a:pPr>
            <a:r>
              <a:rPr lang="en-US" sz="2800" b="1" u="sng" dirty="0">
                <a:solidFill>
                  <a:srgbClr val="27306B"/>
                </a:solidFill>
                <a:latin typeface="HelveticaNeueLTStd-Roman"/>
                <a:cs typeface="HelveticaNeueLTStd-Roman"/>
              </a:rPr>
              <a:t>&lt;&lt;Instructor Name&gt;&gt;</a:t>
            </a:r>
          </a:p>
          <a:p>
            <a:pPr marL="12700" algn="ctr">
              <a:lnSpc>
                <a:spcPct val="100000"/>
              </a:lnSpc>
            </a:pPr>
            <a:r>
              <a:rPr lang="en-US" sz="2800" b="1" dirty="0">
                <a:solidFill>
                  <a:srgbClr val="27306B"/>
                </a:solidFill>
                <a:latin typeface="HelveticaNeueLTStd-Roman"/>
                <a:cs typeface="HelveticaNeueLTStd-Roman"/>
              </a:rPr>
              <a:t>&lt;&lt;Credentials&gt;&gt;</a:t>
            </a:r>
          </a:p>
          <a:p>
            <a:pPr marL="12700" algn="ctr">
              <a:lnSpc>
                <a:spcPct val="100000"/>
              </a:lnSpc>
            </a:pPr>
            <a:r>
              <a:rPr lang="en-US" sz="2800" b="1" dirty="0">
                <a:solidFill>
                  <a:srgbClr val="27306B"/>
                </a:solidFill>
                <a:latin typeface="HelveticaNeueLTStd-Roman"/>
                <a:cs typeface="HelveticaNeueLTStd-Roman"/>
              </a:rPr>
              <a:t>&lt;&lt;Title&gt;&gt;</a:t>
            </a:r>
          </a:p>
          <a:p>
            <a:pPr marL="12700" algn="ctr">
              <a:lnSpc>
                <a:spcPct val="100000"/>
              </a:lnSpc>
            </a:pPr>
            <a:r>
              <a:rPr lang="en-US" sz="2800" b="1" dirty="0">
                <a:solidFill>
                  <a:srgbClr val="27306B"/>
                </a:solidFill>
                <a:latin typeface="HelveticaNeueLTStd-Roman"/>
                <a:cs typeface="HelveticaNeueLTStd-Roman"/>
              </a:rPr>
              <a:t>&lt;&lt;Organization&gt;&gt;</a:t>
            </a:r>
          </a:p>
          <a:p>
            <a:pPr marL="12700" algn="ctr">
              <a:lnSpc>
                <a:spcPct val="100000"/>
              </a:lnSpc>
            </a:pPr>
            <a:r>
              <a:rPr lang="en-US" sz="2800" b="1" dirty="0">
                <a:solidFill>
                  <a:srgbClr val="27306B"/>
                </a:solidFill>
                <a:latin typeface="HelveticaNeueLTStd-Roman"/>
                <a:cs typeface="HelveticaNeueLTStd-Roman"/>
              </a:rPr>
              <a:t>&lt;&lt;Region&gt;&gt;</a:t>
            </a:r>
          </a:p>
          <a:p>
            <a:pPr marL="12700" algn="ctr">
              <a:lnSpc>
                <a:spcPct val="100000"/>
              </a:lnSpc>
            </a:pPr>
            <a:endParaRPr lang="en-US" sz="2800" b="1" dirty="0">
              <a:solidFill>
                <a:srgbClr val="27306B"/>
              </a:solidFill>
              <a:latin typeface="HelveticaNeueLTStd-Roman"/>
              <a:cs typeface="HelveticaNeueLTStd-Roman"/>
            </a:endParaRPr>
          </a:p>
          <a:p>
            <a:pPr marL="12700" algn="ctr">
              <a:lnSpc>
                <a:spcPct val="100000"/>
              </a:lnSpc>
            </a:pPr>
            <a:r>
              <a:rPr lang="en-US" sz="2800" b="1" u="sng" dirty="0">
                <a:solidFill>
                  <a:srgbClr val="27306B"/>
                </a:solidFill>
                <a:latin typeface="HelveticaNeueLTStd-Roman"/>
                <a:cs typeface="HelveticaNeueLTStd-Roman"/>
              </a:rPr>
              <a:t>&lt;&lt;Instructor Name&gt;&gt;</a:t>
            </a:r>
          </a:p>
          <a:p>
            <a:pPr marL="12700" algn="ctr">
              <a:lnSpc>
                <a:spcPct val="100000"/>
              </a:lnSpc>
            </a:pPr>
            <a:r>
              <a:rPr lang="en-US" sz="2800" b="1" dirty="0">
                <a:solidFill>
                  <a:srgbClr val="27306B"/>
                </a:solidFill>
                <a:latin typeface="HelveticaNeueLTStd-Roman"/>
                <a:cs typeface="HelveticaNeueLTStd-Roman"/>
              </a:rPr>
              <a:t>&lt;&lt;Credentials&gt;&gt;</a:t>
            </a:r>
          </a:p>
          <a:p>
            <a:pPr marL="12700" algn="ctr">
              <a:lnSpc>
                <a:spcPct val="100000"/>
              </a:lnSpc>
            </a:pPr>
            <a:r>
              <a:rPr lang="en-US" sz="2800" b="1" dirty="0">
                <a:solidFill>
                  <a:srgbClr val="27306B"/>
                </a:solidFill>
                <a:latin typeface="HelveticaNeueLTStd-Roman"/>
                <a:cs typeface="HelveticaNeueLTStd-Roman"/>
              </a:rPr>
              <a:t>&lt;&lt;Title&gt;&gt;</a:t>
            </a:r>
          </a:p>
          <a:p>
            <a:pPr marL="12700" algn="ctr">
              <a:lnSpc>
                <a:spcPct val="100000"/>
              </a:lnSpc>
            </a:pPr>
            <a:r>
              <a:rPr lang="en-US" sz="2800" b="1" dirty="0">
                <a:solidFill>
                  <a:srgbClr val="27306B"/>
                </a:solidFill>
                <a:latin typeface="HelveticaNeueLTStd-Roman"/>
                <a:cs typeface="HelveticaNeueLTStd-Roman"/>
              </a:rPr>
              <a:t>&lt;&lt;Organization&gt;&gt;</a:t>
            </a:r>
          </a:p>
          <a:p>
            <a:pPr marL="12700" algn="ctr">
              <a:lnSpc>
                <a:spcPct val="100000"/>
              </a:lnSpc>
            </a:pPr>
            <a:r>
              <a:rPr lang="en-US" sz="2800" b="1" dirty="0">
                <a:solidFill>
                  <a:srgbClr val="27306B"/>
                </a:solidFill>
                <a:latin typeface="HelveticaNeueLTStd-Roman"/>
                <a:cs typeface="HelveticaNeueLTStd-Roman"/>
              </a:rPr>
              <a:t>&lt;&lt;Region&gt;&gt;</a:t>
            </a:r>
          </a:p>
          <a:p>
            <a:pPr marL="12700" algn="ctr">
              <a:lnSpc>
                <a:spcPct val="100000"/>
              </a:lnSpc>
            </a:pPr>
            <a:endParaRPr lang="en-US" sz="4800" b="1" dirty="0">
              <a:latin typeface="HelveticaNeueLTStd-Roman"/>
              <a:cs typeface="HelveticaNeueLTStd-Roman"/>
            </a:endParaRPr>
          </a:p>
        </p:txBody>
      </p:sp>
      <p:pic>
        <p:nvPicPr>
          <p:cNvPr id="10" name="Picture 9" descr="Icon&#10;&#10;Description automatically generated">
            <a:extLst>
              <a:ext uri="{FF2B5EF4-FFF2-40B4-BE49-F238E27FC236}">
                <a16:creationId xmlns:a16="http://schemas.microsoft.com/office/drawing/2014/main" id="{B918DA6B-077D-DB32-29A3-36DBD5DEE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22241">
            <a:off x="7352650" y="332863"/>
            <a:ext cx="9494274" cy="9494274"/>
          </a:xfrm>
          <a:prstGeom prst="rect">
            <a:avLst/>
          </a:prstGeom>
        </p:spPr>
      </p:pic>
      <p:cxnSp>
        <p:nvCxnSpPr>
          <p:cNvPr id="12" name="Straight Connector 11">
            <a:extLst>
              <a:ext uri="{FF2B5EF4-FFF2-40B4-BE49-F238E27FC236}">
                <a16:creationId xmlns:a16="http://schemas.microsoft.com/office/drawing/2014/main" id="{7927BCEF-F08B-55AE-EA69-97219F020392}"/>
              </a:ext>
            </a:extLst>
          </p:cNvPr>
          <p:cNvCxnSpPr>
            <a:cxnSpLocks/>
          </p:cNvCxnSpPr>
          <p:nvPr/>
        </p:nvCxnSpPr>
        <p:spPr>
          <a:xfrm>
            <a:off x="7519988" y="1042988"/>
            <a:ext cx="150812" cy="7847012"/>
          </a:xfrm>
          <a:prstGeom prst="line">
            <a:avLst/>
          </a:prstGeom>
          <a:ln w="38100">
            <a:solidFill>
              <a:srgbClr val="27306B"/>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031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D9C43CAE-E7FC-4F98-A67E-ACF51AC0E609}"/>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6" name="object 4">
            <a:extLst>
              <a:ext uri="{FF2B5EF4-FFF2-40B4-BE49-F238E27FC236}">
                <a16:creationId xmlns:a16="http://schemas.microsoft.com/office/drawing/2014/main" id="{13CD443C-390F-41AB-9305-C521A418DE6A}"/>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a:t>
            </a:r>
            <a:r>
              <a:rPr sz="4400" spc="30" dirty="0">
                <a:solidFill>
                  <a:srgbClr val="BA2029"/>
                </a:solidFill>
              </a:rPr>
              <a:t>B</a:t>
            </a:r>
            <a:r>
              <a:rPr sz="4400" spc="30" dirty="0">
                <a:solidFill>
                  <a:srgbClr val="FFFFFF"/>
                </a:solidFill>
              </a:rPr>
              <a:t>Cs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0" name="object 10"/>
          <p:cNvSpPr txBox="1">
            <a:spLocks noGrp="1"/>
          </p:cNvSpPr>
          <p:nvPr>
            <p:ph type="dt" sz="half" idx="6"/>
          </p:nvPr>
        </p:nvSpPr>
        <p:spPr>
          <a:xfrm>
            <a:off x="10603989" y="9645799"/>
            <a:ext cx="57536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5"/>
          <p:cNvSpPr/>
          <p:nvPr/>
        </p:nvSpPr>
        <p:spPr>
          <a:xfrm>
            <a:off x="7899401" y="3175002"/>
            <a:ext cx="1957916" cy="4578056"/>
          </a:xfrm>
          <a:prstGeom prst="rect">
            <a:avLst/>
          </a:prstGeom>
          <a:blipFill>
            <a:blip r:embed="rId3" cstate="print"/>
            <a:stretch>
              <a:fillRect/>
            </a:stretch>
          </a:blipFill>
        </p:spPr>
        <p:txBody>
          <a:bodyPr wrap="square" lIns="0" tIns="0" rIns="0" bIns="0" rtlCol="0"/>
          <a:lstStyle/>
          <a:p>
            <a:endParaRPr/>
          </a:p>
        </p:txBody>
      </p:sp>
      <p:sp>
        <p:nvSpPr>
          <p:cNvPr id="13" name="object 6"/>
          <p:cNvSpPr/>
          <p:nvPr/>
        </p:nvSpPr>
        <p:spPr>
          <a:xfrm>
            <a:off x="12928601" y="4241799"/>
            <a:ext cx="2112836" cy="4952672"/>
          </a:xfrm>
          <a:prstGeom prst="rect">
            <a:avLst/>
          </a:prstGeom>
          <a:blipFill>
            <a:blip r:embed="rId4" cstate="print"/>
            <a:stretch>
              <a:fillRect/>
            </a:stretch>
          </a:blipFill>
        </p:spPr>
        <p:txBody>
          <a:bodyPr wrap="square" lIns="0" tIns="0" rIns="0" bIns="0" rtlCol="0"/>
          <a:lstStyle/>
          <a:p>
            <a:endParaRPr/>
          </a:p>
        </p:txBody>
      </p:sp>
      <p:sp>
        <p:nvSpPr>
          <p:cNvPr id="14" name="object 7"/>
          <p:cNvSpPr/>
          <p:nvPr/>
        </p:nvSpPr>
        <p:spPr>
          <a:xfrm>
            <a:off x="10337801" y="3708401"/>
            <a:ext cx="2079172" cy="4839068"/>
          </a:xfrm>
          <a:prstGeom prst="rect">
            <a:avLst/>
          </a:prstGeom>
          <a:blipFill>
            <a:blip r:embed="rId5" cstate="print"/>
            <a:stretch>
              <a:fillRect/>
            </a:stretch>
          </a:blipFill>
        </p:spPr>
        <p:txBody>
          <a:bodyPr wrap="square" lIns="0" tIns="0" rIns="0" bIns="0" rtlCol="0"/>
          <a:lstStyle/>
          <a:p>
            <a:endParaRPr/>
          </a:p>
        </p:txBody>
      </p:sp>
      <p:sp>
        <p:nvSpPr>
          <p:cNvPr id="15" name="object 4"/>
          <p:cNvSpPr txBox="1"/>
          <p:nvPr/>
        </p:nvSpPr>
        <p:spPr>
          <a:xfrm>
            <a:off x="1714499" y="2431943"/>
            <a:ext cx="8387716" cy="7015919"/>
          </a:xfrm>
          <a:prstGeom prst="rect">
            <a:avLst/>
          </a:prstGeom>
        </p:spPr>
        <p:txBody>
          <a:bodyPr vert="horz" wrap="square" lIns="0" tIns="608227" rIns="0" bIns="0" rtlCol="0">
            <a:spAutoFit/>
          </a:bodyPr>
          <a:lstStyle/>
          <a:p>
            <a:pPr marL="12698">
              <a:spcBef>
                <a:spcPts val="4788"/>
              </a:spcBef>
              <a:tabLst>
                <a:tab pos="1164393" algn="l"/>
              </a:tabLst>
            </a:pPr>
            <a:r>
              <a:rPr sz="7200" b="1" dirty="0">
                <a:solidFill>
                  <a:srgbClr val="BA2029"/>
                </a:solidFill>
                <a:latin typeface="Helvetica"/>
                <a:cs typeface="Helvetica"/>
              </a:rPr>
              <a:t>B	</a:t>
            </a:r>
            <a:r>
              <a:rPr sz="6300" b="1" dirty="0">
                <a:solidFill>
                  <a:srgbClr val="BA2029"/>
                </a:solidFill>
                <a:latin typeface="Helvetica"/>
                <a:cs typeface="Helvetica"/>
              </a:rPr>
              <a:t>Bleeding</a:t>
            </a:r>
            <a:endParaRPr sz="6300" dirty="0">
              <a:solidFill>
                <a:srgbClr val="BA2029"/>
              </a:solidFill>
              <a:latin typeface="Helvetica"/>
              <a:cs typeface="Helvetica"/>
            </a:endParaRPr>
          </a:p>
          <a:p>
            <a:pPr>
              <a:spcBef>
                <a:spcPts val="15"/>
              </a:spcBef>
            </a:pPr>
            <a:endParaRPr sz="4300" dirty="0">
              <a:latin typeface="Times New Roman"/>
              <a:cs typeface="Times New Roman"/>
            </a:endParaRPr>
          </a:p>
          <a:p>
            <a:pPr marL="1549139" indent="-380936">
              <a:buChar char="•"/>
              <a:tabLst>
                <a:tab pos="1549773" algn="l"/>
              </a:tabLst>
            </a:pPr>
            <a:r>
              <a:rPr sz="4300" b="1" spc="30" dirty="0">
                <a:solidFill>
                  <a:srgbClr val="27306B"/>
                </a:solidFill>
                <a:latin typeface="Helvetica"/>
                <a:cs typeface="Helvetica"/>
              </a:rPr>
              <a:t>Arms and</a:t>
            </a:r>
            <a:r>
              <a:rPr sz="4300" b="1" spc="141" dirty="0">
                <a:solidFill>
                  <a:srgbClr val="27306B"/>
                </a:solidFill>
                <a:latin typeface="Helvetica"/>
                <a:cs typeface="Helvetica"/>
              </a:rPr>
              <a:t> </a:t>
            </a:r>
            <a:r>
              <a:rPr sz="4300" b="1" spc="44" dirty="0">
                <a:solidFill>
                  <a:srgbClr val="27306B"/>
                </a:solidFill>
                <a:latin typeface="Helvetica"/>
                <a:cs typeface="Helvetica"/>
              </a:rPr>
              <a:t>legs</a:t>
            </a:r>
            <a:endParaRPr sz="4300" dirty="0">
              <a:latin typeface="Helvetica"/>
              <a:cs typeface="Helvetica"/>
            </a:endParaRPr>
          </a:p>
          <a:p>
            <a:pPr>
              <a:spcBef>
                <a:spcPts val="15"/>
              </a:spcBef>
              <a:buChar char="•"/>
            </a:pPr>
            <a:endParaRPr sz="4300" dirty="0">
              <a:latin typeface="Times New Roman"/>
              <a:cs typeface="Times New Roman"/>
            </a:endParaRPr>
          </a:p>
          <a:p>
            <a:pPr marL="1549139" indent="-380936">
              <a:buChar char="•"/>
              <a:tabLst>
                <a:tab pos="1549773" algn="l"/>
              </a:tabLst>
            </a:pPr>
            <a:r>
              <a:rPr sz="4300" b="1" spc="35" dirty="0">
                <a:solidFill>
                  <a:srgbClr val="27306B"/>
                </a:solidFill>
                <a:latin typeface="Helvetica"/>
                <a:cs typeface="Helvetica"/>
              </a:rPr>
              <a:t>Neck, armpits, </a:t>
            </a:r>
            <a:br>
              <a:rPr lang="en-US" sz="4300" b="1" spc="35" dirty="0">
                <a:solidFill>
                  <a:srgbClr val="27306B"/>
                </a:solidFill>
                <a:latin typeface="Helvetica"/>
                <a:cs typeface="Helvetica"/>
              </a:rPr>
            </a:br>
            <a:r>
              <a:rPr sz="4300" b="1" spc="30" dirty="0">
                <a:solidFill>
                  <a:srgbClr val="27306B"/>
                </a:solidFill>
                <a:latin typeface="Helvetica"/>
                <a:cs typeface="Helvetica"/>
              </a:rPr>
              <a:t>and</a:t>
            </a:r>
            <a:r>
              <a:rPr sz="4300" b="1" spc="155" dirty="0">
                <a:solidFill>
                  <a:srgbClr val="27306B"/>
                </a:solidFill>
                <a:latin typeface="Helvetica"/>
                <a:cs typeface="Helvetica"/>
              </a:rPr>
              <a:t> </a:t>
            </a:r>
            <a:r>
              <a:rPr sz="4300" b="1" spc="26" dirty="0">
                <a:solidFill>
                  <a:srgbClr val="27306B"/>
                </a:solidFill>
                <a:latin typeface="Helvetica"/>
                <a:cs typeface="Helvetica"/>
              </a:rPr>
              <a:t>groin</a:t>
            </a:r>
            <a:endParaRPr lang="en-US" sz="4300" b="1" spc="26" dirty="0">
              <a:solidFill>
                <a:srgbClr val="27306B"/>
              </a:solidFill>
              <a:latin typeface="Helvetica"/>
              <a:cs typeface="Helvetica"/>
            </a:endParaRPr>
          </a:p>
          <a:p>
            <a:pPr marL="1168203">
              <a:tabLst>
                <a:tab pos="1549773" algn="l"/>
              </a:tabLst>
            </a:pPr>
            <a:endParaRPr lang="en-US" sz="4300" b="1" spc="26" dirty="0">
              <a:solidFill>
                <a:srgbClr val="27306B"/>
              </a:solidFill>
              <a:latin typeface="Helvetica"/>
              <a:cs typeface="Helvetica"/>
            </a:endParaRPr>
          </a:p>
          <a:p>
            <a:pPr marL="1549139" indent="-380936">
              <a:buFontTx/>
              <a:buChar char="•"/>
              <a:tabLst>
                <a:tab pos="1549773" algn="l"/>
              </a:tabLst>
            </a:pPr>
            <a:r>
              <a:rPr lang="en-US" sz="4300" b="1" spc="44" dirty="0">
                <a:solidFill>
                  <a:srgbClr val="27306B"/>
                </a:solidFill>
                <a:latin typeface="Helvetica"/>
                <a:cs typeface="Helvetica"/>
              </a:rPr>
              <a:t>Body</a:t>
            </a:r>
            <a:endParaRPr lang="en-US" sz="4300" dirty="0">
              <a:solidFill>
                <a:srgbClr val="27306B"/>
              </a:solidFill>
              <a:latin typeface="Helvetica"/>
              <a:cs typeface="Helvetica"/>
            </a:endParaRPr>
          </a:p>
          <a:p>
            <a:pPr marL="1168203">
              <a:tabLst>
                <a:tab pos="1549773" algn="l"/>
              </a:tabLst>
            </a:pPr>
            <a:endParaRPr sz="4300" dirty="0">
              <a:latin typeface="Helvetica"/>
              <a:cs typeface="Helvetica"/>
            </a:endParaRPr>
          </a:p>
        </p:txBody>
      </p:sp>
      <p:sp>
        <p:nvSpPr>
          <p:cNvPr id="17" name="Rectangle 16">
            <a:extLst>
              <a:ext uri="{FF2B5EF4-FFF2-40B4-BE49-F238E27FC236}">
                <a16:creationId xmlns:a16="http://schemas.microsoft.com/office/drawing/2014/main" id="{AC1ACB23-6CB5-4BA2-9037-FEC1D8607AE4}"/>
              </a:ext>
            </a:extLst>
          </p:cNvPr>
          <p:cNvSpPr/>
          <p:nvPr/>
        </p:nvSpPr>
        <p:spPr>
          <a:xfrm>
            <a:off x="0" y="0"/>
            <a:ext cx="1010506" cy="101543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70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 calcmode="lin" valueType="num">
                                      <p:cBhvr additive="base">
                                        <p:cTn id="13"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anim calcmode="lin" valueType="num">
                                      <p:cBhvr additive="base">
                                        <p:cTn id="2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 calcmode="lin" valueType="num">
                                      <p:cBhvr additive="base">
                                        <p:cTn id="37"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7435A159-F283-4F83-899C-CD9A8BEEFE0A}"/>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DB06B43E-FA3F-4FA0-9172-D7BC43FD6564}"/>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7632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6" name="object 6"/>
          <p:cNvSpPr txBox="1"/>
          <p:nvPr/>
        </p:nvSpPr>
        <p:spPr>
          <a:xfrm>
            <a:off x="1676900" y="2589282"/>
            <a:ext cx="10424160" cy="4851583"/>
          </a:xfrm>
          <a:prstGeom prst="rect">
            <a:avLst/>
          </a:prstGeom>
        </p:spPr>
        <p:txBody>
          <a:bodyPr vert="horz" wrap="square" lIns="0" tIns="12698" rIns="0" bIns="0" rtlCol="0">
            <a:spAutoFit/>
          </a:bodyPr>
          <a:lstStyle/>
          <a:p>
            <a:pPr marL="50156" marR="5385795">
              <a:lnSpc>
                <a:spcPct val="149300"/>
              </a:lnSpc>
              <a:spcBef>
                <a:spcPts val="100"/>
              </a:spcBef>
              <a:tabLst>
                <a:tab pos="1184709" algn="l"/>
                <a:tab pos="3503337" algn="l"/>
              </a:tabLst>
            </a:pPr>
            <a:r>
              <a:rPr sz="7000" b="1" dirty="0">
                <a:solidFill>
                  <a:srgbClr val="FFFFFF"/>
                </a:solidFill>
                <a:latin typeface="Helvetica"/>
                <a:cs typeface="Helvetica"/>
              </a:rPr>
              <a:t>A	</a:t>
            </a:r>
            <a:r>
              <a:rPr sz="6500" b="1" dirty="0">
                <a:solidFill>
                  <a:srgbClr val="27306B"/>
                </a:solidFill>
                <a:latin typeface="Helvetica"/>
                <a:cs typeface="Helvetica"/>
              </a:rPr>
              <a:t>Alert	911  </a:t>
            </a:r>
            <a:r>
              <a:rPr sz="7000" b="1" dirty="0">
                <a:solidFill>
                  <a:srgbClr val="FFFFFF"/>
                </a:solidFill>
                <a:latin typeface="Helvetica"/>
                <a:cs typeface="Helvetica"/>
              </a:rPr>
              <a:t>B	</a:t>
            </a:r>
            <a:r>
              <a:rPr sz="6500" b="1" dirty="0">
                <a:solidFill>
                  <a:srgbClr val="27306B"/>
                </a:solidFill>
                <a:latin typeface="Helvetica"/>
                <a:cs typeface="Helvetica"/>
              </a:rPr>
              <a:t>Bleeding</a:t>
            </a:r>
            <a:endParaRPr sz="6500" b="1" dirty="0">
              <a:latin typeface="Helvetica"/>
              <a:cs typeface="Helvetica"/>
            </a:endParaRPr>
          </a:p>
          <a:p>
            <a:pPr marL="12698">
              <a:spcBef>
                <a:spcPts val="4260"/>
              </a:spcBef>
              <a:tabLst>
                <a:tab pos="1198043" algn="l"/>
                <a:tab pos="5921009" algn="l"/>
                <a:tab pos="6547649" algn="l"/>
              </a:tabLst>
            </a:pPr>
            <a:r>
              <a:rPr sz="7000" b="1" dirty="0">
                <a:solidFill>
                  <a:srgbClr val="BA2029"/>
                </a:solidFill>
                <a:latin typeface="Helvetica"/>
                <a:cs typeface="Helvetica"/>
              </a:rPr>
              <a:t>C	</a:t>
            </a:r>
            <a:r>
              <a:rPr sz="6500" b="1" dirty="0">
                <a:solidFill>
                  <a:srgbClr val="BA2029"/>
                </a:solidFill>
                <a:latin typeface="Helvetica"/>
                <a:cs typeface="Helvetica"/>
              </a:rPr>
              <a:t>Comp</a:t>
            </a:r>
            <a:r>
              <a:rPr sz="6500" b="1" spc="-129" dirty="0">
                <a:solidFill>
                  <a:srgbClr val="BA2029"/>
                </a:solidFill>
                <a:latin typeface="Helvetica"/>
                <a:cs typeface="Helvetica"/>
              </a:rPr>
              <a:t>r</a:t>
            </a:r>
            <a:r>
              <a:rPr sz="6500" b="1" dirty="0">
                <a:solidFill>
                  <a:srgbClr val="BA2029"/>
                </a:solidFill>
                <a:latin typeface="Helvetica"/>
                <a:cs typeface="Helvetica"/>
              </a:rPr>
              <a:t>ess</a:t>
            </a:r>
            <a:r>
              <a:rPr lang="en-US" sz="6500" b="1" dirty="0">
                <a:solidFill>
                  <a:srgbClr val="BA2029"/>
                </a:solidFill>
                <a:latin typeface="Helvetica"/>
                <a:cs typeface="Helvetica"/>
              </a:rPr>
              <a:t> </a:t>
            </a:r>
            <a:r>
              <a:rPr sz="6500" b="1" dirty="0">
                <a:solidFill>
                  <a:srgbClr val="BA2029"/>
                </a:solidFill>
                <a:latin typeface="Helvetica"/>
                <a:cs typeface="Helvetica"/>
              </a:rPr>
              <a:t>-</a:t>
            </a:r>
            <a:r>
              <a:rPr lang="en-US" sz="6500" b="1" dirty="0">
                <a:solidFill>
                  <a:srgbClr val="BA2029"/>
                </a:solidFill>
                <a:latin typeface="Helvetica"/>
                <a:cs typeface="Helvetica"/>
              </a:rPr>
              <a:t> </a:t>
            </a:r>
            <a:r>
              <a:rPr sz="6500" b="1" dirty="0">
                <a:solidFill>
                  <a:srgbClr val="BA2029"/>
                </a:solidFill>
                <a:latin typeface="Helvetica"/>
                <a:cs typeface="Helvetica"/>
              </a:rPr>
              <a:t>P</a:t>
            </a:r>
            <a:r>
              <a:rPr sz="6500" b="1" spc="-129" dirty="0">
                <a:solidFill>
                  <a:srgbClr val="BA2029"/>
                </a:solidFill>
                <a:latin typeface="Helvetica"/>
                <a:cs typeface="Helvetica"/>
              </a:rPr>
              <a:t>r</a:t>
            </a:r>
            <a:r>
              <a:rPr sz="6500" b="1" dirty="0">
                <a:solidFill>
                  <a:srgbClr val="BA2029"/>
                </a:solidFill>
                <a:latin typeface="Helvetica"/>
                <a:cs typeface="Helvetica"/>
              </a:rPr>
              <a:t>essu</a:t>
            </a:r>
            <a:r>
              <a:rPr sz="6500" b="1" spc="-129" dirty="0">
                <a:solidFill>
                  <a:srgbClr val="BA2029"/>
                </a:solidFill>
                <a:latin typeface="Helvetica"/>
                <a:cs typeface="Helvetica"/>
              </a:rPr>
              <a:t>r</a:t>
            </a:r>
            <a:r>
              <a:rPr sz="6500" b="1" dirty="0">
                <a:solidFill>
                  <a:srgbClr val="BA2029"/>
                </a:solidFill>
                <a:latin typeface="Helvetica"/>
                <a:cs typeface="Helvetica"/>
              </a:rPr>
              <a:t>e</a:t>
            </a:r>
          </a:p>
        </p:txBody>
      </p:sp>
      <p:sp>
        <p:nvSpPr>
          <p:cNvPr id="7" name="object 7"/>
          <p:cNvSpPr/>
          <p:nvPr/>
        </p:nvSpPr>
        <p:spPr>
          <a:xfrm>
            <a:off x="12572999" y="2946400"/>
            <a:ext cx="3407851" cy="4267200"/>
          </a:xfrm>
          <a:prstGeom prst="rect">
            <a:avLst/>
          </a:prstGeom>
          <a:blipFill>
            <a:blip r:embed="rId3" cstate="print"/>
            <a:stretch>
              <a:fillRect/>
            </a:stretch>
          </a:blipFill>
        </p:spPr>
        <p:txBody>
          <a:bodyPr wrap="square" lIns="0" tIns="0" rIns="0" bIns="0" rtlCol="0"/>
          <a:lstStyle/>
          <a:p>
            <a:endParaRPr/>
          </a:p>
        </p:txBody>
      </p:sp>
      <p:sp>
        <p:nvSpPr>
          <p:cNvPr id="9" name="object 9"/>
          <p:cNvSpPr txBox="1">
            <a:spLocks noGrp="1"/>
          </p:cNvSpPr>
          <p:nvPr>
            <p:ph type="dt" sz="half" idx="6"/>
          </p:nvPr>
        </p:nvSpPr>
        <p:spPr>
          <a:xfrm>
            <a:off x="10603989" y="9645799"/>
            <a:ext cx="63632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3" name="Rectangle 12">
            <a:extLst>
              <a:ext uri="{FF2B5EF4-FFF2-40B4-BE49-F238E27FC236}">
                <a16:creationId xmlns:a16="http://schemas.microsoft.com/office/drawing/2014/main" id="{AA44E575-867A-4022-A0C9-3D10A71990CF}"/>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4221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92D64DA5-D904-4AAB-A7D9-8D21AD7A7CA7}"/>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2CDF6CE8-34DE-4CD3-99E4-F527DF2F35A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1" y="3027772"/>
            <a:ext cx="11087100" cy="5442514"/>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dirty="0">
                <a:solidFill>
                  <a:srgbClr val="BA2029"/>
                </a:solidFill>
                <a:latin typeface="Helvetica"/>
                <a:cs typeface="Helvetica"/>
              </a:rPr>
              <a:t>P</a:t>
            </a:r>
            <a:r>
              <a:rPr sz="6300" b="1" spc="-135" dirty="0">
                <a:solidFill>
                  <a:srgbClr val="BA2029"/>
                </a:solidFill>
                <a:latin typeface="Helvetica"/>
                <a:cs typeface="Helvetica"/>
              </a:rPr>
              <a:t>r</a:t>
            </a:r>
            <a:r>
              <a:rPr sz="6300" b="1" dirty="0">
                <a:solidFill>
                  <a:srgbClr val="BA2029"/>
                </a:solidFill>
                <a:latin typeface="Helvetica"/>
                <a:cs typeface="Helvetica"/>
              </a:rPr>
              <a:t>essu</a:t>
            </a:r>
            <a:r>
              <a:rPr sz="6300" b="1" spc="-129" dirty="0">
                <a:solidFill>
                  <a:srgbClr val="BA2029"/>
                </a:solidFill>
                <a:latin typeface="Helvetica"/>
                <a:cs typeface="Helvetica"/>
              </a:rPr>
              <a:t>r</a:t>
            </a:r>
            <a:r>
              <a:rPr sz="6300" b="1" dirty="0">
                <a:solidFill>
                  <a:srgbClr val="BA2029"/>
                </a:solidFill>
                <a:latin typeface="Helvetica"/>
                <a:cs typeface="Helvetica"/>
              </a:rPr>
              <a:t>e</a:t>
            </a:r>
          </a:p>
          <a:p>
            <a:pPr marL="1573898" indent="-380300">
              <a:spcBef>
                <a:spcPts val="3130"/>
              </a:spcBef>
              <a:buChar char="•"/>
              <a:tabLst>
                <a:tab pos="1574534" algn="l"/>
              </a:tabLst>
            </a:pPr>
            <a:r>
              <a:rPr sz="3500" b="1" spc="26" dirty="0">
                <a:solidFill>
                  <a:srgbClr val="27306B"/>
                </a:solidFill>
                <a:latin typeface="Helvetica"/>
                <a:cs typeface="Helvetica"/>
              </a:rPr>
              <a:t>Apply </a:t>
            </a:r>
            <a:r>
              <a:rPr sz="3500" b="1" spc="15" dirty="0">
                <a:solidFill>
                  <a:srgbClr val="27306B"/>
                </a:solidFill>
                <a:latin typeface="Helvetica"/>
                <a:cs typeface="Helvetica"/>
              </a:rPr>
              <a:t>direct </a:t>
            </a:r>
            <a:r>
              <a:rPr sz="3500" b="1" spc="9" dirty="0">
                <a:solidFill>
                  <a:srgbClr val="27306B"/>
                </a:solidFill>
                <a:latin typeface="Helvetica"/>
                <a:cs typeface="Helvetica"/>
              </a:rPr>
              <a:t>pressure </a:t>
            </a:r>
            <a:r>
              <a:rPr sz="3500" b="1" spc="15" dirty="0">
                <a:solidFill>
                  <a:srgbClr val="27306B"/>
                </a:solidFill>
                <a:latin typeface="Helvetica"/>
                <a:cs typeface="Helvetica"/>
              </a:rPr>
              <a:t>to</a:t>
            </a:r>
            <a:r>
              <a:rPr sz="3500" b="1" spc="235" dirty="0">
                <a:solidFill>
                  <a:srgbClr val="27306B"/>
                </a:solidFill>
                <a:latin typeface="Helvetica"/>
                <a:cs typeface="Helvetica"/>
              </a:rPr>
              <a:t> </a:t>
            </a:r>
            <a:r>
              <a:rPr sz="3500" b="1" spc="35" dirty="0">
                <a:solidFill>
                  <a:srgbClr val="27306B"/>
                </a:solidFill>
                <a:latin typeface="Helvetica"/>
                <a:cs typeface="Helvetica"/>
              </a:rPr>
              <a:t>wound</a:t>
            </a:r>
            <a:endParaRPr sz="3500" b="1" dirty="0">
              <a:latin typeface="Helvetica"/>
              <a:cs typeface="Helvetica"/>
            </a:endParaRPr>
          </a:p>
          <a:p>
            <a:pPr marL="1573898" indent="-380300">
              <a:spcBef>
                <a:spcPts val="1799"/>
              </a:spcBef>
              <a:buChar char="•"/>
              <a:tabLst>
                <a:tab pos="1574534" algn="l"/>
              </a:tabLst>
            </a:pPr>
            <a:r>
              <a:rPr sz="3500" b="1" spc="26" dirty="0">
                <a:solidFill>
                  <a:srgbClr val="27306B"/>
                </a:solidFill>
                <a:latin typeface="Helvetica"/>
                <a:cs typeface="Helvetica"/>
              </a:rPr>
              <a:t>Focus </a:t>
            </a:r>
            <a:r>
              <a:rPr sz="3500" b="1" spc="15" dirty="0">
                <a:solidFill>
                  <a:srgbClr val="27306B"/>
                </a:solidFill>
                <a:latin typeface="Helvetica"/>
                <a:cs typeface="Helvetica"/>
              </a:rPr>
              <a:t>on </a:t>
            </a:r>
            <a:r>
              <a:rPr sz="3500" b="1" spc="20" dirty="0">
                <a:solidFill>
                  <a:srgbClr val="27306B"/>
                </a:solidFill>
                <a:latin typeface="Helvetica"/>
                <a:cs typeface="Helvetica"/>
              </a:rPr>
              <a:t>the </a:t>
            </a:r>
            <a:r>
              <a:rPr sz="3500" b="1" spc="30" dirty="0">
                <a:solidFill>
                  <a:srgbClr val="27306B"/>
                </a:solidFill>
                <a:latin typeface="Helvetica"/>
                <a:cs typeface="Helvetica"/>
              </a:rPr>
              <a:t>location </a:t>
            </a:r>
            <a:r>
              <a:rPr sz="3500" b="1" spc="15" dirty="0">
                <a:solidFill>
                  <a:srgbClr val="27306B"/>
                </a:solidFill>
                <a:latin typeface="Helvetica"/>
                <a:cs typeface="Helvetica"/>
              </a:rPr>
              <a:t>of </a:t>
            </a:r>
            <a:r>
              <a:rPr sz="3500" b="1" spc="20" dirty="0">
                <a:solidFill>
                  <a:srgbClr val="27306B"/>
                </a:solidFill>
                <a:latin typeface="Helvetica"/>
                <a:cs typeface="Helvetica"/>
              </a:rPr>
              <a:t>the</a:t>
            </a:r>
            <a:r>
              <a:rPr sz="3500" b="1" spc="300" dirty="0">
                <a:solidFill>
                  <a:srgbClr val="27306B"/>
                </a:solidFill>
                <a:latin typeface="Helvetica"/>
                <a:cs typeface="Helvetica"/>
              </a:rPr>
              <a:t> </a:t>
            </a:r>
            <a:r>
              <a:rPr sz="3500" b="1" spc="35" dirty="0">
                <a:solidFill>
                  <a:srgbClr val="BA2029"/>
                </a:solidFill>
                <a:latin typeface="Helvetica"/>
                <a:cs typeface="Helvetica"/>
              </a:rPr>
              <a:t>bleeding</a:t>
            </a:r>
            <a:endParaRPr sz="3500" b="1" dirty="0">
              <a:solidFill>
                <a:srgbClr val="BA2029"/>
              </a:solidFill>
              <a:latin typeface="Helvetica"/>
              <a:cs typeface="Helvetica"/>
            </a:endParaRPr>
          </a:p>
          <a:p>
            <a:pPr marL="1573898" marR="923134" indent="-380300">
              <a:spcBef>
                <a:spcPts val="1804"/>
              </a:spcBef>
              <a:buChar char="•"/>
              <a:tabLst>
                <a:tab pos="1574534" algn="l"/>
              </a:tabLst>
            </a:pPr>
            <a:r>
              <a:rPr sz="3500" b="1" spc="20" dirty="0">
                <a:solidFill>
                  <a:srgbClr val="27306B"/>
                </a:solidFill>
                <a:latin typeface="Helvetica"/>
                <a:cs typeface="Helvetica"/>
              </a:rPr>
              <a:t>Use </a:t>
            </a:r>
            <a:r>
              <a:rPr sz="3500" b="1" spc="26" dirty="0">
                <a:solidFill>
                  <a:srgbClr val="27306B"/>
                </a:solidFill>
                <a:latin typeface="Helvetica"/>
                <a:cs typeface="Helvetica"/>
              </a:rPr>
              <a:t>just enough gauze </a:t>
            </a:r>
            <a:r>
              <a:rPr sz="3500" b="1" spc="15" dirty="0">
                <a:solidFill>
                  <a:srgbClr val="27306B"/>
                </a:solidFill>
                <a:latin typeface="Helvetica"/>
                <a:cs typeface="Helvetica"/>
              </a:rPr>
              <a:t>or </a:t>
            </a:r>
            <a:r>
              <a:rPr sz="3500" b="1" spc="26" dirty="0">
                <a:solidFill>
                  <a:srgbClr val="27306B"/>
                </a:solidFill>
                <a:latin typeface="Helvetica"/>
                <a:cs typeface="Helvetica"/>
              </a:rPr>
              <a:t>cloth </a:t>
            </a:r>
            <a:r>
              <a:rPr sz="3500" b="1" spc="35" dirty="0">
                <a:solidFill>
                  <a:srgbClr val="27306B"/>
                </a:solidFill>
                <a:latin typeface="Helvetica"/>
                <a:cs typeface="Helvetica"/>
              </a:rPr>
              <a:t>to  </a:t>
            </a:r>
            <a:r>
              <a:rPr sz="3500" b="1" spc="26" dirty="0">
                <a:solidFill>
                  <a:srgbClr val="27306B"/>
                </a:solidFill>
                <a:latin typeface="Helvetica"/>
                <a:cs typeface="Helvetica"/>
              </a:rPr>
              <a:t>cover</a:t>
            </a:r>
            <a:r>
              <a:rPr sz="3500" b="1" spc="70" dirty="0">
                <a:solidFill>
                  <a:srgbClr val="27306B"/>
                </a:solidFill>
                <a:latin typeface="Helvetica"/>
                <a:cs typeface="Helvetica"/>
              </a:rPr>
              <a:t> </a:t>
            </a:r>
            <a:r>
              <a:rPr sz="3500" b="1" spc="35" dirty="0">
                <a:solidFill>
                  <a:srgbClr val="27306B"/>
                </a:solidFill>
                <a:latin typeface="Helvetica"/>
                <a:cs typeface="Helvetica"/>
              </a:rPr>
              <a:t>injury</a:t>
            </a:r>
            <a:endParaRPr sz="3500" b="1" dirty="0">
              <a:latin typeface="Helvetica"/>
              <a:cs typeface="Helvetica"/>
            </a:endParaRPr>
          </a:p>
          <a:p>
            <a:pPr marL="1573898" marR="311098" indent="-380300">
              <a:spcBef>
                <a:spcPts val="1799"/>
              </a:spcBef>
              <a:buChar char="•"/>
              <a:tabLst>
                <a:tab pos="1574534" algn="l"/>
              </a:tabLst>
            </a:pPr>
            <a:r>
              <a:rPr sz="3500" b="1" spc="15" dirty="0">
                <a:solidFill>
                  <a:srgbClr val="27306B"/>
                </a:solidFill>
                <a:latin typeface="Helvetica"/>
                <a:cs typeface="Helvetica"/>
              </a:rPr>
              <a:t>If </a:t>
            </a:r>
            <a:r>
              <a:rPr sz="3500" b="1" spc="9" dirty="0">
                <a:solidFill>
                  <a:srgbClr val="27306B"/>
                </a:solidFill>
                <a:latin typeface="Helvetica"/>
                <a:cs typeface="Helvetica"/>
              </a:rPr>
              <a:t>pressure </a:t>
            </a:r>
            <a:r>
              <a:rPr sz="3500" b="1" spc="26" dirty="0">
                <a:solidFill>
                  <a:srgbClr val="27306B"/>
                </a:solidFill>
                <a:latin typeface="Helvetica"/>
                <a:cs typeface="Helvetica"/>
              </a:rPr>
              <a:t>stops </a:t>
            </a:r>
            <a:r>
              <a:rPr sz="3500" b="1" spc="20" dirty="0">
                <a:solidFill>
                  <a:srgbClr val="27306B"/>
                </a:solidFill>
                <a:latin typeface="Helvetica"/>
                <a:cs typeface="Helvetica"/>
              </a:rPr>
              <a:t>the </a:t>
            </a:r>
            <a:r>
              <a:rPr sz="3500" b="1" spc="30" dirty="0">
                <a:solidFill>
                  <a:srgbClr val="BA2029"/>
                </a:solidFill>
                <a:latin typeface="Helvetica"/>
                <a:cs typeface="Helvetica"/>
              </a:rPr>
              <a:t>bleeding</a:t>
            </a:r>
            <a:r>
              <a:rPr sz="3500" b="1" spc="30" dirty="0">
                <a:solidFill>
                  <a:srgbClr val="27306B"/>
                </a:solidFill>
                <a:latin typeface="Helvetica"/>
                <a:cs typeface="Helvetica"/>
              </a:rPr>
              <a:t>, </a:t>
            </a:r>
            <a:r>
              <a:rPr sz="3500" b="1" spc="35" dirty="0">
                <a:solidFill>
                  <a:srgbClr val="27306B"/>
                </a:solidFill>
                <a:latin typeface="Helvetica"/>
                <a:cs typeface="Helvetica"/>
              </a:rPr>
              <a:t>keep  </a:t>
            </a:r>
            <a:r>
              <a:rPr sz="3500" b="1" spc="9" dirty="0">
                <a:solidFill>
                  <a:srgbClr val="27306B"/>
                </a:solidFill>
                <a:latin typeface="Helvetica"/>
                <a:cs typeface="Helvetica"/>
              </a:rPr>
              <a:t>pressure </a:t>
            </a:r>
            <a:r>
              <a:rPr sz="3500" b="1" spc="15" dirty="0">
                <a:solidFill>
                  <a:srgbClr val="27306B"/>
                </a:solidFill>
                <a:latin typeface="Helvetica"/>
                <a:cs typeface="Helvetica"/>
              </a:rPr>
              <a:t>on </a:t>
            </a:r>
            <a:r>
              <a:rPr sz="3500" b="1" spc="26" dirty="0">
                <a:solidFill>
                  <a:srgbClr val="27306B"/>
                </a:solidFill>
                <a:latin typeface="Helvetica"/>
                <a:cs typeface="Helvetica"/>
              </a:rPr>
              <a:t>wound until help</a:t>
            </a:r>
            <a:r>
              <a:rPr sz="3500" b="1" spc="264" dirty="0">
                <a:solidFill>
                  <a:srgbClr val="27306B"/>
                </a:solidFill>
                <a:latin typeface="Helvetica"/>
                <a:cs typeface="Helvetica"/>
              </a:rPr>
              <a:t> </a:t>
            </a:r>
            <a:r>
              <a:rPr sz="3500" b="1" spc="35" dirty="0">
                <a:solidFill>
                  <a:srgbClr val="27306B"/>
                </a:solidFill>
                <a:latin typeface="Helvetica"/>
                <a:cs typeface="Helvetica"/>
              </a:rPr>
              <a:t>arrives</a:t>
            </a:r>
            <a:endParaRPr sz="3500" b="1" dirty="0">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4FBCB3B7-DF3C-429A-B58F-EB391F31A5B7}"/>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5554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38049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STB-Clip-Direct-Pressure-Slide 23</a:t>
            </a:r>
            <a:endParaRPr lang="en-US" sz="44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AB88A8C0-0C63-4F0C-B058-7C73941F576A}"/>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258EAA-44EE-4F8A-A295-C1392FFD5DDA}"/>
              </a:ext>
            </a:extLst>
          </p:cNvPr>
          <p:cNvSpPr/>
          <p:nvPr/>
        </p:nvSpPr>
        <p:spPr>
          <a:xfrm>
            <a:off x="-177800" y="-285679"/>
            <a:ext cx="1340706" cy="10445680"/>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92715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BF658895-6C55-47BE-9815-61CAEE74524E}"/>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0" name="object 4">
            <a:extLst>
              <a:ext uri="{FF2B5EF4-FFF2-40B4-BE49-F238E27FC236}">
                <a16:creationId xmlns:a16="http://schemas.microsoft.com/office/drawing/2014/main" id="{8EE14546-D8B3-43B7-B1E8-A3E4B8B62D21}"/>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a:spLocks noGrp="1"/>
          </p:cNvSpPr>
          <p:nvPr>
            <p:ph type="title"/>
          </p:nvPr>
        </p:nvSpPr>
        <p:spPr>
          <a:xfrm>
            <a:off x="1257299" y="585846"/>
            <a:ext cx="83185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4" name="object 4"/>
          <p:cNvSpPr txBox="1"/>
          <p:nvPr/>
        </p:nvSpPr>
        <p:spPr>
          <a:xfrm>
            <a:off x="1689102" y="2042295"/>
            <a:ext cx="11239500" cy="5502694"/>
          </a:xfrm>
          <a:prstGeom prst="rect">
            <a:avLst/>
          </a:prstGeom>
        </p:spPr>
        <p:txBody>
          <a:bodyPr vert="horz" wrap="square" lIns="0" tIns="549816" rIns="0" bIns="0" rtlCol="0">
            <a:spAutoFit/>
          </a:bodyPr>
          <a:lstStyle/>
          <a:p>
            <a:pPr marL="12698">
              <a:spcBef>
                <a:spcPts val="433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dirty="0">
                <a:solidFill>
                  <a:srgbClr val="BA2029"/>
                </a:solidFill>
                <a:latin typeface="Helvetica"/>
                <a:cs typeface="Helvetica"/>
              </a:rPr>
              <a:t>Packing</a:t>
            </a:r>
            <a:endParaRPr sz="6300" dirty="0">
              <a:solidFill>
                <a:srgbClr val="BA2029"/>
              </a:solidFill>
              <a:latin typeface="Helvetica"/>
              <a:cs typeface="Helvetica"/>
            </a:endParaRPr>
          </a:p>
          <a:p>
            <a:pPr marL="1573898" indent="-380300">
              <a:spcBef>
                <a:spcPts val="2119"/>
              </a:spcBef>
              <a:buChar char="•"/>
              <a:tabLst>
                <a:tab pos="1574534" algn="l"/>
              </a:tabLst>
            </a:pPr>
            <a:r>
              <a:rPr sz="3100" b="1" spc="20" dirty="0">
                <a:solidFill>
                  <a:srgbClr val="27306B"/>
                </a:solidFill>
                <a:latin typeface="Helvetica"/>
                <a:cs typeface="Helvetica"/>
              </a:rPr>
              <a:t>For </a:t>
            </a:r>
            <a:r>
              <a:rPr sz="3100" b="1" spc="26" dirty="0">
                <a:solidFill>
                  <a:srgbClr val="27306B"/>
                </a:solidFill>
                <a:latin typeface="Helvetica"/>
                <a:cs typeface="Helvetica"/>
              </a:rPr>
              <a:t>large</a:t>
            </a:r>
            <a:r>
              <a:rPr sz="3100" b="1" spc="115" dirty="0">
                <a:solidFill>
                  <a:srgbClr val="27306B"/>
                </a:solidFill>
                <a:latin typeface="Helvetica"/>
                <a:cs typeface="Helvetica"/>
              </a:rPr>
              <a:t> </a:t>
            </a:r>
            <a:r>
              <a:rPr sz="3100" b="1" spc="35" dirty="0">
                <a:solidFill>
                  <a:srgbClr val="27306B"/>
                </a:solidFill>
                <a:latin typeface="Helvetica"/>
                <a:cs typeface="Helvetica"/>
              </a:rPr>
              <a:t>wounds,</a:t>
            </a:r>
            <a:r>
              <a:rPr lang="en-US" sz="3100" dirty="0">
                <a:latin typeface="Helvetica"/>
                <a:cs typeface="Helvetica"/>
              </a:rPr>
              <a:t> </a:t>
            </a:r>
            <a:r>
              <a:rPr sz="3100" b="1" spc="35" dirty="0">
                <a:solidFill>
                  <a:srgbClr val="27306B"/>
                </a:solidFill>
                <a:latin typeface="Helvetica"/>
                <a:cs typeface="Helvetica"/>
              </a:rPr>
              <a:t>superficial</a:t>
            </a:r>
            <a:r>
              <a:rPr sz="3100" b="1" spc="55" dirty="0">
                <a:solidFill>
                  <a:srgbClr val="27306B"/>
                </a:solidFill>
                <a:latin typeface="Helvetica"/>
                <a:cs typeface="Helvetica"/>
              </a:rPr>
              <a:t> </a:t>
            </a:r>
            <a:br>
              <a:rPr lang="en-US" sz="3100" b="1" spc="55" dirty="0">
                <a:solidFill>
                  <a:srgbClr val="27306B"/>
                </a:solidFill>
                <a:latin typeface="Helvetica"/>
                <a:cs typeface="Helvetica"/>
              </a:rPr>
            </a:br>
            <a:r>
              <a:rPr sz="3100" b="1" spc="9" dirty="0">
                <a:solidFill>
                  <a:srgbClr val="27306B"/>
                </a:solidFill>
                <a:latin typeface="Helvetica"/>
                <a:cs typeface="Helvetica"/>
              </a:rPr>
              <a:t>pressure</a:t>
            </a:r>
            <a:r>
              <a:rPr sz="3100" b="1" spc="55" dirty="0">
                <a:solidFill>
                  <a:srgbClr val="27306B"/>
                </a:solidFill>
                <a:latin typeface="Helvetica"/>
                <a:cs typeface="Helvetica"/>
              </a:rPr>
              <a:t> </a:t>
            </a:r>
            <a:r>
              <a:rPr sz="3100" b="1" spc="35" dirty="0">
                <a:solidFill>
                  <a:srgbClr val="27306B"/>
                </a:solidFill>
                <a:latin typeface="Helvetica"/>
                <a:cs typeface="Helvetica"/>
              </a:rPr>
              <a:t>is</a:t>
            </a:r>
            <a:r>
              <a:rPr lang="en-US" sz="3100" b="1" spc="35" dirty="0">
                <a:solidFill>
                  <a:srgbClr val="27306B"/>
                </a:solidFill>
                <a:latin typeface="Helvetica"/>
                <a:cs typeface="Helvetica"/>
              </a:rPr>
              <a:t> </a:t>
            </a:r>
            <a:r>
              <a:rPr sz="3100" b="1" spc="20" dirty="0">
                <a:solidFill>
                  <a:srgbClr val="27306B"/>
                </a:solidFill>
                <a:latin typeface="Helvetica"/>
                <a:cs typeface="Helvetica"/>
              </a:rPr>
              <a:t>not</a:t>
            </a:r>
            <a:r>
              <a:rPr sz="3100" b="1" spc="65" dirty="0">
                <a:solidFill>
                  <a:srgbClr val="27306B"/>
                </a:solidFill>
                <a:latin typeface="Helvetica"/>
                <a:cs typeface="Helvetica"/>
              </a:rPr>
              <a:t> </a:t>
            </a:r>
            <a:r>
              <a:rPr sz="3100" b="1" spc="26" dirty="0">
                <a:solidFill>
                  <a:srgbClr val="27306B"/>
                </a:solidFill>
                <a:latin typeface="Helvetica"/>
                <a:cs typeface="Helvetica"/>
              </a:rPr>
              <a:t>effective</a:t>
            </a:r>
            <a:endParaRPr sz="3100" dirty="0">
              <a:latin typeface="Helvetica"/>
              <a:cs typeface="Helvetica"/>
            </a:endParaRPr>
          </a:p>
          <a:p>
            <a:pPr marL="1573898" marR="4101408" indent="-380300">
              <a:spcBef>
                <a:spcPts val="1799"/>
              </a:spcBef>
              <a:buChar char="•"/>
              <a:tabLst>
                <a:tab pos="1574534" algn="l"/>
              </a:tabLst>
            </a:pPr>
            <a:r>
              <a:rPr sz="3100" b="1" spc="15" dirty="0">
                <a:solidFill>
                  <a:srgbClr val="27306B"/>
                </a:solidFill>
                <a:latin typeface="Helvetica"/>
                <a:cs typeface="Helvetica"/>
              </a:rPr>
              <a:t>If </a:t>
            </a:r>
            <a:r>
              <a:rPr sz="3100" b="1" spc="30" dirty="0">
                <a:solidFill>
                  <a:srgbClr val="BA2029"/>
                </a:solidFill>
                <a:latin typeface="Helvetica"/>
                <a:cs typeface="Helvetica"/>
              </a:rPr>
              <a:t>bleeding</a:t>
            </a:r>
            <a:r>
              <a:rPr sz="3100" b="1" spc="30" dirty="0">
                <a:solidFill>
                  <a:srgbClr val="AE422D"/>
                </a:solidFill>
                <a:latin typeface="Helvetica"/>
                <a:cs typeface="Helvetica"/>
              </a:rPr>
              <a:t> </a:t>
            </a:r>
            <a:r>
              <a:rPr sz="3100" b="1" spc="15" dirty="0">
                <a:solidFill>
                  <a:srgbClr val="27306B"/>
                </a:solidFill>
                <a:latin typeface="Helvetica"/>
                <a:cs typeface="Helvetica"/>
              </a:rPr>
              <a:t>is </a:t>
            </a:r>
            <a:r>
              <a:rPr sz="3100" b="1" spc="9" dirty="0">
                <a:solidFill>
                  <a:srgbClr val="27306B"/>
                </a:solidFill>
                <a:latin typeface="Helvetica"/>
                <a:cs typeface="Helvetica"/>
              </a:rPr>
              <a:t>from </a:t>
            </a:r>
            <a:r>
              <a:rPr sz="3100" b="1" dirty="0">
                <a:solidFill>
                  <a:srgbClr val="27306B"/>
                </a:solidFill>
                <a:latin typeface="Helvetica"/>
                <a:cs typeface="Helvetica"/>
              </a:rPr>
              <a:t>a  </a:t>
            </a:r>
            <a:r>
              <a:rPr sz="3100" b="1" spc="26" dirty="0">
                <a:solidFill>
                  <a:srgbClr val="27306B"/>
                </a:solidFill>
                <a:latin typeface="Helvetica"/>
                <a:cs typeface="Helvetica"/>
              </a:rPr>
              <a:t>deep wound,</a:t>
            </a:r>
            <a:r>
              <a:rPr sz="3100" b="1" spc="79" dirty="0">
                <a:solidFill>
                  <a:srgbClr val="27306B"/>
                </a:solidFill>
                <a:latin typeface="Helvetica"/>
                <a:cs typeface="Helvetica"/>
              </a:rPr>
              <a:t> </a:t>
            </a:r>
            <a:r>
              <a:rPr sz="3100" b="1" spc="35" dirty="0">
                <a:solidFill>
                  <a:srgbClr val="27306B"/>
                </a:solidFill>
                <a:latin typeface="Helvetica"/>
                <a:cs typeface="Helvetica"/>
              </a:rPr>
              <a:t>pack</a:t>
            </a:r>
            <a:r>
              <a:rPr lang="en-US" sz="3100" dirty="0">
                <a:latin typeface="Helvetica"/>
                <a:cs typeface="Helvetica"/>
              </a:rPr>
              <a:t> </a:t>
            </a:r>
            <a:r>
              <a:rPr sz="3100" b="1" spc="26" dirty="0">
                <a:solidFill>
                  <a:srgbClr val="27306B"/>
                </a:solidFill>
                <a:latin typeface="Helvetica"/>
                <a:cs typeface="Helvetica"/>
              </a:rPr>
              <a:t>gauze </a:t>
            </a:r>
            <a:r>
              <a:rPr sz="3100" b="1" spc="30" dirty="0">
                <a:solidFill>
                  <a:srgbClr val="27306B"/>
                </a:solidFill>
                <a:latin typeface="Helvetica"/>
                <a:cs typeface="Helvetica"/>
              </a:rPr>
              <a:t>tightly </a:t>
            </a:r>
            <a:r>
              <a:rPr sz="3100" b="1" spc="26" dirty="0">
                <a:solidFill>
                  <a:srgbClr val="27306B"/>
                </a:solidFill>
                <a:latin typeface="Helvetica"/>
                <a:cs typeface="Helvetica"/>
              </a:rPr>
              <a:t>into</a:t>
            </a:r>
            <a:r>
              <a:rPr sz="3100" b="1" spc="144" dirty="0">
                <a:solidFill>
                  <a:srgbClr val="27306B"/>
                </a:solidFill>
                <a:latin typeface="Helvetica"/>
                <a:cs typeface="Helvetica"/>
              </a:rPr>
              <a:t> </a:t>
            </a:r>
            <a:r>
              <a:rPr sz="3100" b="1" spc="35" dirty="0">
                <a:solidFill>
                  <a:srgbClr val="27306B"/>
                </a:solidFill>
                <a:latin typeface="Helvetica"/>
                <a:cs typeface="Helvetica"/>
              </a:rPr>
              <a:t>the</a:t>
            </a:r>
            <a:r>
              <a:rPr lang="en-US" sz="3100" dirty="0">
                <a:latin typeface="Helvetica"/>
                <a:cs typeface="Helvetica"/>
              </a:rPr>
              <a:t> </a:t>
            </a:r>
            <a:r>
              <a:rPr sz="3100" b="1" spc="26" dirty="0">
                <a:solidFill>
                  <a:srgbClr val="27306B"/>
                </a:solidFill>
                <a:latin typeface="Helvetica"/>
                <a:cs typeface="Helvetica"/>
              </a:rPr>
              <a:t>wound until </a:t>
            </a:r>
            <a:r>
              <a:rPr sz="3100" b="1" spc="15" dirty="0">
                <a:solidFill>
                  <a:srgbClr val="27306B"/>
                </a:solidFill>
                <a:latin typeface="Helvetica"/>
                <a:cs typeface="Helvetica"/>
              </a:rPr>
              <a:t>it </a:t>
            </a:r>
            <a:r>
              <a:rPr sz="3100" b="1" spc="26" dirty="0">
                <a:solidFill>
                  <a:srgbClr val="27306B"/>
                </a:solidFill>
                <a:latin typeface="Helvetica"/>
                <a:cs typeface="Helvetica"/>
              </a:rPr>
              <a:t>stops </a:t>
            </a:r>
            <a:r>
              <a:rPr sz="3100" b="1" spc="35" dirty="0">
                <a:solidFill>
                  <a:srgbClr val="27306B"/>
                </a:solidFill>
                <a:latin typeface="Helvetica"/>
                <a:cs typeface="Helvetica"/>
              </a:rPr>
              <a:t>the  </a:t>
            </a:r>
            <a:r>
              <a:rPr sz="3100" b="1" spc="30" dirty="0">
                <a:solidFill>
                  <a:srgbClr val="BA2029"/>
                </a:solidFill>
                <a:latin typeface="Helvetica"/>
                <a:cs typeface="Helvetica"/>
              </a:rPr>
              <a:t>bleeding</a:t>
            </a:r>
            <a:r>
              <a:rPr sz="3100" b="1" spc="30" dirty="0">
                <a:solidFill>
                  <a:srgbClr val="27306B"/>
                </a:solidFill>
                <a:latin typeface="Helvetica"/>
                <a:cs typeface="Helvetica"/>
              </a:rPr>
              <a:t>; </a:t>
            </a:r>
            <a:r>
              <a:rPr sz="3100" b="1" spc="26" dirty="0">
                <a:solidFill>
                  <a:srgbClr val="27306B"/>
                </a:solidFill>
                <a:latin typeface="Helvetica"/>
                <a:cs typeface="Helvetica"/>
              </a:rPr>
              <a:t>hold</a:t>
            </a:r>
            <a:r>
              <a:rPr lang="en-US" sz="3100" b="1" spc="26" dirty="0">
                <a:solidFill>
                  <a:srgbClr val="27306B"/>
                </a:solidFill>
                <a:latin typeface="Helvetica"/>
                <a:cs typeface="Helvetica"/>
              </a:rPr>
              <a:t> </a:t>
            </a:r>
            <a:r>
              <a:rPr sz="3100" b="1" spc="9" dirty="0">
                <a:solidFill>
                  <a:srgbClr val="27306B"/>
                </a:solidFill>
                <a:latin typeface="Helvetica"/>
                <a:cs typeface="Helvetica"/>
              </a:rPr>
              <a:t>pressure  </a:t>
            </a:r>
            <a:r>
              <a:rPr sz="3100" b="1" spc="26" dirty="0">
                <a:solidFill>
                  <a:srgbClr val="27306B"/>
                </a:solidFill>
                <a:latin typeface="Helvetica"/>
                <a:cs typeface="Helvetica"/>
              </a:rPr>
              <a:t>until help</a:t>
            </a:r>
            <a:r>
              <a:rPr sz="3100" b="1" spc="100" dirty="0">
                <a:solidFill>
                  <a:srgbClr val="27306B"/>
                </a:solidFill>
                <a:latin typeface="Helvetica"/>
                <a:cs typeface="Helvetica"/>
              </a:rPr>
              <a:t> </a:t>
            </a:r>
            <a:r>
              <a:rPr sz="3100" b="1" spc="35" dirty="0">
                <a:solidFill>
                  <a:srgbClr val="27306B"/>
                </a:solidFill>
                <a:latin typeface="Helvetica"/>
                <a:cs typeface="Helvetica"/>
              </a:rPr>
              <a:t>arrives</a:t>
            </a:r>
            <a:endParaRPr sz="3100" dirty="0">
              <a:latin typeface="Helvetica"/>
              <a:cs typeface="Helvetica"/>
            </a:endParaRPr>
          </a:p>
        </p:txBody>
      </p:sp>
      <p:sp>
        <p:nvSpPr>
          <p:cNvPr id="5" name="object 5"/>
          <p:cNvSpPr/>
          <p:nvPr/>
        </p:nvSpPr>
        <p:spPr>
          <a:xfrm>
            <a:off x="10490201" y="5537201"/>
            <a:ext cx="5359399" cy="3733800"/>
          </a:xfrm>
          <a:prstGeom prst="rect">
            <a:avLst/>
          </a:prstGeom>
          <a:blipFill>
            <a:blip r:embed="rId3" cstate="print"/>
            <a:stretch>
              <a:fillRect/>
            </a:stretch>
          </a:blipFill>
        </p:spPr>
        <p:txBody>
          <a:bodyPr wrap="square" lIns="0" tIns="0" rIns="0" bIns="0" rtlCol="0"/>
          <a:lstStyle/>
          <a:p>
            <a:endParaRPr/>
          </a:p>
        </p:txBody>
      </p:sp>
      <p:sp>
        <p:nvSpPr>
          <p:cNvPr id="7" name="object 7"/>
          <p:cNvSpPr txBox="1">
            <a:spLocks noGrp="1"/>
          </p:cNvSpPr>
          <p:nvPr>
            <p:ph type="dt" sz="half" idx="6"/>
          </p:nvPr>
        </p:nvSpPr>
        <p:spPr>
          <a:xfrm>
            <a:off x="10603986" y="9645800"/>
            <a:ext cx="5144013" cy="243656"/>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E3F6268B-E721-41DA-BF3D-892BDE90BAB4}"/>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876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09855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STB-Clips-Wound-Packing-Slide 25</a:t>
            </a:r>
            <a:endParaRPr sz="96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9" name="Rectangle 8">
            <a:extLst>
              <a:ext uri="{FF2B5EF4-FFF2-40B4-BE49-F238E27FC236}">
                <a16:creationId xmlns:a16="http://schemas.microsoft.com/office/drawing/2014/main" id="{AB88A8C0-0C63-4F0C-B058-7C73941F576A}"/>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58E8388-DC7D-4A67-A732-6FE92CA7A6C3}"/>
              </a:ext>
            </a:extLst>
          </p:cNvPr>
          <p:cNvSpPr/>
          <p:nvPr/>
        </p:nvSpPr>
        <p:spPr>
          <a:xfrm>
            <a:off x="-177800" y="-285679"/>
            <a:ext cx="1340706" cy="10445680"/>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01721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FD0410F-77E9-499C-8ED9-294424141FA5}"/>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6" name="object 4">
            <a:extLst>
              <a:ext uri="{FF2B5EF4-FFF2-40B4-BE49-F238E27FC236}">
                <a16:creationId xmlns:a16="http://schemas.microsoft.com/office/drawing/2014/main" id="{75DCAEA5-548C-4910-AF47-8AA632F23D29}"/>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a:spLocks noGrp="1"/>
          </p:cNvSpPr>
          <p:nvPr>
            <p:ph type="title"/>
          </p:nvPr>
        </p:nvSpPr>
        <p:spPr>
          <a:xfrm>
            <a:off x="1257300" y="576728"/>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0" name="object 10"/>
          <p:cNvSpPr txBox="1">
            <a:spLocks noGrp="1"/>
          </p:cNvSpPr>
          <p:nvPr>
            <p:ph type="dt" sz="half" idx="6"/>
          </p:nvPr>
        </p:nvSpPr>
        <p:spPr>
          <a:xfrm>
            <a:off x="10603989" y="9645799"/>
            <a:ext cx="5652011"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5"/>
          <p:cNvSpPr/>
          <p:nvPr/>
        </p:nvSpPr>
        <p:spPr>
          <a:xfrm>
            <a:off x="13538201" y="4318001"/>
            <a:ext cx="2112836" cy="4952672"/>
          </a:xfrm>
          <a:prstGeom prst="rect">
            <a:avLst/>
          </a:prstGeom>
          <a:blipFill>
            <a:blip r:embed="rId3" cstate="print"/>
            <a:stretch>
              <a:fillRect/>
            </a:stretch>
          </a:blipFill>
        </p:spPr>
        <p:txBody>
          <a:bodyPr wrap="square" lIns="0" tIns="0" rIns="0" bIns="0" rtlCol="0"/>
          <a:lstStyle/>
          <a:p>
            <a:endParaRPr/>
          </a:p>
        </p:txBody>
      </p:sp>
      <p:sp>
        <p:nvSpPr>
          <p:cNvPr id="13" name="object 6"/>
          <p:cNvSpPr/>
          <p:nvPr/>
        </p:nvSpPr>
        <p:spPr>
          <a:xfrm>
            <a:off x="10947401" y="3479800"/>
            <a:ext cx="2079172" cy="4839068"/>
          </a:xfrm>
          <a:prstGeom prst="rect">
            <a:avLst/>
          </a:prstGeom>
          <a:blipFill>
            <a:blip r:embed="rId4" cstate="print"/>
            <a:stretch>
              <a:fillRect/>
            </a:stretch>
          </a:blipFill>
        </p:spPr>
        <p:txBody>
          <a:bodyPr wrap="square" lIns="0" tIns="0" rIns="0" bIns="0" rtlCol="0"/>
          <a:lstStyle/>
          <a:p>
            <a:endParaRPr/>
          </a:p>
        </p:txBody>
      </p:sp>
      <p:sp>
        <p:nvSpPr>
          <p:cNvPr id="14" name="object 8"/>
          <p:cNvSpPr/>
          <p:nvPr/>
        </p:nvSpPr>
        <p:spPr>
          <a:xfrm>
            <a:off x="8509001" y="2717803"/>
            <a:ext cx="1957916" cy="4582362"/>
          </a:xfrm>
          <a:prstGeom prst="rect">
            <a:avLst/>
          </a:prstGeom>
          <a:blipFill>
            <a:blip r:embed="rId5" cstate="print"/>
            <a:stretch>
              <a:fillRect/>
            </a:stretch>
          </a:blipFill>
        </p:spPr>
        <p:txBody>
          <a:bodyPr wrap="square" lIns="0" tIns="0" rIns="0" bIns="0" rtlCol="0"/>
          <a:lstStyle/>
          <a:p>
            <a:endParaRPr/>
          </a:p>
        </p:txBody>
      </p:sp>
      <p:sp>
        <p:nvSpPr>
          <p:cNvPr id="15" name="object 4"/>
          <p:cNvSpPr txBox="1"/>
          <p:nvPr/>
        </p:nvSpPr>
        <p:spPr>
          <a:xfrm>
            <a:off x="1689100" y="2481672"/>
            <a:ext cx="8412480" cy="7537951"/>
          </a:xfrm>
          <a:prstGeom prst="rect">
            <a:avLst/>
          </a:prstGeom>
        </p:spPr>
        <p:txBody>
          <a:bodyPr vert="horz" wrap="square" lIns="0" tIns="63490" rIns="0" bIns="0" rtlCol="0">
            <a:spAutoFit/>
          </a:bodyPr>
          <a:lstStyle/>
          <a:p>
            <a:pPr marL="1283119" marR="2109749" indent="-1271056">
              <a:lnSpc>
                <a:spcPts val="8499"/>
              </a:lnSpc>
              <a:spcBef>
                <a:spcPts val="499"/>
              </a:spcBef>
              <a:tabLst>
                <a:tab pos="1198043" algn="l"/>
                <a:tab pos="592100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  Packing</a:t>
            </a:r>
            <a:endParaRPr sz="6300" dirty="0">
              <a:solidFill>
                <a:srgbClr val="BA2029"/>
              </a:solidFill>
              <a:latin typeface="Helvetica"/>
              <a:cs typeface="Helvetica"/>
            </a:endParaRPr>
          </a:p>
          <a:p>
            <a:pPr>
              <a:spcBef>
                <a:spcPts val="9"/>
              </a:spcBef>
            </a:pPr>
            <a:endParaRPr sz="4300" dirty="0">
              <a:latin typeface="Times New Roman"/>
              <a:cs typeface="Times New Roman"/>
            </a:endParaRPr>
          </a:p>
          <a:p>
            <a:pPr marL="1574534" indent="-381570">
              <a:spcBef>
                <a:spcPts val="6"/>
              </a:spcBef>
              <a:buChar char="•"/>
              <a:tabLst>
                <a:tab pos="1575168" algn="l"/>
              </a:tabLst>
            </a:pPr>
            <a:r>
              <a:rPr sz="4300" b="1" spc="30" dirty="0">
                <a:solidFill>
                  <a:srgbClr val="27306B"/>
                </a:solidFill>
                <a:latin typeface="Helvetica"/>
                <a:cs typeface="Helvetica"/>
              </a:rPr>
              <a:t>Arms and</a:t>
            </a:r>
            <a:r>
              <a:rPr sz="4300" b="1" spc="141" dirty="0">
                <a:solidFill>
                  <a:srgbClr val="27306B"/>
                </a:solidFill>
                <a:latin typeface="Helvetica"/>
                <a:cs typeface="Helvetica"/>
              </a:rPr>
              <a:t> </a:t>
            </a:r>
            <a:r>
              <a:rPr sz="4300" b="1" spc="44" dirty="0">
                <a:solidFill>
                  <a:srgbClr val="27306B"/>
                </a:solidFill>
                <a:latin typeface="Helvetica"/>
                <a:cs typeface="Helvetica"/>
              </a:rPr>
              <a:t>legs</a:t>
            </a:r>
            <a:endParaRPr sz="4300" dirty="0">
              <a:latin typeface="Helvetica"/>
              <a:cs typeface="Helvetica"/>
            </a:endParaRPr>
          </a:p>
          <a:p>
            <a:pPr>
              <a:spcBef>
                <a:spcPts val="9"/>
              </a:spcBef>
              <a:buChar char="•"/>
            </a:pPr>
            <a:endParaRPr sz="4300" dirty="0">
              <a:latin typeface="Times New Roman"/>
              <a:cs typeface="Times New Roman"/>
            </a:endParaRPr>
          </a:p>
          <a:p>
            <a:pPr marL="1574534" indent="-381570">
              <a:buChar char="•"/>
              <a:tabLst>
                <a:tab pos="1575168" algn="l"/>
              </a:tabLst>
            </a:pPr>
            <a:r>
              <a:rPr sz="4300" b="1" spc="35" dirty="0">
                <a:solidFill>
                  <a:srgbClr val="27306B"/>
                </a:solidFill>
                <a:latin typeface="Helvetica"/>
                <a:cs typeface="Helvetica"/>
              </a:rPr>
              <a:t>Neck, armpits, </a:t>
            </a:r>
            <a:br>
              <a:rPr lang="en-US" sz="4300" b="1" spc="35" dirty="0">
                <a:solidFill>
                  <a:srgbClr val="27306B"/>
                </a:solidFill>
                <a:latin typeface="Helvetica"/>
                <a:cs typeface="Helvetica"/>
              </a:rPr>
            </a:br>
            <a:r>
              <a:rPr sz="4300" b="1" spc="30" dirty="0">
                <a:solidFill>
                  <a:srgbClr val="27306B"/>
                </a:solidFill>
                <a:latin typeface="Helvetica"/>
                <a:cs typeface="Helvetica"/>
              </a:rPr>
              <a:t>and</a:t>
            </a:r>
            <a:r>
              <a:rPr sz="4300" b="1" spc="155" dirty="0">
                <a:solidFill>
                  <a:srgbClr val="27306B"/>
                </a:solidFill>
                <a:latin typeface="Helvetica"/>
                <a:cs typeface="Helvetica"/>
              </a:rPr>
              <a:t> </a:t>
            </a:r>
            <a:r>
              <a:rPr sz="4300" b="1" spc="26" dirty="0">
                <a:solidFill>
                  <a:srgbClr val="27306B"/>
                </a:solidFill>
                <a:latin typeface="Helvetica"/>
                <a:cs typeface="Helvetica"/>
              </a:rPr>
              <a:t>groin</a:t>
            </a:r>
            <a:endParaRPr lang="en-US" sz="4300" b="1" spc="26" dirty="0">
              <a:solidFill>
                <a:srgbClr val="27306B"/>
              </a:solidFill>
              <a:latin typeface="Helvetica"/>
              <a:cs typeface="Helvetica"/>
            </a:endParaRPr>
          </a:p>
          <a:p>
            <a:pPr marL="1192964">
              <a:tabLst>
                <a:tab pos="1575168" algn="l"/>
              </a:tabLst>
            </a:pPr>
            <a:endParaRPr lang="en-US" sz="4300" b="1" spc="26" dirty="0">
              <a:solidFill>
                <a:srgbClr val="27306B"/>
              </a:solidFill>
              <a:latin typeface="Helvetica"/>
              <a:cs typeface="Helvetica"/>
            </a:endParaRPr>
          </a:p>
          <a:p>
            <a:pPr marL="1574534" indent="-381570">
              <a:buFontTx/>
              <a:buChar char="•"/>
              <a:tabLst>
                <a:tab pos="1575168" algn="l"/>
              </a:tabLst>
            </a:pPr>
            <a:r>
              <a:rPr lang="en-US" sz="4300" b="1" spc="44" dirty="0">
                <a:solidFill>
                  <a:srgbClr val="27306B"/>
                </a:solidFill>
                <a:latin typeface="Helvetica"/>
                <a:cs typeface="Helvetica"/>
              </a:rPr>
              <a:t>Body</a:t>
            </a:r>
            <a:endParaRPr lang="en-US" sz="4300" dirty="0">
              <a:solidFill>
                <a:srgbClr val="27306B"/>
              </a:solidFill>
              <a:latin typeface="Helvetica"/>
              <a:cs typeface="Helvetica"/>
            </a:endParaRPr>
          </a:p>
          <a:p>
            <a:pPr marL="1192964">
              <a:tabLst>
                <a:tab pos="1575168" algn="l"/>
              </a:tabLst>
            </a:pPr>
            <a:endParaRPr sz="4300" dirty="0">
              <a:latin typeface="Helvetica"/>
              <a:cs typeface="Helvetica"/>
            </a:endParaRPr>
          </a:p>
        </p:txBody>
      </p:sp>
      <p:sp>
        <p:nvSpPr>
          <p:cNvPr id="2" name="Multiplication Sign 1">
            <a:extLst>
              <a:ext uri="{FF2B5EF4-FFF2-40B4-BE49-F238E27FC236}">
                <a16:creationId xmlns:a16="http://schemas.microsoft.com/office/drawing/2014/main" id="{30D3B47A-C8EE-4828-A396-4E677B8A8F47}"/>
              </a:ext>
            </a:extLst>
          </p:cNvPr>
          <p:cNvSpPr/>
          <p:nvPr/>
        </p:nvSpPr>
        <p:spPr>
          <a:xfrm>
            <a:off x="13203969" y="4042833"/>
            <a:ext cx="2781300" cy="4016374"/>
          </a:xfrm>
          <a:prstGeom prst="mathMultiply">
            <a:avLst>
              <a:gd name="adj1" fmla="val 6953"/>
            </a:avLst>
          </a:prstGeom>
          <a:solidFill>
            <a:srgbClr val="DB2626"/>
          </a:solidFill>
          <a:ln>
            <a:solidFill>
              <a:srgbClr val="D6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DB41269-3FC2-4A62-9038-61E2E09937A3}"/>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583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9" presetClass="emph" presetSubtype="0" fill="hold" nodeType="clickEffect">
                                  <p:stCondLst>
                                    <p:cond delay="0"/>
                                  </p:stCondLst>
                                  <p:childTnLst>
                                    <p:animClr clrSpc="rgb" dir="cw">
                                      <p:cBhvr override="childStyle">
                                        <p:cTn id="12" dur="500" fill="hold"/>
                                        <p:tgtEl>
                                          <p:spTgt spid="15">
                                            <p:txEl>
                                              <p:pRg st="2" end="2"/>
                                            </p:txEl>
                                          </p:spTgt>
                                        </p:tgtEl>
                                        <p:attrNameLst>
                                          <p:attrName>style.color</p:attrName>
                                        </p:attrNameLst>
                                      </p:cBhvr>
                                      <p:to>
                                        <a:srgbClr val="953734"/>
                                      </p:to>
                                    </p:animClr>
                                    <p:animClr clrSpc="rgb" dir="cw">
                                      <p:cBhvr>
                                        <p:cTn id="13" dur="500" fill="hold"/>
                                        <p:tgtEl>
                                          <p:spTgt spid="15">
                                            <p:txEl>
                                              <p:pRg st="2" end="2"/>
                                            </p:txEl>
                                          </p:spTgt>
                                        </p:tgtEl>
                                        <p:attrNameLst>
                                          <p:attrName>fillcolor</p:attrName>
                                        </p:attrNameLst>
                                      </p:cBhvr>
                                      <p:to>
                                        <a:srgbClr val="953734"/>
                                      </p:to>
                                    </p:animClr>
                                    <p:set>
                                      <p:cBhvr>
                                        <p:cTn id="14" dur="500" fill="hold"/>
                                        <p:tgtEl>
                                          <p:spTgt spid="15">
                                            <p:txEl>
                                              <p:pRg st="2" end="2"/>
                                            </p:txEl>
                                          </p:spTgt>
                                        </p:tgtEl>
                                        <p:attrNameLst>
                                          <p:attrName>fill.type</p:attrName>
                                        </p:attrNameLst>
                                      </p:cBhvr>
                                      <p:to>
                                        <p:strVal val="solid"/>
                                      </p:to>
                                    </p:set>
                                    <p:set>
                                      <p:cBhvr>
                                        <p:cTn id="15" dur="500" fill="hold"/>
                                        <p:tgtEl>
                                          <p:spTgt spid="15">
                                            <p:txEl>
                                              <p:pRg st="2" end="2"/>
                                            </p:txEl>
                                          </p:spTgt>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9" presetClass="emph" presetSubtype="0" fill="hold" nodeType="clickEffect">
                                  <p:stCondLst>
                                    <p:cond delay="0"/>
                                  </p:stCondLst>
                                  <p:childTnLst>
                                    <p:animClr clrSpc="rgb" dir="cw">
                                      <p:cBhvr override="childStyle">
                                        <p:cTn id="25" dur="500" fill="hold"/>
                                        <p:tgtEl>
                                          <p:spTgt spid="15">
                                            <p:txEl>
                                              <p:pRg st="4" end="4"/>
                                            </p:txEl>
                                          </p:spTgt>
                                        </p:tgtEl>
                                        <p:attrNameLst>
                                          <p:attrName>style.color</p:attrName>
                                        </p:attrNameLst>
                                      </p:cBhvr>
                                      <p:to>
                                        <a:srgbClr val="953734"/>
                                      </p:to>
                                    </p:animClr>
                                    <p:animClr clrSpc="rgb" dir="cw">
                                      <p:cBhvr>
                                        <p:cTn id="26" dur="500" fill="hold"/>
                                        <p:tgtEl>
                                          <p:spTgt spid="15">
                                            <p:txEl>
                                              <p:pRg st="4" end="4"/>
                                            </p:txEl>
                                          </p:spTgt>
                                        </p:tgtEl>
                                        <p:attrNameLst>
                                          <p:attrName>fillcolor</p:attrName>
                                        </p:attrNameLst>
                                      </p:cBhvr>
                                      <p:to>
                                        <a:srgbClr val="953734"/>
                                      </p:to>
                                    </p:animClr>
                                    <p:set>
                                      <p:cBhvr>
                                        <p:cTn id="27" dur="500" fill="hold"/>
                                        <p:tgtEl>
                                          <p:spTgt spid="15">
                                            <p:txEl>
                                              <p:pRg st="4" end="4"/>
                                            </p:txEl>
                                          </p:spTgt>
                                        </p:tgtEl>
                                        <p:attrNameLst>
                                          <p:attrName>fill.type</p:attrName>
                                        </p:attrNameLst>
                                      </p:cBhvr>
                                      <p:to>
                                        <p:strVal val="solid"/>
                                      </p:to>
                                    </p:set>
                                    <p:set>
                                      <p:cBhvr>
                                        <p:cTn id="28" dur="500" fill="hold"/>
                                        <p:tgtEl>
                                          <p:spTgt spid="15">
                                            <p:txEl>
                                              <p:pRg st="4" end="4"/>
                                            </p:txEl>
                                          </p:spTgt>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250"/>
                                        <p:tgtEl>
                                          <p:spTgt spid="2"/>
                                        </p:tgtEl>
                                      </p:cBhvr>
                                    </p:animEffect>
                                    <p:anim calcmode="lin" valueType="num">
                                      <p:cBhvr>
                                        <p:cTn id="38" dur="250" fill="hold"/>
                                        <p:tgtEl>
                                          <p:spTgt spid="2"/>
                                        </p:tgtEl>
                                        <p:attrNameLst>
                                          <p:attrName>ppt_x</p:attrName>
                                        </p:attrNameLst>
                                      </p:cBhvr>
                                      <p:tavLst>
                                        <p:tav tm="0">
                                          <p:val>
                                            <p:strVal val="#ppt_x"/>
                                          </p:val>
                                        </p:tav>
                                        <p:tav tm="100000">
                                          <p:val>
                                            <p:strVal val="#ppt_x"/>
                                          </p:val>
                                        </p:tav>
                                      </p:tavLst>
                                    </p:anim>
                                    <p:anim calcmode="lin" valueType="num">
                                      <p:cBhvr>
                                        <p:cTn id="39" dur="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9" presetClass="emph" presetSubtype="0" fill="hold" nodeType="clickEffect">
                                  <p:stCondLst>
                                    <p:cond delay="0"/>
                                  </p:stCondLst>
                                  <p:childTnLst>
                                    <p:animClr clrSpc="rgb" dir="cw">
                                      <p:cBhvr override="childStyle">
                                        <p:cTn id="43" dur="500" fill="hold"/>
                                        <p:tgtEl>
                                          <p:spTgt spid="15">
                                            <p:txEl>
                                              <p:pRg st="6" end="6"/>
                                            </p:txEl>
                                          </p:spTgt>
                                        </p:tgtEl>
                                        <p:attrNameLst>
                                          <p:attrName>style.color</p:attrName>
                                        </p:attrNameLst>
                                      </p:cBhvr>
                                      <p:to>
                                        <a:srgbClr val="953734"/>
                                      </p:to>
                                    </p:animClr>
                                    <p:animClr clrSpc="rgb" dir="cw">
                                      <p:cBhvr>
                                        <p:cTn id="44" dur="500" fill="hold"/>
                                        <p:tgtEl>
                                          <p:spTgt spid="15">
                                            <p:txEl>
                                              <p:pRg st="6" end="6"/>
                                            </p:txEl>
                                          </p:spTgt>
                                        </p:tgtEl>
                                        <p:attrNameLst>
                                          <p:attrName>fillcolor</p:attrName>
                                        </p:attrNameLst>
                                      </p:cBhvr>
                                      <p:to>
                                        <a:srgbClr val="953734"/>
                                      </p:to>
                                    </p:animClr>
                                    <p:set>
                                      <p:cBhvr>
                                        <p:cTn id="45" dur="500" fill="hold"/>
                                        <p:tgtEl>
                                          <p:spTgt spid="15">
                                            <p:txEl>
                                              <p:pRg st="6" end="6"/>
                                            </p:txEl>
                                          </p:spTgt>
                                        </p:tgtEl>
                                        <p:attrNameLst>
                                          <p:attrName>fill.type</p:attrName>
                                        </p:attrNameLst>
                                      </p:cBhvr>
                                      <p:to>
                                        <p:strVal val="solid"/>
                                      </p:to>
                                    </p:set>
                                    <p:set>
                                      <p:cBhvr>
                                        <p:cTn id="46" dur="500" fill="hold"/>
                                        <p:tgtEl>
                                          <p:spTgt spid="15">
                                            <p:txEl>
                                              <p:pRg st="6" end="6"/>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0465A4E8-3F01-4136-8004-221624F5EFFE}"/>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3B0B0D08-AFAF-48DD-B09E-C54A97245B38}"/>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1" y="3027772"/>
            <a:ext cx="11217909" cy="4365296"/>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dirty="0">
                <a:solidFill>
                  <a:srgbClr val="BA2029"/>
                </a:solidFill>
                <a:latin typeface="Helvetica"/>
                <a:cs typeface="Helvetica"/>
              </a:rPr>
              <a:t>Comp</a:t>
            </a:r>
            <a:r>
              <a:rPr sz="6300" b="1" spc="-129" dirty="0">
                <a:solidFill>
                  <a:srgbClr val="BA2029"/>
                </a:solidFill>
                <a:latin typeface="Helvetica"/>
                <a:cs typeface="Helvetica"/>
              </a:rPr>
              <a:t>r</a:t>
            </a:r>
            <a:r>
              <a:rPr sz="6300" b="1" dirty="0">
                <a:solidFill>
                  <a:srgbClr val="BA2029"/>
                </a:solidFill>
                <a:latin typeface="Helvetica"/>
                <a:cs typeface="Helvetica"/>
              </a:rPr>
              <a:t>ess</a:t>
            </a:r>
            <a:r>
              <a:rPr lang="en-US" sz="6300" b="1"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spc="-801" dirty="0">
                <a:solidFill>
                  <a:srgbClr val="BA2029"/>
                </a:solidFill>
                <a:latin typeface="Helvetica"/>
                <a:cs typeface="Helvetica"/>
              </a:rPr>
              <a:t>T</a:t>
            </a:r>
            <a:r>
              <a:rPr sz="6300" b="1" dirty="0">
                <a:solidFill>
                  <a:srgbClr val="BA2029"/>
                </a:solidFill>
                <a:latin typeface="Helvetica"/>
                <a:cs typeface="Helvetica"/>
              </a:rPr>
              <a:t>ou</a:t>
            </a:r>
            <a:r>
              <a:rPr sz="6300" b="1" spc="126" dirty="0">
                <a:solidFill>
                  <a:srgbClr val="BA2029"/>
                </a:solidFill>
                <a:latin typeface="Helvetica"/>
                <a:cs typeface="Helvetica"/>
              </a:rPr>
              <a:t>r</a:t>
            </a:r>
            <a:r>
              <a:rPr sz="6300" b="1" dirty="0">
                <a:solidFill>
                  <a:srgbClr val="BA2029"/>
                </a:solidFill>
                <a:latin typeface="Helvetica"/>
                <a:cs typeface="Helvetica"/>
              </a:rPr>
              <a:t>niquet</a:t>
            </a:r>
            <a:endParaRPr sz="6300" dirty="0">
              <a:solidFill>
                <a:srgbClr val="BA2029"/>
              </a:solidFill>
              <a:latin typeface="Helvetica"/>
              <a:cs typeface="Helvetica"/>
            </a:endParaRPr>
          </a:p>
          <a:p>
            <a:pPr marL="1573898" indent="-380300">
              <a:spcBef>
                <a:spcPts val="3130"/>
              </a:spcBef>
              <a:buChar char="•"/>
              <a:tabLst>
                <a:tab pos="1574534" algn="l"/>
              </a:tabLst>
            </a:pPr>
            <a:r>
              <a:rPr sz="3500" b="1" spc="26" dirty="0">
                <a:solidFill>
                  <a:srgbClr val="27306B"/>
                </a:solidFill>
                <a:latin typeface="Helvetica"/>
                <a:cs typeface="Helvetica"/>
              </a:rPr>
              <a:t>Apply </a:t>
            </a:r>
            <a:r>
              <a:rPr sz="3500" b="1" dirty="0">
                <a:solidFill>
                  <a:srgbClr val="27306B"/>
                </a:solidFill>
                <a:latin typeface="Helvetica"/>
                <a:cs typeface="Helvetica"/>
              </a:rPr>
              <a:t>2 </a:t>
            </a:r>
            <a:r>
              <a:rPr sz="3500" b="1" spc="15" dirty="0">
                <a:solidFill>
                  <a:srgbClr val="27306B"/>
                </a:solidFill>
                <a:latin typeface="Helvetica"/>
                <a:cs typeface="Helvetica"/>
              </a:rPr>
              <a:t>to </a:t>
            </a:r>
            <a:r>
              <a:rPr sz="3500" b="1" dirty="0">
                <a:solidFill>
                  <a:srgbClr val="27306B"/>
                </a:solidFill>
                <a:latin typeface="Helvetica"/>
                <a:cs typeface="Helvetica"/>
              </a:rPr>
              <a:t>3 </a:t>
            </a:r>
            <a:r>
              <a:rPr sz="3500" b="1" spc="26" dirty="0">
                <a:solidFill>
                  <a:srgbClr val="27306B"/>
                </a:solidFill>
                <a:latin typeface="Helvetica"/>
                <a:cs typeface="Helvetica"/>
              </a:rPr>
              <a:t>inches above</a:t>
            </a:r>
            <a:r>
              <a:rPr sz="3500" b="1" spc="370" dirty="0">
                <a:solidFill>
                  <a:srgbClr val="27306B"/>
                </a:solidFill>
                <a:latin typeface="Helvetica"/>
                <a:cs typeface="Helvetica"/>
              </a:rPr>
              <a:t> </a:t>
            </a:r>
            <a:r>
              <a:rPr sz="3500" b="1" spc="35" dirty="0">
                <a:solidFill>
                  <a:srgbClr val="27306B"/>
                </a:solidFill>
                <a:latin typeface="Helvetica"/>
                <a:cs typeface="Helvetica"/>
              </a:rPr>
              <a:t>wound</a:t>
            </a:r>
            <a:endParaRPr sz="3500" dirty="0">
              <a:latin typeface="Helvetica"/>
              <a:cs typeface="Helvetica"/>
            </a:endParaRPr>
          </a:p>
          <a:p>
            <a:pPr marL="1573898" indent="-380300">
              <a:spcBef>
                <a:spcPts val="1799"/>
              </a:spcBef>
              <a:buChar char="•"/>
              <a:tabLst>
                <a:tab pos="1574534" algn="l"/>
              </a:tabLst>
            </a:pPr>
            <a:r>
              <a:rPr sz="3500" b="1" spc="15" dirty="0">
                <a:solidFill>
                  <a:srgbClr val="27306B"/>
                </a:solidFill>
                <a:latin typeface="Helvetica"/>
                <a:cs typeface="Helvetica"/>
              </a:rPr>
              <a:t>Do </a:t>
            </a:r>
            <a:r>
              <a:rPr sz="3500" b="1" spc="20" dirty="0">
                <a:solidFill>
                  <a:srgbClr val="27306B"/>
                </a:solidFill>
                <a:latin typeface="Helvetica"/>
                <a:cs typeface="Helvetica"/>
              </a:rPr>
              <a:t>not </a:t>
            </a:r>
            <a:r>
              <a:rPr sz="3500" b="1" spc="26" dirty="0">
                <a:solidFill>
                  <a:srgbClr val="27306B"/>
                </a:solidFill>
                <a:latin typeface="Helvetica"/>
                <a:cs typeface="Helvetica"/>
              </a:rPr>
              <a:t>place over </a:t>
            </a:r>
            <a:r>
              <a:rPr sz="3500" b="1" spc="20" dirty="0">
                <a:solidFill>
                  <a:srgbClr val="27306B"/>
                </a:solidFill>
                <a:latin typeface="Helvetica"/>
                <a:cs typeface="Helvetica"/>
              </a:rPr>
              <a:t>the </a:t>
            </a:r>
            <a:r>
              <a:rPr sz="3500" b="1" spc="26" dirty="0">
                <a:solidFill>
                  <a:srgbClr val="27306B"/>
                </a:solidFill>
                <a:latin typeface="Helvetica"/>
                <a:cs typeface="Helvetica"/>
              </a:rPr>
              <a:t>elbow </a:t>
            </a:r>
            <a:r>
              <a:rPr sz="3500" b="1" spc="15" dirty="0">
                <a:solidFill>
                  <a:srgbClr val="27306B"/>
                </a:solidFill>
                <a:latin typeface="Helvetica"/>
                <a:cs typeface="Helvetica"/>
              </a:rPr>
              <a:t>or</a:t>
            </a:r>
            <a:r>
              <a:rPr sz="3500" b="1" spc="375" dirty="0">
                <a:solidFill>
                  <a:srgbClr val="27306B"/>
                </a:solidFill>
                <a:latin typeface="Helvetica"/>
                <a:cs typeface="Helvetica"/>
              </a:rPr>
              <a:t> </a:t>
            </a:r>
            <a:r>
              <a:rPr sz="3500" b="1" spc="35" dirty="0">
                <a:solidFill>
                  <a:srgbClr val="27306B"/>
                </a:solidFill>
                <a:latin typeface="Helvetica"/>
                <a:cs typeface="Helvetica"/>
              </a:rPr>
              <a:t>knee</a:t>
            </a:r>
            <a:endParaRPr sz="3500" dirty="0">
              <a:latin typeface="Helvetica"/>
              <a:cs typeface="Helvetica"/>
            </a:endParaRPr>
          </a:p>
          <a:p>
            <a:pPr marL="1573898" indent="-380300">
              <a:spcBef>
                <a:spcPts val="1804"/>
              </a:spcBef>
              <a:buChar char="•"/>
              <a:tabLst>
                <a:tab pos="1574534" algn="l"/>
              </a:tabLst>
            </a:pPr>
            <a:r>
              <a:rPr sz="3500" b="1" spc="30" dirty="0">
                <a:solidFill>
                  <a:srgbClr val="27306B"/>
                </a:solidFill>
                <a:latin typeface="Helvetica"/>
                <a:cs typeface="Helvetica"/>
              </a:rPr>
              <a:t>Tighten </a:t>
            </a:r>
            <a:r>
              <a:rPr sz="3500" b="1" spc="35" dirty="0">
                <a:solidFill>
                  <a:srgbClr val="27306B"/>
                </a:solidFill>
                <a:latin typeface="Helvetica"/>
                <a:cs typeface="Helvetica"/>
              </a:rPr>
              <a:t>tourniquet </a:t>
            </a:r>
            <a:r>
              <a:rPr sz="3500" b="1" spc="26" dirty="0">
                <a:solidFill>
                  <a:srgbClr val="27306B"/>
                </a:solidFill>
                <a:latin typeface="Helvetica"/>
                <a:cs typeface="Helvetica"/>
              </a:rPr>
              <a:t>until </a:t>
            </a:r>
            <a:r>
              <a:rPr sz="3500" b="1" spc="30" dirty="0">
                <a:solidFill>
                  <a:srgbClr val="BA2029"/>
                </a:solidFill>
                <a:latin typeface="Helvetica"/>
                <a:cs typeface="Helvetica"/>
              </a:rPr>
              <a:t>bleeding</a:t>
            </a:r>
            <a:r>
              <a:rPr sz="3500" b="1" spc="185" dirty="0">
                <a:solidFill>
                  <a:srgbClr val="BA2029"/>
                </a:solidFill>
                <a:latin typeface="Helvetica"/>
                <a:cs typeface="Helvetica"/>
              </a:rPr>
              <a:t> </a:t>
            </a:r>
            <a:r>
              <a:rPr sz="3500" b="1" spc="35" dirty="0">
                <a:solidFill>
                  <a:srgbClr val="27306B"/>
                </a:solidFill>
                <a:latin typeface="Helvetica"/>
                <a:cs typeface="Helvetica"/>
              </a:rPr>
              <a:t>stops</a:t>
            </a:r>
            <a:endParaRPr sz="3500" dirty="0">
              <a:latin typeface="Helvetica"/>
              <a:cs typeface="Helvetica"/>
            </a:endParaRPr>
          </a:p>
          <a:p>
            <a:pPr marL="1573898" indent="-380300">
              <a:spcBef>
                <a:spcPts val="1799"/>
              </a:spcBef>
              <a:buChar char="•"/>
              <a:tabLst>
                <a:tab pos="1574534" algn="l"/>
              </a:tabLst>
            </a:pPr>
            <a:r>
              <a:rPr sz="3500" b="1" spc="15" dirty="0">
                <a:solidFill>
                  <a:srgbClr val="27306B"/>
                </a:solidFill>
                <a:latin typeface="Helvetica"/>
                <a:cs typeface="Helvetica"/>
              </a:rPr>
              <a:t>Do </a:t>
            </a:r>
            <a:r>
              <a:rPr sz="3500" b="1" spc="20" dirty="0">
                <a:solidFill>
                  <a:srgbClr val="27306B"/>
                </a:solidFill>
                <a:latin typeface="Helvetica"/>
                <a:cs typeface="Helvetica"/>
              </a:rPr>
              <a:t>NOT </a:t>
            </a:r>
            <a:r>
              <a:rPr sz="3500" b="1" spc="15" dirty="0">
                <a:solidFill>
                  <a:srgbClr val="27306B"/>
                </a:solidFill>
                <a:latin typeface="Helvetica"/>
                <a:cs typeface="Helvetica"/>
              </a:rPr>
              <a:t>remove </a:t>
            </a:r>
            <a:r>
              <a:rPr sz="3500" b="1" spc="20" dirty="0">
                <a:solidFill>
                  <a:srgbClr val="27306B"/>
                </a:solidFill>
                <a:latin typeface="Helvetica"/>
                <a:cs typeface="Helvetica"/>
              </a:rPr>
              <a:t>the</a:t>
            </a:r>
            <a:r>
              <a:rPr sz="3500" b="1" spc="240" dirty="0">
                <a:solidFill>
                  <a:srgbClr val="27306B"/>
                </a:solidFill>
                <a:latin typeface="Helvetica"/>
                <a:cs typeface="Helvetica"/>
              </a:rPr>
              <a:t> </a:t>
            </a:r>
            <a:r>
              <a:rPr sz="3500" b="1" spc="41" dirty="0">
                <a:solidFill>
                  <a:srgbClr val="27306B"/>
                </a:solidFill>
                <a:latin typeface="Helvetica"/>
                <a:cs typeface="Helvetica"/>
              </a:rPr>
              <a:t>tourniquet</a:t>
            </a:r>
            <a:endParaRPr sz="3500" dirty="0">
              <a:latin typeface="Helvetica"/>
              <a:cs typeface="Helvetica"/>
            </a:endParaRPr>
          </a:p>
        </p:txBody>
      </p:sp>
      <p:sp>
        <p:nvSpPr>
          <p:cNvPr id="6" name="object 6"/>
          <p:cNvSpPr txBox="1">
            <a:spLocks noGrp="1"/>
          </p:cNvSpPr>
          <p:nvPr>
            <p:ph type="dt" sz="half" idx="6"/>
          </p:nvPr>
        </p:nvSpPr>
        <p:spPr>
          <a:xfrm>
            <a:off x="10603989" y="9645799"/>
            <a:ext cx="5753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299" y="585846"/>
            <a:ext cx="77089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A9C8EF6F-B9DF-4793-B750-4793C3C5C8D0}"/>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63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AD742B9C-626C-46D9-91D5-34474E4FD7A5}"/>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9" name="object 4">
            <a:extLst>
              <a:ext uri="{FF2B5EF4-FFF2-40B4-BE49-F238E27FC236}">
                <a16:creationId xmlns:a16="http://schemas.microsoft.com/office/drawing/2014/main" id="{A193ACE8-6E03-4AA7-89EC-A9169A73EF3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3" name="object 3"/>
          <p:cNvSpPr txBox="1"/>
          <p:nvPr/>
        </p:nvSpPr>
        <p:spPr>
          <a:xfrm>
            <a:off x="1689102" y="3027772"/>
            <a:ext cx="12072620" cy="4903905"/>
          </a:xfrm>
          <a:prstGeom prst="rect">
            <a:avLst/>
          </a:prstGeom>
        </p:spPr>
        <p:txBody>
          <a:bodyPr vert="horz" wrap="square" lIns="0" tIns="12698" rIns="0" bIns="0" rtlCol="0">
            <a:spAutoFit/>
          </a:bodyPr>
          <a:lstStyle/>
          <a:p>
            <a:pPr marL="12698">
              <a:spcBef>
                <a:spcPts val="100"/>
              </a:spcBef>
              <a:tabLst>
                <a:tab pos="1198043" algn="l"/>
                <a:tab pos="5921009" algn="l"/>
                <a:tab pos="6547649" algn="l"/>
              </a:tabLst>
            </a:pPr>
            <a:r>
              <a:rPr sz="7200" b="1" dirty="0">
                <a:solidFill>
                  <a:srgbClr val="BA2029"/>
                </a:solidFill>
                <a:latin typeface="Helvetica"/>
                <a:cs typeface="Helvetica"/>
              </a:rPr>
              <a:t>C	</a:t>
            </a:r>
            <a:r>
              <a:rPr sz="6300" b="1" spc="-20" dirty="0">
                <a:solidFill>
                  <a:srgbClr val="BA2029"/>
                </a:solidFill>
                <a:latin typeface="Helvetica"/>
                <a:cs typeface="Helvetica"/>
              </a:rPr>
              <a:t>Compress</a:t>
            </a:r>
            <a:r>
              <a:rPr lang="en-US" sz="6300" b="1" spc="-20" dirty="0">
                <a:solidFill>
                  <a:srgbClr val="BA2029"/>
                </a:solidFill>
                <a:latin typeface="Helvetica"/>
                <a:cs typeface="Helvetica"/>
              </a:rPr>
              <a:t> </a:t>
            </a:r>
            <a:r>
              <a:rPr sz="6300" b="1" dirty="0">
                <a:solidFill>
                  <a:srgbClr val="BA2029"/>
                </a:solidFill>
                <a:latin typeface="Helvetica"/>
                <a:cs typeface="Helvetica"/>
              </a:rPr>
              <a:t>-</a:t>
            </a:r>
            <a:r>
              <a:rPr lang="en-US" sz="6300" b="1" dirty="0">
                <a:solidFill>
                  <a:srgbClr val="BA2029"/>
                </a:solidFill>
                <a:latin typeface="Helvetica"/>
                <a:cs typeface="Helvetica"/>
              </a:rPr>
              <a:t> </a:t>
            </a:r>
            <a:r>
              <a:rPr sz="6300" b="1" spc="-70" dirty="0">
                <a:solidFill>
                  <a:srgbClr val="BA2029"/>
                </a:solidFill>
                <a:latin typeface="Helvetica"/>
                <a:cs typeface="Helvetica"/>
              </a:rPr>
              <a:t>Tourniquet</a:t>
            </a:r>
            <a:endParaRPr sz="6300" dirty="0">
              <a:solidFill>
                <a:srgbClr val="BA2029"/>
              </a:solidFill>
              <a:latin typeface="Helvetica"/>
              <a:cs typeface="Helvetica"/>
            </a:endParaRPr>
          </a:p>
          <a:p>
            <a:pPr marL="1573898" indent="-380300">
              <a:spcBef>
                <a:spcPts val="3130"/>
              </a:spcBef>
              <a:buChar char="•"/>
              <a:tabLst>
                <a:tab pos="1574534" algn="l"/>
              </a:tabLst>
            </a:pPr>
            <a:r>
              <a:rPr sz="3500" b="1" spc="20" dirty="0">
                <a:solidFill>
                  <a:srgbClr val="27306B"/>
                </a:solidFill>
                <a:latin typeface="Helvetica"/>
                <a:cs typeface="Helvetica"/>
              </a:rPr>
              <a:t>Can </a:t>
            </a:r>
            <a:r>
              <a:rPr sz="3500" b="1" spc="26" dirty="0">
                <a:solidFill>
                  <a:srgbClr val="27306B"/>
                </a:solidFill>
                <a:latin typeface="Helvetica"/>
                <a:cs typeface="Helvetica"/>
              </a:rPr>
              <a:t>apply </a:t>
            </a:r>
            <a:r>
              <a:rPr sz="3500" b="1" spc="15" dirty="0">
                <a:solidFill>
                  <a:srgbClr val="27306B"/>
                </a:solidFill>
                <a:latin typeface="Helvetica"/>
                <a:cs typeface="Helvetica"/>
              </a:rPr>
              <a:t>to </a:t>
            </a:r>
            <a:r>
              <a:rPr sz="3500" b="1" spc="26" dirty="0">
                <a:solidFill>
                  <a:srgbClr val="27306B"/>
                </a:solidFill>
                <a:latin typeface="Helvetica"/>
                <a:cs typeface="Helvetica"/>
              </a:rPr>
              <a:t>others </a:t>
            </a:r>
            <a:r>
              <a:rPr sz="3500" b="1" spc="15" dirty="0">
                <a:solidFill>
                  <a:srgbClr val="27306B"/>
                </a:solidFill>
                <a:latin typeface="Helvetica"/>
                <a:cs typeface="Helvetica"/>
              </a:rPr>
              <a:t>or on</a:t>
            </a:r>
            <a:r>
              <a:rPr sz="3500" b="1" spc="340" dirty="0">
                <a:solidFill>
                  <a:srgbClr val="27306B"/>
                </a:solidFill>
                <a:latin typeface="Helvetica"/>
                <a:cs typeface="Helvetica"/>
              </a:rPr>
              <a:t> </a:t>
            </a:r>
            <a:r>
              <a:rPr sz="3500" b="1" spc="35" dirty="0">
                <a:solidFill>
                  <a:srgbClr val="27306B"/>
                </a:solidFill>
                <a:latin typeface="Helvetica"/>
                <a:cs typeface="Helvetica"/>
              </a:rPr>
              <a:t>yourself</a:t>
            </a:r>
            <a:endParaRPr sz="3500" dirty="0">
              <a:latin typeface="Helvetica"/>
              <a:cs typeface="Helvetica"/>
            </a:endParaRPr>
          </a:p>
          <a:p>
            <a:pPr marL="1573898" indent="-380300">
              <a:spcBef>
                <a:spcPts val="1799"/>
              </a:spcBef>
              <a:buChar char="•"/>
              <a:tabLst>
                <a:tab pos="1574534" algn="l"/>
              </a:tabLst>
            </a:pPr>
            <a:r>
              <a:rPr sz="3500" b="1" spc="20" dirty="0">
                <a:solidFill>
                  <a:srgbClr val="27306B"/>
                </a:solidFill>
                <a:latin typeface="Helvetica"/>
                <a:cs typeface="Helvetica"/>
              </a:rPr>
              <a:t>Can </a:t>
            </a:r>
            <a:r>
              <a:rPr sz="3500" b="1" spc="15" dirty="0">
                <a:solidFill>
                  <a:srgbClr val="27306B"/>
                </a:solidFill>
                <a:latin typeface="Helvetica"/>
                <a:cs typeface="Helvetica"/>
              </a:rPr>
              <a:t>be </a:t>
            </a:r>
            <a:r>
              <a:rPr sz="3500" b="1" spc="30" dirty="0">
                <a:solidFill>
                  <a:srgbClr val="27306B"/>
                </a:solidFill>
                <a:latin typeface="Helvetica"/>
                <a:cs typeface="Helvetica"/>
              </a:rPr>
              <a:t>applied </a:t>
            </a:r>
            <a:r>
              <a:rPr sz="3500" b="1" spc="26" dirty="0">
                <a:solidFill>
                  <a:srgbClr val="27306B"/>
                </a:solidFill>
                <a:latin typeface="Helvetica"/>
                <a:cs typeface="Helvetica"/>
              </a:rPr>
              <a:t>over</a:t>
            </a:r>
            <a:r>
              <a:rPr sz="3500" b="1" spc="220" dirty="0">
                <a:solidFill>
                  <a:srgbClr val="27306B"/>
                </a:solidFill>
                <a:latin typeface="Helvetica"/>
                <a:cs typeface="Helvetica"/>
              </a:rPr>
              <a:t> </a:t>
            </a:r>
            <a:r>
              <a:rPr sz="3500" b="1" spc="35" dirty="0">
                <a:solidFill>
                  <a:srgbClr val="27306B"/>
                </a:solidFill>
                <a:latin typeface="Helvetica"/>
                <a:cs typeface="Helvetica"/>
              </a:rPr>
              <a:t>clothes</a:t>
            </a:r>
            <a:endParaRPr sz="3500" dirty="0">
              <a:latin typeface="Helvetica"/>
              <a:cs typeface="Helvetica"/>
            </a:endParaRPr>
          </a:p>
          <a:p>
            <a:pPr marL="1573898" indent="-380300">
              <a:spcBef>
                <a:spcPts val="1804"/>
              </a:spcBef>
              <a:buChar char="•"/>
              <a:tabLst>
                <a:tab pos="1574534" algn="l"/>
              </a:tabLst>
            </a:pPr>
            <a:r>
              <a:rPr sz="3500" b="1" dirty="0">
                <a:solidFill>
                  <a:srgbClr val="27306B"/>
                </a:solidFill>
                <a:latin typeface="Helvetica"/>
                <a:cs typeface="Helvetica"/>
              </a:rPr>
              <a:t>Tourniquets</a:t>
            </a:r>
            <a:r>
              <a:rPr sz="3500" b="1" spc="70" dirty="0">
                <a:solidFill>
                  <a:srgbClr val="27306B"/>
                </a:solidFill>
                <a:latin typeface="Helvetica"/>
                <a:cs typeface="Helvetica"/>
              </a:rPr>
              <a:t> </a:t>
            </a:r>
            <a:r>
              <a:rPr sz="3500" b="1" spc="9" dirty="0">
                <a:solidFill>
                  <a:srgbClr val="27306B"/>
                </a:solidFill>
                <a:latin typeface="Helvetica"/>
                <a:cs typeface="Helvetica"/>
              </a:rPr>
              <a:t>HURT</a:t>
            </a:r>
            <a:endParaRPr sz="3500" dirty="0">
              <a:latin typeface="Helvetica"/>
              <a:cs typeface="Helvetica"/>
            </a:endParaRPr>
          </a:p>
          <a:p>
            <a:pPr marL="1573898" marR="5079" indent="-380300">
              <a:spcBef>
                <a:spcPts val="1799"/>
              </a:spcBef>
              <a:buChar char="•"/>
              <a:tabLst>
                <a:tab pos="1574534" algn="l"/>
              </a:tabLst>
            </a:pPr>
            <a:r>
              <a:rPr sz="3500" b="1" dirty="0">
                <a:solidFill>
                  <a:srgbClr val="27306B"/>
                </a:solidFill>
                <a:latin typeface="Helvetica"/>
                <a:cs typeface="Helvetica"/>
              </a:rPr>
              <a:t>A </a:t>
            </a:r>
            <a:r>
              <a:rPr sz="3500" b="1" spc="26" dirty="0">
                <a:solidFill>
                  <a:srgbClr val="27306B"/>
                </a:solidFill>
                <a:latin typeface="Helvetica"/>
                <a:cs typeface="Helvetica"/>
              </a:rPr>
              <a:t>second </a:t>
            </a:r>
            <a:r>
              <a:rPr sz="3500" b="1" spc="35" dirty="0">
                <a:solidFill>
                  <a:srgbClr val="27306B"/>
                </a:solidFill>
                <a:latin typeface="Helvetica"/>
                <a:cs typeface="Helvetica"/>
              </a:rPr>
              <a:t>tourniquet </a:t>
            </a:r>
            <a:r>
              <a:rPr sz="3500" b="1" spc="20" dirty="0">
                <a:solidFill>
                  <a:srgbClr val="27306B"/>
                </a:solidFill>
                <a:latin typeface="Helvetica"/>
                <a:cs typeface="Helvetica"/>
              </a:rPr>
              <a:t>may </a:t>
            </a:r>
            <a:r>
              <a:rPr sz="3500" b="1" spc="15" dirty="0">
                <a:solidFill>
                  <a:srgbClr val="27306B"/>
                </a:solidFill>
                <a:latin typeface="Helvetica"/>
                <a:cs typeface="Helvetica"/>
              </a:rPr>
              <a:t>be </a:t>
            </a:r>
            <a:r>
              <a:rPr sz="3500" b="1" spc="9" dirty="0">
                <a:solidFill>
                  <a:srgbClr val="27306B"/>
                </a:solidFill>
                <a:latin typeface="Helvetica"/>
                <a:cs typeface="Helvetica"/>
              </a:rPr>
              <a:t>required </a:t>
            </a:r>
            <a:r>
              <a:rPr sz="3500" b="1" spc="15" dirty="0">
                <a:solidFill>
                  <a:srgbClr val="27306B"/>
                </a:solidFill>
                <a:latin typeface="Helvetica"/>
                <a:cs typeface="Helvetica"/>
              </a:rPr>
              <a:t>to </a:t>
            </a:r>
            <a:r>
              <a:rPr sz="3500" b="1" spc="35" dirty="0">
                <a:solidFill>
                  <a:srgbClr val="27306B"/>
                </a:solidFill>
                <a:latin typeface="Helvetica"/>
                <a:cs typeface="Helvetica"/>
              </a:rPr>
              <a:t>stop  </a:t>
            </a:r>
            <a:r>
              <a:rPr sz="3500" b="1" spc="20" dirty="0">
                <a:solidFill>
                  <a:srgbClr val="27306B"/>
                </a:solidFill>
                <a:latin typeface="Helvetica"/>
                <a:cs typeface="Helvetica"/>
              </a:rPr>
              <a:t>the</a:t>
            </a:r>
            <a:r>
              <a:rPr sz="3500" b="1" spc="70" dirty="0">
                <a:solidFill>
                  <a:srgbClr val="27306B"/>
                </a:solidFill>
                <a:latin typeface="Helvetica"/>
                <a:cs typeface="Helvetica"/>
              </a:rPr>
              <a:t> </a:t>
            </a:r>
            <a:r>
              <a:rPr sz="3500" b="1" spc="35" dirty="0">
                <a:solidFill>
                  <a:srgbClr val="BA2029"/>
                </a:solidFill>
                <a:latin typeface="Helvetica"/>
                <a:cs typeface="Helvetica"/>
              </a:rPr>
              <a:t>bleeding</a:t>
            </a:r>
            <a:endParaRPr sz="3500" dirty="0">
              <a:solidFill>
                <a:srgbClr val="BA2029"/>
              </a:solidFill>
              <a:latin typeface="Helvetica"/>
              <a:cs typeface="Helvetica"/>
            </a:endParaRPr>
          </a:p>
        </p:txBody>
      </p:sp>
      <p:sp>
        <p:nvSpPr>
          <p:cNvPr id="6" name="object 6"/>
          <p:cNvSpPr txBox="1">
            <a:spLocks noGrp="1"/>
          </p:cNvSpPr>
          <p:nvPr>
            <p:ph type="dt" sz="half" idx="6"/>
          </p:nvPr>
        </p:nvSpPr>
        <p:spPr>
          <a:xfrm>
            <a:off x="10603988" y="9645799"/>
            <a:ext cx="6134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4" name="object 4"/>
          <p:cNvSpPr txBox="1">
            <a:spLocks noGrp="1"/>
          </p:cNvSpPr>
          <p:nvPr>
            <p:ph type="title"/>
          </p:nvPr>
        </p:nvSpPr>
        <p:spPr>
          <a:xfrm>
            <a:off x="1257299" y="585846"/>
            <a:ext cx="80137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7"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Rectangle 9">
            <a:extLst>
              <a:ext uri="{FF2B5EF4-FFF2-40B4-BE49-F238E27FC236}">
                <a16:creationId xmlns:a16="http://schemas.microsoft.com/office/drawing/2014/main" id="{1999AFD6-A34D-4B5E-ADE8-BE679A1A55BE}"/>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5164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8" y="585846"/>
            <a:ext cx="12890501"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STB-Clip-Tourniquet-Slide 29</a:t>
            </a:r>
            <a:endParaRPr sz="96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1" name="Rectangle 10">
            <a:extLst>
              <a:ext uri="{FF2B5EF4-FFF2-40B4-BE49-F238E27FC236}">
                <a16:creationId xmlns:a16="http://schemas.microsoft.com/office/drawing/2014/main" id="{50D14A23-FD66-D097-7DE7-C6981418AE03}"/>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967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87057" y="279400"/>
            <a:ext cx="13423064" cy="2308324"/>
          </a:xfrm>
          <a:prstGeom prst="rect">
            <a:avLst/>
          </a:prstGeom>
        </p:spPr>
        <p:txBody>
          <a:bodyPr wrap="square">
            <a:spAutoFit/>
          </a:bodyPr>
          <a:lstStyle/>
          <a:p>
            <a:pPr marL="12700" algn="ctr">
              <a:lnSpc>
                <a:spcPct val="100000"/>
              </a:lnSpc>
            </a:pPr>
            <a:r>
              <a:rPr lang="en-US" sz="4800" b="1" spc="30" dirty="0">
                <a:solidFill>
                  <a:srgbClr val="27306B"/>
                </a:solidFill>
                <a:latin typeface="HelveticaNeueLTStd-Roman"/>
                <a:cs typeface="HelveticaNeueLTStd-Roman"/>
              </a:rPr>
              <a:t>Special Thanks To:</a:t>
            </a:r>
          </a:p>
          <a:p>
            <a:pPr marL="12700" algn="ctr">
              <a:lnSpc>
                <a:spcPct val="100000"/>
              </a:lnSpc>
            </a:pPr>
            <a:endParaRPr lang="en-US" sz="4800" b="1" spc="30" dirty="0">
              <a:solidFill>
                <a:srgbClr val="27306B"/>
              </a:solidFill>
              <a:latin typeface="HelveticaNeueLTStd-Roman"/>
              <a:cs typeface="HelveticaNeueLTStd-Roman"/>
            </a:endParaRPr>
          </a:p>
          <a:p>
            <a:pPr marL="12700" algn="ctr">
              <a:lnSpc>
                <a:spcPct val="100000"/>
              </a:lnSpc>
            </a:pPr>
            <a:endParaRPr lang="en-US" sz="4800" b="1" dirty="0">
              <a:latin typeface="HelveticaNeueLTStd-Roman"/>
              <a:cs typeface="HelveticaNeueLTStd-Roman"/>
            </a:endParaRPr>
          </a:p>
        </p:txBody>
      </p:sp>
      <p:sp>
        <p:nvSpPr>
          <p:cNvPr id="4" name="Content Placeholder 3"/>
          <p:cNvSpPr>
            <a:spLocks noGrp="1"/>
          </p:cNvSpPr>
          <p:nvPr>
            <p:ph sz="half" idx="4294967295"/>
          </p:nvPr>
        </p:nvSpPr>
        <p:spPr>
          <a:xfrm>
            <a:off x="447039" y="1370013"/>
            <a:ext cx="7680961" cy="10018127"/>
          </a:xfrm>
        </p:spPr>
        <p:txBody>
          <a:bodyPr/>
          <a:lstStyle/>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Chapter of the American College of Surgeons</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Committee on Trauma Excellence</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Department of Education</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Department of Public Health</a:t>
            </a:r>
          </a:p>
          <a:p>
            <a:pPr marL="457200" indent="-457200">
              <a:lnSpc>
                <a:spcPct val="150000"/>
              </a:lnSpc>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Emergency Management and Homeland Security Agency</a:t>
            </a:r>
          </a:p>
          <a:p>
            <a:pPr marL="457200" indent="-457200">
              <a:lnSpc>
                <a:spcPct val="150000"/>
              </a:lnSpc>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Emergency Medical Services Association</a:t>
            </a:r>
          </a:p>
          <a:p>
            <a:pPr marL="457200" indent="-457200">
              <a:lnSpc>
                <a:spcPct val="150000"/>
              </a:lnSpc>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spcBef>
                <a:spcPts val="0"/>
              </a:spcBef>
              <a:spcAft>
                <a:spcPts val="0"/>
              </a:spcAft>
              <a:buFont typeface="Arial" panose="020B0604020202020204" pitchFamily="34" charset="0"/>
              <a:buChar char="•"/>
            </a:pP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US" sz="4800" b="0" i="0" dirty="0">
              <a:solidFill>
                <a:srgbClr val="545454"/>
              </a:solidFill>
              <a:effectLst/>
              <a:latin typeface="Open Sans" panose="020B0606030504020204" pitchFamily="34" charset="0"/>
            </a:endParaRPr>
          </a:p>
          <a:p>
            <a:endParaRPr lang="en-US" sz="4800" dirty="0">
              <a:latin typeface="Arial Narrow" panose="020B0606020202030204" pitchFamily="34" charset="0"/>
            </a:endParaRPr>
          </a:p>
          <a:p>
            <a:endParaRPr lang="en-US" dirty="0"/>
          </a:p>
        </p:txBody>
      </p:sp>
      <p:sp>
        <p:nvSpPr>
          <p:cNvPr id="7" name="Content Placeholder 3"/>
          <p:cNvSpPr>
            <a:spLocks noGrp="1"/>
          </p:cNvSpPr>
          <p:nvPr>
            <p:ph sz="half" idx="4294967295"/>
          </p:nvPr>
        </p:nvSpPr>
        <p:spPr>
          <a:xfrm>
            <a:off x="8407400" y="1370013"/>
            <a:ext cx="7848600" cy="1708150"/>
          </a:xfrm>
        </p:spPr>
        <p:txBody>
          <a:bodyPr/>
          <a:lstStyle/>
          <a:p>
            <a:endParaRPr lang="en-US" dirty="0">
              <a:latin typeface="Arial Narrow" panose="020B0606020202030204" pitchFamily="34" charset="0"/>
            </a:endParaRPr>
          </a:p>
          <a:p>
            <a:endParaRPr lang="en-US" dirty="0">
              <a:latin typeface="Arial Narrow" panose="020B0606020202030204" pitchFamily="34" charset="0"/>
            </a:endParaRPr>
          </a:p>
          <a:p>
            <a:endParaRPr lang="en-US" dirty="0"/>
          </a:p>
        </p:txBody>
      </p:sp>
      <p:sp>
        <p:nvSpPr>
          <p:cNvPr id="5" name="Content Placeholder 4">
            <a:extLst>
              <a:ext uri="{FF2B5EF4-FFF2-40B4-BE49-F238E27FC236}">
                <a16:creationId xmlns:a16="http://schemas.microsoft.com/office/drawing/2014/main" id="{53A2DD74-6FE1-427E-9D18-95A96BC14EC1}"/>
              </a:ext>
            </a:extLst>
          </p:cNvPr>
          <p:cNvSpPr>
            <a:spLocks noGrp="1"/>
          </p:cNvSpPr>
          <p:nvPr>
            <p:ph sz="half" idx="4294967295"/>
          </p:nvPr>
        </p:nvSpPr>
        <p:spPr>
          <a:xfrm>
            <a:off x="8407400" y="1346200"/>
            <a:ext cx="8026400" cy="5740033"/>
          </a:xfrm>
        </p:spPr>
        <p:txBody>
          <a:bodyPr/>
          <a:lstStyle/>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Hospital Association</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Office of EMS and Trauma</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Public Safety Educators Association</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Regional Trauma Advisory Committees (RTACs)</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Trauma Commission</a:t>
            </a:r>
          </a:p>
          <a:p>
            <a:pPr marL="457200" marR="0" lvl="0" indent="-457200">
              <a:lnSpc>
                <a:spcPct val="150000"/>
              </a:lnSpc>
              <a:spcBef>
                <a:spcPts val="0"/>
              </a:spcBef>
              <a:spcAft>
                <a:spcPts val="0"/>
              </a:spcAft>
              <a:buFont typeface="Arial" panose="020B0604020202020204" pitchFamily="34" charset="0"/>
              <a:buChar char="•"/>
            </a:pPr>
            <a:r>
              <a:rPr lang="en-US" sz="2800" dirty="0">
                <a:effectLst/>
                <a:latin typeface="Helvetica" panose="020B0604020202020204" pitchFamily="34" charset="0"/>
                <a:ea typeface="Calibri" panose="020F0502020204030204" pitchFamily="34" charset="0"/>
                <a:cs typeface="Helvetica" panose="020B0604020202020204" pitchFamily="34" charset="0"/>
              </a:rPr>
              <a:t>Georgia Trauma Foundation</a:t>
            </a:r>
          </a:p>
          <a:p>
            <a:pPr marL="457200" marR="0" lvl="0" indent="-457200">
              <a:spcBef>
                <a:spcPts val="0"/>
              </a:spcBef>
              <a:spcAft>
                <a:spcPts val="0"/>
              </a:spcAft>
              <a:buFont typeface="Arial" panose="020B0604020202020204" pitchFamily="34" charset="0"/>
              <a:buChar char="•"/>
            </a:pPr>
            <a:endParaRPr lang="en-US" dirty="0"/>
          </a:p>
        </p:txBody>
      </p:sp>
      <p:sp>
        <p:nvSpPr>
          <p:cNvPr id="8" name="Rectangle 7"/>
          <p:cNvSpPr/>
          <p:nvPr/>
        </p:nvSpPr>
        <p:spPr>
          <a:xfrm>
            <a:off x="1416468" y="7451080"/>
            <a:ext cx="13423064" cy="1261884"/>
          </a:xfrm>
          <a:prstGeom prst="rect">
            <a:avLst/>
          </a:prstGeom>
        </p:spPr>
        <p:txBody>
          <a:bodyPr wrap="square">
            <a:spAutoFit/>
          </a:bodyPr>
          <a:lstStyle/>
          <a:p>
            <a:pPr marL="12700" algn="ctr">
              <a:lnSpc>
                <a:spcPct val="100000"/>
              </a:lnSpc>
            </a:pPr>
            <a:r>
              <a:rPr lang="en-US" sz="2800" b="1" i="1" spc="30" dirty="0">
                <a:solidFill>
                  <a:srgbClr val="1D2258"/>
                </a:solidFill>
                <a:latin typeface="HelveticaNeueLTStd-Roman"/>
                <a:cs typeface="HelveticaNeueLTStd-Roman"/>
              </a:rPr>
              <a:t>All of Our Awesome Volunteers!</a:t>
            </a:r>
          </a:p>
          <a:p>
            <a:pPr marL="12700" algn="ctr">
              <a:lnSpc>
                <a:spcPct val="100000"/>
              </a:lnSpc>
            </a:pPr>
            <a:endParaRPr lang="en-US" sz="4800" b="1" dirty="0">
              <a:latin typeface="HelveticaNeueLTStd-Roman"/>
              <a:cs typeface="HelveticaNeueLTStd-Roman"/>
            </a:endParaRPr>
          </a:p>
        </p:txBody>
      </p:sp>
      <p:pic>
        <p:nvPicPr>
          <p:cNvPr id="15" name="Picture 14" descr="Text&#10;&#10;Description automatically generated with medium confidence">
            <a:extLst>
              <a:ext uri="{FF2B5EF4-FFF2-40B4-BE49-F238E27FC236}">
                <a16:creationId xmlns:a16="http://schemas.microsoft.com/office/drawing/2014/main" id="{BC3CAA96-41A2-47A2-8AE9-4321AD6C44B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9880" y="8737600"/>
            <a:ext cx="4862344" cy="1010793"/>
          </a:xfrm>
          <a:prstGeom prst="rect">
            <a:avLst/>
          </a:prstGeom>
        </p:spPr>
      </p:pic>
      <p:pic>
        <p:nvPicPr>
          <p:cNvPr id="16" name="Picture 15" descr="cot.png">
            <a:extLst>
              <a:ext uri="{FF2B5EF4-FFF2-40B4-BE49-F238E27FC236}">
                <a16:creationId xmlns:a16="http://schemas.microsoft.com/office/drawing/2014/main" id="{D12A759C-4E71-4E1A-AA31-B90951632EA0}"/>
              </a:ext>
            </a:extLst>
          </p:cNvPr>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630896" y="8520430"/>
            <a:ext cx="2240280" cy="1360170"/>
          </a:xfrm>
          <a:prstGeom prst="rect">
            <a:avLst/>
          </a:prstGeom>
        </p:spPr>
      </p:pic>
      <p:pic>
        <p:nvPicPr>
          <p:cNvPr id="17" name="Picture 16" descr="New color seal .png">
            <a:extLst>
              <a:ext uri="{FF2B5EF4-FFF2-40B4-BE49-F238E27FC236}">
                <a16:creationId xmlns:a16="http://schemas.microsoft.com/office/drawing/2014/main" id="{C80FCF9E-8DA5-48FC-B365-89CC221ABFF9}"/>
              </a:ext>
            </a:extLst>
          </p:cNvPr>
          <p:cNvPicPr>
            <a:picLocks noChangeAspect="1"/>
          </p:cNvPicPr>
          <p:nvPr/>
        </p:nvPicPr>
        <p:blipFill rotWithShape="1">
          <a:blip r:embed="rId5">
            <a:extLst>
              <a:ext uri="{28A0092B-C50C-407E-A947-70E740481C1C}">
                <a14:useLocalDpi xmlns:a14="http://schemas.microsoft.com/office/drawing/2010/main" val="0"/>
              </a:ext>
            </a:extLst>
          </a:blip>
          <a:srcRect b="19012"/>
          <a:stretch/>
        </p:blipFill>
        <p:spPr>
          <a:xfrm>
            <a:off x="12221696" y="8722755"/>
            <a:ext cx="3724424" cy="1005445"/>
          </a:xfrm>
          <a:prstGeom prst="rect">
            <a:avLst/>
          </a:prstGeom>
        </p:spPr>
      </p:pic>
      <p:pic>
        <p:nvPicPr>
          <p:cNvPr id="18" name="Picture 17" descr="GTF_Logo_RGB600.png">
            <a:extLst>
              <a:ext uri="{FF2B5EF4-FFF2-40B4-BE49-F238E27FC236}">
                <a16:creationId xmlns:a16="http://schemas.microsoft.com/office/drawing/2014/main" id="{18466CB2-EDA6-4599-B328-5A11645751E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9600" y="8691879"/>
            <a:ext cx="3657600" cy="1188721"/>
          </a:xfrm>
          <a:prstGeom prst="rect">
            <a:avLst/>
          </a:prstGeom>
        </p:spPr>
      </p:pic>
    </p:spTree>
    <p:extLst>
      <p:ext uri="{BB962C8B-B14F-4D97-AF65-F5344CB8AC3E}">
        <p14:creationId xmlns:p14="http://schemas.microsoft.com/office/powerpoint/2010/main" val="642830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F92400-8E90-4838-957C-E36113A51061}"/>
              </a:ext>
            </a:extLst>
          </p:cNvPr>
          <p:cNvSpPr/>
          <p:nvPr/>
        </p:nvSpPr>
        <p:spPr>
          <a:xfrm>
            <a:off x="1498600" y="2290053"/>
            <a:ext cx="14097000" cy="682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See the source image">
            <a:extLst>
              <a:ext uri="{FF2B5EF4-FFF2-40B4-BE49-F238E27FC236}">
                <a16:creationId xmlns:a16="http://schemas.microsoft.com/office/drawing/2014/main" id="{DEBECB67-759C-434A-A43F-0C4046B81A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557" r="1462" b="22625"/>
          <a:stretch/>
        </p:blipFill>
        <p:spPr bwMode="auto">
          <a:xfrm>
            <a:off x="3809299" y="2290053"/>
            <a:ext cx="9957501" cy="6550023"/>
          </a:xfrm>
          <a:prstGeom prst="rect">
            <a:avLst/>
          </a:prstGeom>
          <a:noFill/>
          <a:extLst>
            <a:ext uri="{909E8E84-426E-40DD-AFC4-6F175D3DCCD1}">
              <a14:hiddenFill xmlns:a14="http://schemas.microsoft.com/office/drawing/2010/main">
                <a:solidFill>
                  <a:srgbClr val="FFFFFF"/>
                </a:solidFill>
              </a14:hiddenFill>
            </a:ext>
          </a:extLst>
        </p:spPr>
      </p:pic>
      <p:sp>
        <p:nvSpPr>
          <p:cNvPr id="14" name="object 2">
            <a:extLst>
              <a:ext uri="{FF2B5EF4-FFF2-40B4-BE49-F238E27FC236}">
                <a16:creationId xmlns:a16="http://schemas.microsoft.com/office/drawing/2014/main" id="{570F87CF-3C99-496D-A6AD-9598770D1D87}"/>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5" name="object 4">
            <a:extLst>
              <a:ext uri="{FF2B5EF4-FFF2-40B4-BE49-F238E27FC236}">
                <a16:creationId xmlns:a16="http://schemas.microsoft.com/office/drawing/2014/main" id="{E8CBE648-29AF-4866-A4CB-AE5063F9648E}"/>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8" name="object 8"/>
          <p:cNvSpPr/>
          <p:nvPr/>
        </p:nvSpPr>
        <p:spPr>
          <a:xfrm>
            <a:off x="1748789" y="2413000"/>
            <a:ext cx="2264411" cy="1056006"/>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endParaRPr/>
          </a:p>
        </p:txBody>
      </p:sp>
      <p:sp>
        <p:nvSpPr>
          <p:cNvPr id="9" name="object 9"/>
          <p:cNvSpPr/>
          <p:nvPr/>
        </p:nvSpPr>
        <p:spPr>
          <a:xfrm>
            <a:off x="3039363" y="7529194"/>
            <a:ext cx="2264411" cy="1056006"/>
          </a:xfrm>
          <a:custGeom>
            <a:avLst/>
            <a:gdLst/>
            <a:ahLst/>
            <a:cxnLst/>
            <a:rect l="l" t="t" r="r" b="b"/>
            <a:pathLst>
              <a:path w="2264410" h="1056004">
                <a:moveTo>
                  <a:pt x="212344" y="0"/>
                </a:move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lnTo>
                  <a:pt x="212344" y="0"/>
                </a:lnTo>
                <a:close/>
              </a:path>
            </a:pathLst>
          </a:custGeom>
          <a:ln w="33528">
            <a:solidFill>
              <a:srgbClr val="FFFFFF"/>
            </a:solidFill>
          </a:ln>
        </p:spPr>
        <p:txBody>
          <a:bodyPr wrap="square" lIns="0" tIns="0" rIns="0" bIns="0" rtlCol="0"/>
          <a:lstStyle/>
          <a:p>
            <a:endParaRPr/>
          </a:p>
        </p:txBody>
      </p:sp>
      <p:sp>
        <p:nvSpPr>
          <p:cNvPr id="10" name="object 10"/>
          <p:cNvSpPr txBox="1"/>
          <p:nvPr/>
        </p:nvSpPr>
        <p:spPr>
          <a:xfrm>
            <a:off x="2270302" y="2558508"/>
            <a:ext cx="1209675" cy="751486"/>
          </a:xfrm>
          <a:prstGeom prst="rect">
            <a:avLst/>
          </a:prstGeom>
        </p:spPr>
        <p:txBody>
          <a:bodyPr vert="horz" wrap="square" lIns="0" tIns="12698" rIns="0" bIns="0" rtlCol="0">
            <a:spAutoFit/>
          </a:bodyPr>
          <a:lstStyle/>
          <a:p>
            <a:pPr marL="12698">
              <a:spcBef>
                <a:spcPts val="100"/>
              </a:spcBef>
            </a:pPr>
            <a:r>
              <a:rPr sz="4800" b="1" spc="-190" dirty="0">
                <a:solidFill>
                  <a:srgbClr val="FFFFFF"/>
                </a:solidFill>
                <a:latin typeface="Helvetica"/>
                <a:cs typeface="Helvetica"/>
              </a:rPr>
              <a:t>CAT</a:t>
            </a:r>
            <a:endParaRPr sz="4800" dirty="0">
              <a:latin typeface="Helvetica"/>
              <a:cs typeface="Helvetica"/>
            </a:endParaRPr>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6" name="Rectangle 15">
            <a:extLst>
              <a:ext uri="{FF2B5EF4-FFF2-40B4-BE49-F238E27FC236}">
                <a16:creationId xmlns:a16="http://schemas.microsoft.com/office/drawing/2014/main" id="{B921029C-F9DA-49A2-BB09-6B3A5F59A894}"/>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92890F-C405-44B1-9914-9BD6639CAD90}"/>
              </a:ext>
            </a:extLst>
          </p:cNvPr>
          <p:cNvSpPr txBox="1"/>
          <p:nvPr/>
        </p:nvSpPr>
        <p:spPr>
          <a:xfrm>
            <a:off x="12928600" y="4278293"/>
            <a:ext cx="2667000" cy="954107"/>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Self-Adhering band</a:t>
            </a:r>
          </a:p>
        </p:txBody>
      </p:sp>
      <p:sp>
        <p:nvSpPr>
          <p:cNvPr id="17" name="TextBox 16">
            <a:extLst>
              <a:ext uri="{FF2B5EF4-FFF2-40B4-BE49-F238E27FC236}">
                <a16:creationId xmlns:a16="http://schemas.microsoft.com/office/drawing/2014/main" id="{E9785C65-C27C-42B9-AC6A-7533F079010A}"/>
              </a:ext>
            </a:extLst>
          </p:cNvPr>
          <p:cNvSpPr txBox="1"/>
          <p:nvPr/>
        </p:nvSpPr>
        <p:spPr>
          <a:xfrm>
            <a:off x="5404673" y="7795587"/>
            <a:ext cx="2667000" cy="523220"/>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Clip</a:t>
            </a:r>
          </a:p>
        </p:txBody>
      </p:sp>
      <p:sp>
        <p:nvSpPr>
          <p:cNvPr id="18" name="TextBox 17">
            <a:extLst>
              <a:ext uri="{FF2B5EF4-FFF2-40B4-BE49-F238E27FC236}">
                <a16:creationId xmlns:a16="http://schemas.microsoft.com/office/drawing/2014/main" id="{D913329E-03F6-4081-8B44-74EDD65BD9A8}"/>
              </a:ext>
            </a:extLst>
          </p:cNvPr>
          <p:cNvSpPr txBox="1"/>
          <p:nvPr/>
        </p:nvSpPr>
        <p:spPr>
          <a:xfrm>
            <a:off x="1803400" y="6080780"/>
            <a:ext cx="2667000" cy="523220"/>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Rod</a:t>
            </a:r>
          </a:p>
        </p:txBody>
      </p:sp>
      <p:sp>
        <p:nvSpPr>
          <p:cNvPr id="19" name="TextBox 18">
            <a:extLst>
              <a:ext uri="{FF2B5EF4-FFF2-40B4-BE49-F238E27FC236}">
                <a16:creationId xmlns:a16="http://schemas.microsoft.com/office/drawing/2014/main" id="{6BD774D2-1DEB-4323-9C59-27D7A71D00F3}"/>
              </a:ext>
            </a:extLst>
          </p:cNvPr>
          <p:cNvSpPr txBox="1"/>
          <p:nvPr/>
        </p:nvSpPr>
        <p:spPr>
          <a:xfrm>
            <a:off x="7454549" y="2480817"/>
            <a:ext cx="2667000" cy="954107"/>
          </a:xfrm>
          <a:prstGeom prst="rect">
            <a:avLst/>
          </a:prstGeom>
          <a:noFill/>
        </p:spPr>
        <p:txBody>
          <a:bodyPr wrap="square" rtlCol="0">
            <a:spAutoFit/>
          </a:bodyPr>
          <a:lstStyle/>
          <a:p>
            <a:r>
              <a:rPr lang="en-US" sz="2800" b="1" dirty="0">
                <a:latin typeface="Helvetica" panose="020B0604020202020204" pitchFamily="34" charset="0"/>
                <a:cs typeface="Helvetica" panose="020B0604020202020204" pitchFamily="34" charset="0"/>
              </a:rPr>
              <a:t>Windlass Strap</a:t>
            </a:r>
          </a:p>
        </p:txBody>
      </p:sp>
      <p:sp>
        <p:nvSpPr>
          <p:cNvPr id="5" name="Arrow: Right 4">
            <a:extLst>
              <a:ext uri="{FF2B5EF4-FFF2-40B4-BE49-F238E27FC236}">
                <a16:creationId xmlns:a16="http://schemas.microsoft.com/office/drawing/2014/main" id="{7F9D43C5-9C08-4A0D-A58B-00E77EBC3D5C}"/>
              </a:ext>
            </a:extLst>
          </p:cNvPr>
          <p:cNvSpPr/>
          <p:nvPr/>
        </p:nvSpPr>
        <p:spPr>
          <a:xfrm>
            <a:off x="2388301" y="6680200"/>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E6B7BDA7-D44E-44B4-BC2D-9DE683B0EDE8}"/>
              </a:ext>
            </a:extLst>
          </p:cNvPr>
          <p:cNvSpPr/>
          <p:nvPr/>
        </p:nvSpPr>
        <p:spPr>
          <a:xfrm rot="20512511">
            <a:off x="7621844" y="8291992"/>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32BFDE2B-3400-418C-BF5C-105C99674100}"/>
              </a:ext>
            </a:extLst>
          </p:cNvPr>
          <p:cNvSpPr/>
          <p:nvPr/>
        </p:nvSpPr>
        <p:spPr>
          <a:xfrm rot="10800000">
            <a:off x="13589701" y="5384800"/>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4840234A-A582-45EC-8A4D-4A8F4ABA4FC8}"/>
              </a:ext>
            </a:extLst>
          </p:cNvPr>
          <p:cNvSpPr/>
          <p:nvPr/>
        </p:nvSpPr>
        <p:spPr>
          <a:xfrm>
            <a:off x="7577713" y="3434924"/>
            <a:ext cx="1320099" cy="494273"/>
          </a:xfrm>
          <a:prstGeom prst="rightArrow">
            <a:avLst/>
          </a:prstGeom>
          <a:solidFill>
            <a:srgbClr val="27306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983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2">
            <a:extLst>
              <a:ext uri="{FF2B5EF4-FFF2-40B4-BE49-F238E27FC236}">
                <a16:creationId xmlns:a16="http://schemas.microsoft.com/office/drawing/2014/main" id="{57509AE3-B229-4367-B356-60706BE09F66}"/>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 name="object 2"/>
          <p:cNvSpPr/>
          <p:nvPr/>
        </p:nvSpPr>
        <p:spPr>
          <a:xfrm>
            <a:off x="1041400" y="2108200"/>
            <a:ext cx="5292036" cy="4597400"/>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1257300" y="585846"/>
            <a:ext cx="7861300" cy="689930"/>
          </a:xfrm>
          <a:prstGeom prst="rect">
            <a:avLst/>
          </a:prstGeom>
        </p:spPr>
        <p:txBody>
          <a:bodyPr vert="horz" wrap="square" lIns="0" tIns="12698" rIns="0" bIns="0" rtlCol="0">
            <a:spAutoFit/>
          </a:bodyPr>
          <a:lstStyle/>
          <a:p>
            <a:pPr marL="12698">
              <a:spcBef>
                <a:spcPts val="100"/>
              </a:spcBef>
            </a:pPr>
            <a:r>
              <a:rPr sz="4400" spc="30" dirty="0">
                <a:solidFill>
                  <a:srgbClr val="FFFFFF"/>
                </a:solidFill>
              </a:rPr>
              <a:t>AB</a:t>
            </a:r>
            <a:r>
              <a:rPr sz="4400" spc="30" dirty="0">
                <a:solidFill>
                  <a:srgbClr val="BA2029"/>
                </a:solidFill>
              </a:rPr>
              <a:t>C</a:t>
            </a:r>
            <a:r>
              <a:rPr sz="4400" spc="30" dirty="0">
                <a:solidFill>
                  <a:srgbClr val="FFFFFF"/>
                </a:solidFill>
              </a:rPr>
              <a:t>s </a:t>
            </a:r>
            <a:r>
              <a:rPr sz="4400" spc="20" dirty="0">
                <a:solidFill>
                  <a:srgbClr val="FFFFFF"/>
                </a:solidFill>
              </a:rPr>
              <a:t>of </a:t>
            </a:r>
            <a:r>
              <a:rPr sz="4400" spc="35" dirty="0">
                <a:solidFill>
                  <a:srgbClr val="FFFFFF"/>
                </a:solidFill>
              </a:rPr>
              <a:t>Bleeding</a:t>
            </a:r>
            <a:r>
              <a:rPr sz="4400" spc="194" dirty="0">
                <a:solidFill>
                  <a:srgbClr val="FFFFFF"/>
                </a:solidFill>
              </a:rPr>
              <a:t> </a:t>
            </a:r>
            <a:r>
              <a:rPr sz="4400" spc="30" dirty="0">
                <a:solidFill>
                  <a:srgbClr val="FFFFFF"/>
                </a:solidFill>
              </a:rPr>
              <a:t>Control</a:t>
            </a:r>
            <a:endParaRPr sz="4400" dirty="0"/>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pic>
        <p:nvPicPr>
          <p:cNvPr id="2050" name="Picture 2" descr="http://i.ebayimg.com/images/i/172185121772-0-1/s-l100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04600" y="2661777"/>
            <a:ext cx="3640889" cy="2560991"/>
          </a:xfrm>
          <a:prstGeom prst="rect">
            <a:avLst/>
          </a:prstGeom>
          <a:noFill/>
          <a:extLst>
            <a:ext uri="{909E8E84-426E-40DD-AFC4-6F175D3DCCD1}">
              <a14:hiddenFill xmlns:a14="http://schemas.microsoft.com/office/drawing/2010/main">
                <a:solidFill>
                  <a:srgbClr val="FFFFFF"/>
                </a:solidFill>
              </a14:hiddenFill>
            </a:ext>
          </a:extLst>
        </p:spPr>
      </p:pic>
      <p:sp>
        <p:nvSpPr>
          <p:cNvPr id="15" name="object 10"/>
          <p:cNvSpPr txBox="1"/>
          <p:nvPr/>
        </p:nvSpPr>
        <p:spPr>
          <a:xfrm>
            <a:off x="11484443" y="2708629"/>
            <a:ext cx="1742897" cy="505265"/>
          </a:xfrm>
          <a:prstGeom prst="rect">
            <a:avLst/>
          </a:prstGeom>
        </p:spPr>
        <p:txBody>
          <a:bodyPr vert="horz" wrap="square" lIns="0" tIns="12698" rIns="0" bIns="0" rtlCol="0">
            <a:spAutoFit/>
          </a:bodyPr>
          <a:lstStyle/>
          <a:p>
            <a:pPr marL="12698">
              <a:spcBef>
                <a:spcPts val="100"/>
              </a:spcBef>
            </a:pPr>
            <a:r>
              <a:rPr lang="en-US" sz="3200" b="1" spc="-190" dirty="0">
                <a:solidFill>
                  <a:srgbClr val="FFFFFF"/>
                </a:solidFill>
                <a:latin typeface="Helvetica"/>
                <a:cs typeface="Helvetica"/>
              </a:rPr>
              <a:t>     </a:t>
            </a:r>
            <a:r>
              <a:rPr sz="3200" b="1" spc="-190" dirty="0">
                <a:solidFill>
                  <a:srgbClr val="FFFFFF"/>
                </a:solidFill>
                <a:latin typeface="Helvetica"/>
                <a:cs typeface="Helvetica"/>
              </a:rPr>
              <a:t>CAT</a:t>
            </a:r>
            <a:endParaRPr sz="3200" dirty="0">
              <a:latin typeface="Helvetica"/>
              <a:cs typeface="Helvetica"/>
            </a:endParaRPr>
          </a:p>
        </p:txBody>
      </p:sp>
      <p:sp>
        <p:nvSpPr>
          <p:cNvPr id="16" name="object 8"/>
          <p:cNvSpPr/>
          <p:nvPr/>
        </p:nvSpPr>
        <p:spPr>
          <a:xfrm>
            <a:off x="11404600" y="2695283"/>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endParaRPr/>
          </a:p>
        </p:txBody>
      </p:sp>
      <p:sp>
        <p:nvSpPr>
          <p:cNvPr id="23" name="object 10"/>
          <p:cNvSpPr txBox="1"/>
          <p:nvPr/>
        </p:nvSpPr>
        <p:spPr>
          <a:xfrm>
            <a:off x="11404600" y="2711269"/>
            <a:ext cx="1742897" cy="505265"/>
          </a:xfrm>
          <a:prstGeom prst="rect">
            <a:avLst/>
          </a:prstGeom>
        </p:spPr>
        <p:txBody>
          <a:bodyPr vert="horz" wrap="square" lIns="0" tIns="12698" rIns="0" bIns="0" rtlCol="0">
            <a:spAutoFit/>
          </a:bodyPr>
          <a:lstStyle/>
          <a:p>
            <a:pPr marL="12698">
              <a:spcBef>
                <a:spcPts val="100"/>
              </a:spcBef>
            </a:pPr>
            <a:r>
              <a:rPr lang="en-US" sz="3200" b="1" spc="-190" dirty="0">
                <a:solidFill>
                  <a:srgbClr val="FFFFFF"/>
                </a:solidFill>
                <a:latin typeface="Helvetica"/>
                <a:cs typeface="Helvetica"/>
              </a:rPr>
              <a:t>     RMT</a:t>
            </a:r>
            <a:endParaRPr sz="3200" dirty="0">
              <a:latin typeface="Helvetica"/>
              <a:cs typeface="Helvetica"/>
            </a:endParaRPr>
          </a:p>
        </p:txBody>
      </p:sp>
      <p:pic>
        <p:nvPicPr>
          <p:cNvPr id="2052" name="Picture 4" descr="https://www.ammoland.com/wp-content/uploads/2017/08/SAM-Medical-XT-Extremity-Tourniquet-1-600x533.jpg?b6fb8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5149" y="2688469"/>
            <a:ext cx="3866051" cy="3434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76000" y="5937644"/>
            <a:ext cx="4345190" cy="23215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ee the source im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0" y="6908800"/>
            <a:ext cx="4821238" cy="2462328"/>
          </a:xfrm>
          <a:prstGeom prst="rect">
            <a:avLst/>
          </a:prstGeom>
          <a:noFill/>
          <a:extLst>
            <a:ext uri="{909E8E84-426E-40DD-AFC4-6F175D3DCCD1}">
              <a14:hiddenFill xmlns:a14="http://schemas.microsoft.com/office/drawing/2010/main">
                <a:solidFill>
                  <a:srgbClr val="FFFFFF"/>
                </a:solidFill>
              </a14:hiddenFill>
            </a:ext>
          </a:extLst>
        </p:spPr>
      </p:pic>
      <p:sp>
        <p:nvSpPr>
          <p:cNvPr id="29" name="object 8"/>
          <p:cNvSpPr/>
          <p:nvPr/>
        </p:nvSpPr>
        <p:spPr>
          <a:xfrm>
            <a:off x="7817463" y="6988750"/>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TX3</a:t>
            </a:r>
            <a:endParaRPr sz="3200" b="1" dirty="0">
              <a:solidFill>
                <a:schemeClr val="bg1"/>
              </a:solidFill>
            </a:endParaRPr>
          </a:p>
        </p:txBody>
      </p:sp>
      <p:sp>
        <p:nvSpPr>
          <p:cNvPr id="30" name="object 8"/>
          <p:cNvSpPr/>
          <p:nvPr/>
        </p:nvSpPr>
        <p:spPr>
          <a:xfrm>
            <a:off x="7057457" y="5409481"/>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SAM-XT</a:t>
            </a:r>
            <a:endParaRPr sz="3200" b="1" dirty="0">
              <a:solidFill>
                <a:schemeClr val="bg1"/>
              </a:solidFill>
            </a:endParaRPr>
          </a:p>
        </p:txBody>
      </p:sp>
      <p:sp>
        <p:nvSpPr>
          <p:cNvPr id="31" name="object 8"/>
          <p:cNvSpPr/>
          <p:nvPr/>
        </p:nvSpPr>
        <p:spPr>
          <a:xfrm>
            <a:off x="14224000" y="7737968"/>
            <a:ext cx="1297190"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TMT</a:t>
            </a:r>
            <a:endParaRPr sz="3200" b="1" dirty="0">
              <a:solidFill>
                <a:schemeClr val="bg1"/>
              </a:solidFill>
            </a:endParaRPr>
          </a:p>
        </p:txBody>
      </p:sp>
      <p:sp>
        <p:nvSpPr>
          <p:cNvPr id="32" name="object 8"/>
          <p:cNvSpPr/>
          <p:nvPr/>
        </p:nvSpPr>
        <p:spPr>
          <a:xfrm>
            <a:off x="1384655" y="5805428"/>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CAT</a:t>
            </a:r>
            <a:endParaRPr sz="3200" b="1" dirty="0">
              <a:solidFill>
                <a:schemeClr val="bg1"/>
              </a:solidFill>
            </a:endParaRPr>
          </a:p>
        </p:txBody>
      </p:sp>
      <p:sp>
        <p:nvSpPr>
          <p:cNvPr id="33" name="object 8"/>
          <p:cNvSpPr/>
          <p:nvPr/>
        </p:nvSpPr>
        <p:spPr>
          <a:xfrm>
            <a:off x="1041400" y="2260600"/>
            <a:ext cx="1731188" cy="521251"/>
          </a:xfrm>
          <a:custGeom>
            <a:avLst/>
            <a:gdLst/>
            <a:ahLst/>
            <a:cxnLst/>
            <a:rect l="l" t="t" r="r" b="b"/>
            <a:pathLst>
              <a:path w="2264410" h="1056004">
                <a:moveTo>
                  <a:pt x="2051723" y="0"/>
                </a:moveTo>
                <a:lnTo>
                  <a:pt x="212344" y="0"/>
                </a:lnTo>
                <a:lnTo>
                  <a:pt x="89582" y="3317"/>
                </a:lnTo>
                <a:lnTo>
                  <a:pt x="26543" y="26543"/>
                </a:lnTo>
                <a:lnTo>
                  <a:pt x="3317" y="89582"/>
                </a:lnTo>
                <a:lnTo>
                  <a:pt x="0" y="212344"/>
                </a:lnTo>
                <a:lnTo>
                  <a:pt x="0" y="843661"/>
                </a:lnTo>
                <a:lnTo>
                  <a:pt x="3317" y="966422"/>
                </a:lnTo>
                <a:lnTo>
                  <a:pt x="26543" y="1029462"/>
                </a:lnTo>
                <a:lnTo>
                  <a:pt x="89582" y="1052687"/>
                </a:lnTo>
                <a:lnTo>
                  <a:pt x="212344" y="1056005"/>
                </a:lnTo>
                <a:lnTo>
                  <a:pt x="2051723" y="1056005"/>
                </a:lnTo>
                <a:lnTo>
                  <a:pt x="2174484" y="1052687"/>
                </a:lnTo>
                <a:lnTo>
                  <a:pt x="2237524" y="1029462"/>
                </a:lnTo>
                <a:lnTo>
                  <a:pt x="2260749" y="966422"/>
                </a:lnTo>
                <a:lnTo>
                  <a:pt x="2264067" y="843661"/>
                </a:lnTo>
                <a:lnTo>
                  <a:pt x="2264067" y="212344"/>
                </a:lnTo>
                <a:lnTo>
                  <a:pt x="2260749" y="89582"/>
                </a:lnTo>
                <a:lnTo>
                  <a:pt x="2237524" y="26543"/>
                </a:lnTo>
                <a:lnTo>
                  <a:pt x="2174484" y="3317"/>
                </a:lnTo>
                <a:lnTo>
                  <a:pt x="2051723" y="0"/>
                </a:lnTo>
                <a:close/>
              </a:path>
            </a:pathLst>
          </a:custGeom>
          <a:solidFill>
            <a:srgbClr val="AB0F24"/>
          </a:solidFill>
        </p:spPr>
        <p:txBody>
          <a:bodyPr wrap="square" lIns="0" tIns="0" rIns="0" bIns="0" rtlCol="0"/>
          <a:lstStyle/>
          <a:p>
            <a:pPr algn="ctr"/>
            <a:r>
              <a:rPr lang="en-US" sz="3200" b="1" dirty="0">
                <a:solidFill>
                  <a:schemeClr val="bg1"/>
                </a:solidFill>
              </a:rPr>
              <a:t>SOFT-TT</a:t>
            </a:r>
            <a:endParaRPr sz="3200" b="1" dirty="0">
              <a:solidFill>
                <a:schemeClr val="bg1"/>
              </a:solidFill>
            </a:endParaRPr>
          </a:p>
        </p:txBody>
      </p:sp>
      <p:sp>
        <p:nvSpPr>
          <p:cNvPr id="24" name="object 4">
            <a:extLst>
              <a:ext uri="{FF2B5EF4-FFF2-40B4-BE49-F238E27FC236}">
                <a16:creationId xmlns:a16="http://schemas.microsoft.com/office/drawing/2014/main" id="{BC9DB98E-FA2E-40A3-9FD0-58FF36E156F5}"/>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5" name="Rectangle 24">
            <a:extLst>
              <a:ext uri="{FF2B5EF4-FFF2-40B4-BE49-F238E27FC236}">
                <a16:creationId xmlns:a16="http://schemas.microsoft.com/office/drawing/2014/main" id="{4F759525-6B98-40A9-BEF0-07653B237D28}"/>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5" name="object 5"/>
          <p:cNvSpPr txBox="1">
            <a:spLocks noGrp="1"/>
          </p:cNvSpPr>
          <p:nvPr>
            <p:ph type="title"/>
          </p:nvPr>
        </p:nvSpPr>
        <p:spPr>
          <a:xfrm>
            <a:off x="1193800" y="857237"/>
            <a:ext cx="13182600" cy="738664"/>
          </a:xfrm>
          <a:prstGeom prst="rect">
            <a:avLst/>
          </a:prstGeom>
        </p:spPr>
        <p:txBody>
          <a:bodyPr vert="horz" wrap="square" lIns="0" tIns="0" rIns="0" bIns="0" rtlCol="0">
            <a:spAutoFit/>
          </a:bodyPr>
          <a:lstStyle/>
          <a:p>
            <a:pPr marL="12700">
              <a:lnSpc>
                <a:spcPct val="100000"/>
              </a:lnSpc>
            </a:pPr>
            <a:r>
              <a:rPr lang="en-US" spc="35" dirty="0" err="1"/>
              <a:t>CoTCCC</a:t>
            </a:r>
            <a:r>
              <a:rPr lang="en-US" spc="35" dirty="0"/>
              <a:t> Recommended STB Tourniquets</a:t>
            </a:r>
            <a:endParaRPr dirty="0"/>
          </a:p>
        </p:txBody>
      </p:sp>
      <p:sp>
        <p:nvSpPr>
          <p:cNvPr id="6" name="object 6"/>
          <p:cNvSpPr txBox="1">
            <a:spLocks noGrp="1"/>
          </p:cNvSpPr>
          <p:nvPr>
            <p:ph type="body" idx="1"/>
          </p:nvPr>
        </p:nvSpPr>
        <p:spPr>
          <a:xfrm>
            <a:off x="1193800" y="2702947"/>
            <a:ext cx="15062199" cy="6263253"/>
          </a:xfrm>
          <a:prstGeom prst="rect">
            <a:avLst/>
          </a:prstGeom>
        </p:spPr>
        <p:txBody>
          <a:bodyPr vert="horz" wrap="square" lIns="0" tIns="0" rIns="0" bIns="0" rtlCol="0">
            <a:spAutoFit/>
          </a:bodyPr>
          <a:lstStyle/>
          <a:p>
            <a:pPr marL="283210" marR="607060">
              <a:lnSpc>
                <a:spcPct val="100000"/>
              </a:lnSpc>
              <a:tabLst>
                <a:tab pos="664845" algn="l"/>
              </a:tabLst>
            </a:pPr>
            <a:r>
              <a:rPr lang="en-US" dirty="0"/>
              <a:t>Recommended Non-Pneumatic Limb Tourniquets</a:t>
            </a:r>
          </a:p>
          <a:p>
            <a:pPr marL="283210" marR="607060">
              <a:lnSpc>
                <a:spcPct val="100000"/>
              </a:lnSpc>
              <a:tabLst>
                <a:tab pos="664845" algn="l"/>
              </a:tabLst>
            </a:pPr>
            <a:endParaRPr lang="en-US" dirty="0"/>
          </a:p>
          <a:p>
            <a:pPr marL="854710" marR="607060" indent="-571500">
              <a:buFont typeface="Arial" panose="020B0604020202020204" pitchFamily="34" charset="0"/>
              <a:buChar char="•"/>
              <a:tabLst>
                <a:tab pos="664845" algn="l"/>
              </a:tabLst>
            </a:pPr>
            <a:r>
              <a:rPr lang="en-US" dirty="0"/>
              <a:t>Combat Application Tourniquet Gen 6 (CAT-6) </a:t>
            </a:r>
          </a:p>
          <a:p>
            <a:pPr marL="854710" marR="607060" indent="-571500">
              <a:buFont typeface="Arial" panose="020B0604020202020204" pitchFamily="34" charset="0"/>
              <a:buChar char="•"/>
              <a:tabLst>
                <a:tab pos="664845" algn="l"/>
              </a:tabLst>
            </a:pPr>
            <a:r>
              <a:rPr lang="en-US" dirty="0"/>
              <a:t>Combat Application Tourniquet Gen 7 (CAT-7)</a:t>
            </a:r>
          </a:p>
          <a:p>
            <a:pPr marL="854710" marR="607060" indent="-571500">
              <a:buFont typeface="Arial" panose="020B0604020202020204" pitchFamily="34" charset="0"/>
              <a:buChar char="•"/>
              <a:tabLst>
                <a:tab pos="664845" algn="l"/>
              </a:tabLst>
            </a:pPr>
            <a:r>
              <a:rPr lang="en-US" dirty="0"/>
              <a:t>Ratcheting Medical Tourniquet (RMT) Tactical</a:t>
            </a:r>
          </a:p>
          <a:p>
            <a:pPr marL="854710" marR="607060" indent="-571500">
              <a:buFont typeface="Arial" panose="020B0604020202020204" pitchFamily="34" charset="0"/>
              <a:buChar char="•"/>
              <a:tabLst>
                <a:tab pos="664845" algn="l"/>
              </a:tabLst>
            </a:pPr>
            <a:r>
              <a:rPr lang="en-US" dirty="0"/>
              <a:t>SAM Extremity Tourniquet (SAM-XT) </a:t>
            </a:r>
          </a:p>
          <a:p>
            <a:pPr marL="854710" marR="607060" indent="-571500">
              <a:buFont typeface="Arial" panose="020B0604020202020204" pitchFamily="34" charset="0"/>
              <a:buChar char="•"/>
              <a:tabLst>
                <a:tab pos="664845" algn="l"/>
              </a:tabLst>
            </a:pPr>
            <a:r>
              <a:rPr lang="en-US" dirty="0"/>
              <a:t>SOF Tactical Tourniquet–Wide (SOFTT-Wide)</a:t>
            </a:r>
          </a:p>
          <a:p>
            <a:pPr marL="854710" marR="607060" indent="-571500">
              <a:buFont typeface="Arial" panose="020B0604020202020204" pitchFamily="34" charset="0"/>
              <a:buChar char="•"/>
              <a:tabLst>
                <a:tab pos="664845" algn="l"/>
              </a:tabLst>
            </a:pPr>
            <a:r>
              <a:rPr lang="en-US" dirty="0"/>
              <a:t>Tactical Mechanical Tourniquet (TMT)</a:t>
            </a:r>
          </a:p>
          <a:p>
            <a:pPr marL="854710" marR="607060" indent="-571500">
              <a:buFont typeface="Arial" panose="020B0604020202020204" pitchFamily="34" charset="0"/>
              <a:buChar char="•"/>
              <a:tabLst>
                <a:tab pos="664845" algn="l"/>
              </a:tabLst>
            </a:pPr>
            <a:r>
              <a:rPr lang="en-US" dirty="0"/>
              <a:t>TX2 Tourniquet (TX2)</a:t>
            </a:r>
          </a:p>
          <a:p>
            <a:pPr marL="854710" marR="607060" indent="-571500">
              <a:buFont typeface="Arial" panose="020B0604020202020204" pitchFamily="34" charset="0"/>
              <a:buChar char="•"/>
              <a:tabLst>
                <a:tab pos="664845" algn="l"/>
              </a:tabLst>
            </a:pPr>
            <a:r>
              <a:rPr lang="en-US" dirty="0"/>
              <a:t>TX3 Tourniquet (TX3)</a:t>
            </a:r>
            <a:br>
              <a:rPr lang="en-US" dirty="0"/>
            </a:br>
            <a:endParaRPr spc="35" dirty="0">
              <a:solidFill>
                <a:srgbClr val="1D2258"/>
              </a:solidFill>
            </a:endParaRP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Rectangle 7">
            <a:extLst>
              <a:ext uri="{FF2B5EF4-FFF2-40B4-BE49-F238E27FC236}">
                <a16:creationId xmlns:a16="http://schemas.microsoft.com/office/drawing/2014/main" id="{39BA8BC6-3DE4-41E7-A299-950560B3F576}"/>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294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905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6" name="object 6"/>
          <p:cNvSpPr txBox="1">
            <a:spLocks noGrp="1"/>
          </p:cNvSpPr>
          <p:nvPr>
            <p:ph type="body" idx="1"/>
          </p:nvPr>
        </p:nvSpPr>
        <p:spPr>
          <a:xfrm>
            <a:off x="1688465" y="2424653"/>
            <a:ext cx="12879069" cy="6263253"/>
          </a:xfrm>
          <a:prstGeom prst="rect">
            <a:avLst/>
          </a:prstGeom>
        </p:spPr>
        <p:txBody>
          <a:bodyPr vert="horz" wrap="square" lIns="0" tIns="0" rIns="0" bIns="0" rtlCol="0">
            <a:spAutoFit/>
          </a:bodyPr>
          <a:lstStyle/>
          <a:p>
            <a:pPr marL="664210" marR="607060" indent="-381000">
              <a:lnSpc>
                <a:spcPct val="100000"/>
              </a:lnSpc>
              <a:buChar char="•"/>
              <a:tabLst>
                <a:tab pos="664845" algn="l"/>
              </a:tabLst>
            </a:pPr>
            <a:r>
              <a:rPr lang="en-US" spc="35" dirty="0">
                <a:solidFill>
                  <a:srgbClr val="1D2258"/>
                </a:solidFill>
              </a:rPr>
              <a:t>In all but the extremely young child, the same tourniquet used for adults can be used in children.</a:t>
            </a:r>
          </a:p>
          <a:p>
            <a:pPr marL="664210" marR="607060" indent="-381000">
              <a:lnSpc>
                <a:spcPct val="100000"/>
              </a:lnSpc>
              <a:buChar char="•"/>
              <a:tabLst>
                <a:tab pos="664845" algn="l"/>
              </a:tabLst>
            </a:pPr>
            <a:endParaRPr lang="en-US" spc="35" dirty="0">
              <a:solidFill>
                <a:srgbClr val="1D2258"/>
              </a:solidFill>
            </a:endParaRPr>
          </a:p>
          <a:p>
            <a:pPr marL="664210" marR="607060" indent="-381000">
              <a:lnSpc>
                <a:spcPct val="100000"/>
              </a:lnSpc>
              <a:buChar char="•"/>
              <a:tabLst>
                <a:tab pos="664845" algn="l"/>
              </a:tabLst>
            </a:pPr>
            <a:r>
              <a:rPr lang="en-US" spc="35" dirty="0">
                <a:solidFill>
                  <a:srgbClr val="1D2258"/>
                </a:solidFill>
              </a:rPr>
              <a:t>For the infant or very small child (tourniquet too big)</a:t>
            </a:r>
            <a:r>
              <a:rPr lang="en-US" dirty="0"/>
              <a:t>, direct pressure on the wound as described previously will work in virtually all cases.</a:t>
            </a:r>
          </a:p>
          <a:p>
            <a:pPr marL="664210" marR="607060" indent="-381000">
              <a:lnSpc>
                <a:spcPct val="100000"/>
              </a:lnSpc>
              <a:buChar char="•"/>
              <a:tabLst>
                <a:tab pos="664845" algn="l"/>
              </a:tabLst>
            </a:pPr>
            <a:endParaRPr lang="en-US" dirty="0"/>
          </a:p>
          <a:p>
            <a:pPr marL="571500" lvl="0" indent="-571500">
              <a:buFont typeface="Arial" panose="020B0604020202020204" pitchFamily="34" charset="0"/>
              <a:buChar char="•"/>
            </a:pPr>
            <a:r>
              <a:rPr lang="en-US" dirty="0"/>
              <a:t>For large, deep wounds, wound packing can be performed in children just as in adults using the same technique as described previously.</a:t>
            </a:r>
          </a:p>
          <a:p>
            <a:pPr marL="664210" marR="607060" indent="-381000">
              <a:lnSpc>
                <a:spcPct val="100000"/>
              </a:lnSpc>
              <a:buChar char="•"/>
              <a:tabLst>
                <a:tab pos="664845" algn="l"/>
              </a:tabLst>
            </a:pPr>
            <a:endParaRPr spc="35" dirty="0">
              <a:solidFill>
                <a:srgbClr val="1D2258"/>
              </a:solidFill>
            </a:endParaRPr>
          </a:p>
        </p:txBody>
      </p:sp>
      <p:sp>
        <p:nvSpPr>
          <p:cNvPr id="9"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2" name="Rectangle 11">
            <a:extLst>
              <a:ext uri="{FF2B5EF4-FFF2-40B4-BE49-F238E27FC236}">
                <a16:creationId xmlns:a16="http://schemas.microsoft.com/office/drawing/2014/main" id="{3ADBE589-7236-46BE-BCD6-32BCC314732D}"/>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1" name="object 2">
            <a:extLst>
              <a:ext uri="{FF2B5EF4-FFF2-40B4-BE49-F238E27FC236}">
                <a16:creationId xmlns:a16="http://schemas.microsoft.com/office/drawing/2014/main" id="{A817539C-662B-42A8-9CE0-8D5D80F5DFB1}"/>
              </a:ext>
            </a:extLst>
          </p:cNvPr>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Tree>
    <p:extLst>
      <p:ext uri="{BB962C8B-B14F-4D97-AF65-F5344CB8AC3E}">
        <p14:creationId xmlns:p14="http://schemas.microsoft.com/office/powerpoint/2010/main" val="40744266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2487E93-C9B7-4E90-92A9-CE4EBCE74621}"/>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D4B065A8-7C9A-46DD-8A6A-8B9C39D2A7FA}"/>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
        <p:nvSpPr>
          <p:cNvPr id="3" name="object 3"/>
          <p:cNvSpPr txBox="1"/>
          <p:nvPr/>
        </p:nvSpPr>
        <p:spPr>
          <a:xfrm>
            <a:off x="2867405" y="2733731"/>
            <a:ext cx="8754110" cy="5527095"/>
          </a:xfrm>
          <a:prstGeom prst="rect">
            <a:avLst/>
          </a:prstGeom>
        </p:spPr>
        <p:txBody>
          <a:bodyPr vert="horz" wrap="square" lIns="0" tIns="342841" rIns="0" bIns="0" rtlCol="0">
            <a:spAutoFit/>
          </a:bodyPr>
          <a:lstStyle/>
          <a:p>
            <a:pPr marL="471725" indent="-456487">
              <a:spcBef>
                <a:spcPts val="2699"/>
              </a:spcBef>
              <a:buChar char="•"/>
              <a:tabLst>
                <a:tab pos="472361" algn="l"/>
              </a:tabLst>
            </a:pPr>
            <a:r>
              <a:rPr sz="5000" b="1" spc="44" dirty="0">
                <a:solidFill>
                  <a:srgbClr val="27306B"/>
                </a:solidFill>
                <a:latin typeface="Helvetica"/>
                <a:cs typeface="Helvetica"/>
              </a:rPr>
              <a:t>Impaled</a:t>
            </a:r>
            <a:r>
              <a:rPr sz="5000" b="1" spc="100" dirty="0">
                <a:solidFill>
                  <a:srgbClr val="27306B"/>
                </a:solidFill>
                <a:latin typeface="Helvetica"/>
                <a:cs typeface="Helvetica"/>
              </a:rPr>
              <a:t> </a:t>
            </a:r>
            <a:r>
              <a:rPr sz="5000" b="1" spc="55" dirty="0">
                <a:solidFill>
                  <a:srgbClr val="27306B"/>
                </a:solidFill>
                <a:latin typeface="Helvetica"/>
                <a:cs typeface="Helvetica"/>
              </a:rPr>
              <a:t>objects?</a:t>
            </a:r>
            <a:endParaRPr sz="5000" dirty="0">
              <a:solidFill>
                <a:srgbClr val="27306B"/>
              </a:solidFill>
              <a:latin typeface="Helvetica"/>
              <a:cs typeface="Helvetica"/>
            </a:endParaRPr>
          </a:p>
          <a:p>
            <a:pPr marL="471091" indent="-456487">
              <a:spcBef>
                <a:spcPts val="2599"/>
              </a:spcBef>
              <a:buChar char="•"/>
              <a:tabLst>
                <a:tab pos="471725" algn="l"/>
              </a:tabLst>
            </a:pPr>
            <a:r>
              <a:rPr sz="5000" b="1" spc="35" dirty="0">
                <a:solidFill>
                  <a:srgbClr val="27306B"/>
                </a:solidFill>
                <a:latin typeface="Helvetica"/>
                <a:cs typeface="Helvetica"/>
              </a:rPr>
              <a:t>Improvised</a:t>
            </a:r>
            <a:r>
              <a:rPr lang="en-US" sz="5000" b="1" spc="35" dirty="0">
                <a:solidFill>
                  <a:srgbClr val="27306B"/>
                </a:solidFill>
                <a:latin typeface="Helvetica"/>
                <a:cs typeface="Helvetica"/>
              </a:rPr>
              <a:t> tourniquets?</a:t>
            </a:r>
            <a:r>
              <a:rPr sz="5000" b="1" spc="91" dirty="0">
                <a:solidFill>
                  <a:srgbClr val="27306B"/>
                </a:solidFill>
                <a:latin typeface="Helvetica"/>
                <a:cs typeface="Helvetica"/>
              </a:rPr>
              <a:t> </a:t>
            </a:r>
            <a:endParaRPr lang="en-US" sz="5000" b="1" spc="91" dirty="0">
              <a:solidFill>
                <a:srgbClr val="27306B"/>
              </a:solidFill>
              <a:latin typeface="Helvetica"/>
              <a:cs typeface="Helvetica"/>
            </a:endParaRPr>
          </a:p>
          <a:p>
            <a:pPr marL="471091" indent="-456487">
              <a:spcBef>
                <a:spcPts val="2599"/>
              </a:spcBef>
              <a:buChar char="•"/>
              <a:tabLst>
                <a:tab pos="471725" algn="l"/>
              </a:tabLst>
            </a:pPr>
            <a:r>
              <a:rPr sz="5000" b="1" spc="41" dirty="0">
                <a:solidFill>
                  <a:srgbClr val="27306B"/>
                </a:solidFill>
                <a:latin typeface="Helvetica"/>
                <a:cs typeface="Helvetica"/>
              </a:rPr>
              <a:t>Loss </a:t>
            </a:r>
            <a:r>
              <a:rPr sz="5000" b="1" spc="26" dirty="0">
                <a:solidFill>
                  <a:srgbClr val="27306B"/>
                </a:solidFill>
                <a:latin typeface="Helvetica"/>
                <a:cs typeface="Helvetica"/>
              </a:rPr>
              <a:t>of </a:t>
            </a:r>
            <a:r>
              <a:rPr sz="5000" b="1" spc="35" dirty="0">
                <a:solidFill>
                  <a:srgbClr val="27306B"/>
                </a:solidFill>
                <a:latin typeface="Helvetica"/>
                <a:cs typeface="Helvetica"/>
              </a:rPr>
              <a:t>arm </a:t>
            </a:r>
            <a:r>
              <a:rPr sz="5000" b="1" spc="26" dirty="0">
                <a:solidFill>
                  <a:srgbClr val="27306B"/>
                </a:solidFill>
                <a:latin typeface="Helvetica"/>
                <a:cs typeface="Helvetica"/>
              </a:rPr>
              <a:t>or</a:t>
            </a:r>
            <a:r>
              <a:rPr sz="5000" b="1" spc="311" dirty="0">
                <a:solidFill>
                  <a:srgbClr val="27306B"/>
                </a:solidFill>
                <a:latin typeface="Helvetica"/>
                <a:cs typeface="Helvetica"/>
              </a:rPr>
              <a:t> </a:t>
            </a:r>
            <a:r>
              <a:rPr sz="5000" b="1" spc="55" dirty="0">
                <a:solidFill>
                  <a:srgbClr val="27306B"/>
                </a:solidFill>
                <a:latin typeface="Helvetica"/>
                <a:cs typeface="Helvetica"/>
              </a:rPr>
              <a:t>leg?</a:t>
            </a:r>
            <a:endParaRPr sz="5000" dirty="0">
              <a:solidFill>
                <a:srgbClr val="27306B"/>
              </a:solidFill>
              <a:latin typeface="Helvetica"/>
              <a:cs typeface="Helvetica"/>
            </a:endParaRPr>
          </a:p>
          <a:p>
            <a:pPr marL="469821" indent="-456487">
              <a:spcBef>
                <a:spcPts val="2599"/>
              </a:spcBef>
              <a:buChar char="•"/>
              <a:tabLst>
                <a:tab pos="470455" algn="l"/>
              </a:tabLst>
            </a:pPr>
            <a:r>
              <a:rPr sz="5000" b="1" spc="55" dirty="0">
                <a:solidFill>
                  <a:srgbClr val="27306B"/>
                </a:solidFill>
                <a:latin typeface="Helvetica"/>
                <a:cs typeface="Helvetica"/>
              </a:rPr>
              <a:t>Pain?</a:t>
            </a:r>
            <a:endParaRPr sz="5000" dirty="0">
              <a:solidFill>
                <a:srgbClr val="27306B"/>
              </a:solidFill>
              <a:latin typeface="Helvetica"/>
              <a:cs typeface="Helvetica"/>
            </a:endParaRPr>
          </a:p>
          <a:p>
            <a:pPr marL="392999" indent="-380300">
              <a:spcBef>
                <a:spcPts val="2599"/>
              </a:spcBef>
              <a:buChar char="•"/>
              <a:tabLst>
                <a:tab pos="393634" algn="l"/>
              </a:tabLst>
            </a:pPr>
            <a:r>
              <a:rPr sz="5000" b="1" spc="41" dirty="0">
                <a:solidFill>
                  <a:srgbClr val="27306B"/>
                </a:solidFill>
                <a:latin typeface="Helvetica"/>
                <a:cs typeface="Helvetica"/>
              </a:rPr>
              <a:t>Other</a:t>
            </a:r>
            <a:r>
              <a:rPr sz="5000" b="1" spc="100" dirty="0">
                <a:solidFill>
                  <a:srgbClr val="27306B"/>
                </a:solidFill>
                <a:latin typeface="Helvetica"/>
                <a:cs typeface="Helvetica"/>
              </a:rPr>
              <a:t> </a:t>
            </a:r>
            <a:r>
              <a:rPr sz="5000" b="1" spc="55" dirty="0">
                <a:solidFill>
                  <a:srgbClr val="27306B"/>
                </a:solidFill>
                <a:latin typeface="Helvetica"/>
                <a:cs typeface="Helvetica"/>
              </a:rPr>
              <a:t>questions?</a:t>
            </a:r>
            <a:endParaRPr sz="5000" dirty="0">
              <a:solidFill>
                <a:srgbClr val="27306B"/>
              </a:solidFill>
              <a:latin typeface="Helvetica"/>
              <a:cs typeface="Helvetica"/>
            </a:endParaRPr>
          </a:p>
        </p:txBody>
      </p:sp>
      <p:sp>
        <p:nvSpPr>
          <p:cNvPr id="5"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6"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1" name="Rectangle 10">
            <a:extLst>
              <a:ext uri="{FF2B5EF4-FFF2-40B4-BE49-F238E27FC236}">
                <a16:creationId xmlns:a16="http://schemas.microsoft.com/office/drawing/2014/main" id="{272064CB-BA02-4B72-AFBB-0D2FB0E39A7A}"/>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495704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4" name="object 4"/>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sp>
        <p:nvSpPr>
          <p:cNvPr id="11" name="Rectangle 10">
            <a:extLst>
              <a:ext uri="{FF2B5EF4-FFF2-40B4-BE49-F238E27FC236}">
                <a16:creationId xmlns:a16="http://schemas.microsoft.com/office/drawing/2014/main" id="{B1E4E272-899E-4261-8B92-E2425B2A867B}"/>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9" name="object 2">
            <a:extLst>
              <a:ext uri="{FF2B5EF4-FFF2-40B4-BE49-F238E27FC236}">
                <a16:creationId xmlns:a16="http://schemas.microsoft.com/office/drawing/2014/main" id="{64C51AF8-2D3D-43BC-A741-1D30901D7675}"/>
              </a:ext>
            </a:extLst>
          </p:cNvPr>
          <p:cNvSpPr txBox="1">
            <a:spLocks noGrp="1"/>
          </p:cNvSpPr>
          <p:nvPr>
            <p:ph type="title"/>
          </p:nvPr>
        </p:nvSpPr>
        <p:spPr>
          <a:xfrm>
            <a:off x="1257300" y="585846"/>
            <a:ext cx="2679700" cy="689930"/>
          </a:xfrm>
          <a:prstGeom prst="rect">
            <a:avLst/>
          </a:prstGeom>
        </p:spPr>
        <p:txBody>
          <a:bodyPr vert="horz" wrap="square" lIns="0" tIns="12698" rIns="0" bIns="0" rtlCol="0">
            <a:spAutoFit/>
          </a:bodyPr>
          <a:lstStyle/>
          <a:p>
            <a:pPr marL="12698">
              <a:spcBef>
                <a:spcPts val="100"/>
              </a:spcBef>
            </a:pPr>
            <a:r>
              <a:rPr sz="4400" spc="-203" dirty="0">
                <a:solidFill>
                  <a:srgbClr val="FFFFFF"/>
                </a:solidFill>
              </a:rPr>
              <a:t>F</a:t>
            </a:r>
            <a:r>
              <a:rPr sz="4400" spc="44" dirty="0">
                <a:solidFill>
                  <a:srgbClr val="FFFFFF"/>
                </a:solidFill>
              </a:rPr>
              <a:t>AQs</a:t>
            </a:r>
            <a:endParaRPr sz="4400" dirty="0"/>
          </a:p>
        </p:txBody>
      </p:sp>
      <p:sp>
        <p:nvSpPr>
          <p:cNvPr id="16" name="Title 1">
            <a:extLst>
              <a:ext uri="{FF2B5EF4-FFF2-40B4-BE49-F238E27FC236}">
                <a16:creationId xmlns:a16="http://schemas.microsoft.com/office/drawing/2014/main" id="{1A8C3E7A-1280-4DBE-A9AB-6BE2F3BEBF10}"/>
              </a:ext>
            </a:extLst>
          </p:cNvPr>
          <p:cNvSpPr txBox="1">
            <a:spLocks/>
          </p:cNvSpPr>
          <p:nvPr/>
        </p:nvSpPr>
        <p:spPr>
          <a:xfrm>
            <a:off x="8432800" y="2489200"/>
            <a:ext cx="6781800" cy="3077766"/>
          </a:xfrm>
          <a:prstGeom prst="rect">
            <a:avLst/>
          </a:prstGeom>
          <a:solidFill>
            <a:srgbClr val="27306B"/>
          </a:solidFill>
        </p:spPr>
        <p:txBody>
          <a:bodyPr wrap="square" lIns="0" tIns="0" rIns="0" bIns="0">
            <a:spAutoFit/>
          </a:bodyPr>
          <a:lstStyle>
            <a:lvl1pPr>
              <a:defRPr sz="4800" b="1" i="0">
                <a:solidFill>
                  <a:schemeClr val="bg1"/>
                </a:solidFill>
                <a:latin typeface="HelveticaNeueLTStd-Bd"/>
                <a:ea typeface="+mj-ea"/>
                <a:cs typeface="HelveticaNeueLTStd-Bd"/>
              </a:defRPr>
            </a:lvl1pPr>
          </a:lstStyle>
          <a:p>
            <a:pPr marL="457200" lvl="3" defTabSz="914400"/>
            <a:r>
              <a:rPr lang="en-US" sz="4000" b="1" kern="0" dirty="0">
                <a:solidFill>
                  <a:schemeClr val="bg1"/>
                </a:solidFill>
              </a:rPr>
              <a:t>“Georgia Kit”</a:t>
            </a:r>
          </a:p>
          <a:p>
            <a:pPr marL="457200" lvl="3" defTabSz="914400"/>
            <a:r>
              <a:rPr lang="en-US" sz="3200" b="1" kern="0" dirty="0">
                <a:solidFill>
                  <a:schemeClr val="bg1"/>
                </a:solidFill>
              </a:rPr>
              <a:t>North American Rescue</a:t>
            </a:r>
            <a:br>
              <a:rPr lang="en-US" sz="3200" b="1" kern="0" dirty="0">
                <a:solidFill>
                  <a:schemeClr val="bg1"/>
                </a:solidFill>
              </a:rPr>
            </a:br>
            <a:r>
              <a:rPr lang="en-US" sz="3200" b="1" kern="0" dirty="0">
                <a:solidFill>
                  <a:schemeClr val="bg1"/>
                </a:solidFill>
              </a:rPr>
              <a:t>Cost per kit: $39.98</a:t>
            </a:r>
            <a:br>
              <a:rPr lang="en-US" sz="3200" b="1" kern="0" dirty="0">
                <a:solidFill>
                  <a:schemeClr val="bg1"/>
                </a:solidFill>
              </a:rPr>
            </a:br>
            <a:r>
              <a:rPr lang="en-US" sz="3200" b="1" kern="0" dirty="0">
                <a:solidFill>
                  <a:schemeClr val="bg1"/>
                </a:solidFill>
              </a:rPr>
              <a:t>Item #: 85-1563</a:t>
            </a:r>
            <a:br>
              <a:rPr lang="en-US" sz="3200" b="1" kern="0" dirty="0">
                <a:solidFill>
                  <a:schemeClr val="bg1"/>
                </a:solidFill>
              </a:rPr>
            </a:br>
            <a:r>
              <a:rPr lang="en-US" sz="3200" b="1" kern="0" dirty="0">
                <a:solidFill>
                  <a:schemeClr val="bg1"/>
                </a:solidFill>
              </a:rPr>
              <a:t>Phone: 888.689.6277</a:t>
            </a:r>
            <a:br>
              <a:rPr lang="en-US" sz="3200" b="1" kern="0" dirty="0">
                <a:solidFill>
                  <a:schemeClr val="bg1"/>
                </a:solidFill>
              </a:rPr>
            </a:br>
            <a:r>
              <a:rPr lang="en-US" sz="3200" b="1" kern="0" dirty="0">
                <a:solidFill>
                  <a:schemeClr val="bg1"/>
                </a:solidFill>
              </a:rPr>
              <a:t>Email: info@NARescue.com</a:t>
            </a:r>
          </a:p>
        </p:txBody>
      </p:sp>
      <p:pic>
        <p:nvPicPr>
          <p:cNvPr id="5" name="Picture 4">
            <a:extLst>
              <a:ext uri="{FF2B5EF4-FFF2-40B4-BE49-F238E27FC236}">
                <a16:creationId xmlns:a16="http://schemas.microsoft.com/office/drawing/2014/main" id="{38D5CFA0-23E2-0FDC-9322-250679B463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8038" y="2489200"/>
            <a:ext cx="6679962" cy="6679962"/>
          </a:xfrm>
          <a:prstGeom prst="rect">
            <a:avLst/>
          </a:prstGeom>
        </p:spPr>
      </p:pic>
    </p:spTree>
    <p:extLst>
      <p:ext uri="{BB962C8B-B14F-4D97-AF65-F5344CB8AC3E}">
        <p14:creationId xmlns:p14="http://schemas.microsoft.com/office/powerpoint/2010/main" val="2903048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69901C90-1D0C-48FC-BDD2-816B5B2B453D}"/>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301" y="585846"/>
            <a:ext cx="2658110" cy="689930"/>
          </a:xfrm>
          <a:prstGeom prst="rect">
            <a:avLst/>
          </a:prstGeom>
        </p:spPr>
        <p:txBody>
          <a:bodyPr vert="horz" wrap="square" lIns="0" tIns="12698" rIns="0" bIns="0" rtlCol="0">
            <a:spAutoFit/>
          </a:bodyPr>
          <a:lstStyle/>
          <a:p>
            <a:pPr marL="12698">
              <a:spcBef>
                <a:spcPts val="100"/>
              </a:spcBef>
            </a:pPr>
            <a:r>
              <a:rPr sz="4400" spc="44" dirty="0">
                <a:solidFill>
                  <a:srgbClr val="FFFFFF"/>
                </a:solidFill>
              </a:rPr>
              <a:t>Summary</a:t>
            </a:r>
            <a:endParaRPr sz="4400"/>
          </a:p>
        </p:txBody>
      </p:sp>
      <p:sp>
        <p:nvSpPr>
          <p:cNvPr id="7" name="object 7"/>
          <p:cNvSpPr txBox="1"/>
          <p:nvPr/>
        </p:nvSpPr>
        <p:spPr>
          <a:xfrm>
            <a:off x="1457797" y="2108201"/>
            <a:ext cx="7566660" cy="6868801"/>
          </a:xfrm>
          <a:prstGeom prst="rect">
            <a:avLst/>
          </a:prstGeom>
        </p:spPr>
        <p:txBody>
          <a:bodyPr vert="horz" wrap="square" lIns="0" tIns="12698" rIns="0" bIns="0" rtlCol="0">
            <a:spAutoFit/>
          </a:bodyPr>
          <a:lstStyle/>
          <a:p>
            <a:pPr marL="12698" marR="2515444">
              <a:lnSpc>
                <a:spcPct val="126400"/>
              </a:lnSpc>
              <a:spcBef>
                <a:spcPts val="100"/>
              </a:spcBef>
              <a:buClr>
                <a:srgbClr val="BA2029"/>
              </a:buClr>
              <a:buSzPct val="95652"/>
              <a:buFont typeface="Zapf Dingbats"/>
              <a:buChar char="✓"/>
              <a:tabLst>
                <a:tab pos="736475" algn="l"/>
                <a:tab pos="737745" algn="l"/>
                <a:tab pos="2218316" algn="l"/>
                <a:tab pos="3354137" algn="l"/>
              </a:tabLst>
            </a:pPr>
            <a:r>
              <a:rPr sz="4600" b="1" dirty="0">
                <a:solidFill>
                  <a:srgbClr val="27306B"/>
                </a:solidFill>
                <a:latin typeface="Helvetica"/>
                <a:cs typeface="Helvetica"/>
              </a:rPr>
              <a:t>Personal</a:t>
            </a:r>
            <a:r>
              <a:rPr lang="en-US" sz="4600" b="1" dirty="0">
                <a:solidFill>
                  <a:srgbClr val="27306B"/>
                </a:solidFill>
                <a:latin typeface="Helvetica"/>
                <a:cs typeface="Helvetica"/>
              </a:rPr>
              <a:t> </a:t>
            </a:r>
            <a:r>
              <a:rPr sz="4600" b="1" dirty="0">
                <a:solidFill>
                  <a:srgbClr val="27306B"/>
                </a:solidFill>
                <a:latin typeface="Helvetica"/>
                <a:cs typeface="Helvetica"/>
              </a:rPr>
              <a:t>safety  </a:t>
            </a:r>
            <a:r>
              <a:rPr sz="4600" b="1" dirty="0">
                <a:solidFill>
                  <a:srgbClr val="BA2029"/>
                </a:solidFill>
                <a:latin typeface="Helvetica"/>
                <a:cs typeface="Helvetica"/>
              </a:rPr>
              <a:t>A</a:t>
            </a:r>
            <a:r>
              <a:rPr sz="4600" b="1" dirty="0">
                <a:solidFill>
                  <a:srgbClr val="AE422D"/>
                </a:solidFill>
                <a:latin typeface="Helvetica"/>
                <a:cs typeface="Helvetica"/>
              </a:rPr>
              <a:t>	</a:t>
            </a:r>
            <a:r>
              <a:rPr sz="4600" b="1" dirty="0">
                <a:solidFill>
                  <a:srgbClr val="27306B"/>
                </a:solidFill>
                <a:latin typeface="Helvetica"/>
                <a:cs typeface="Helvetica"/>
              </a:rPr>
              <a:t>Alert	911</a:t>
            </a:r>
            <a:endParaRPr sz="4600" dirty="0">
              <a:latin typeface="Helvetica"/>
              <a:cs typeface="Helvetica"/>
            </a:endParaRPr>
          </a:p>
          <a:p>
            <a:pPr marL="12698" marR="2624647">
              <a:lnSpc>
                <a:spcPct val="126400"/>
              </a:lnSpc>
              <a:tabLst>
                <a:tab pos="736475" algn="l"/>
                <a:tab pos="2099590" algn="l"/>
                <a:tab pos="3754120" algn="l"/>
              </a:tabLst>
            </a:pPr>
            <a:r>
              <a:rPr sz="4600" b="1" dirty="0">
                <a:solidFill>
                  <a:srgbClr val="BA2029"/>
                </a:solidFill>
                <a:latin typeface="Helvetica"/>
                <a:cs typeface="Helvetica"/>
              </a:rPr>
              <a:t>B</a:t>
            </a:r>
            <a:r>
              <a:rPr sz="4600" b="1" dirty="0">
                <a:solidFill>
                  <a:srgbClr val="AE422D"/>
                </a:solidFill>
                <a:latin typeface="Helvetica"/>
                <a:cs typeface="Helvetica"/>
              </a:rPr>
              <a:t>	</a:t>
            </a:r>
            <a:r>
              <a:rPr sz="4600" b="1" dirty="0">
                <a:solidFill>
                  <a:srgbClr val="27306B"/>
                </a:solidFill>
                <a:latin typeface="Helvetica"/>
                <a:cs typeface="Helvetica"/>
              </a:rPr>
              <a:t>Find	</a:t>
            </a:r>
            <a:r>
              <a:rPr sz="4600" b="1" dirty="0">
                <a:solidFill>
                  <a:srgbClr val="BA2029"/>
                </a:solidFill>
                <a:latin typeface="Helvetica"/>
                <a:cs typeface="Helvetica"/>
              </a:rPr>
              <a:t>bleeding</a:t>
            </a:r>
            <a:r>
              <a:rPr sz="4600" b="1" dirty="0">
                <a:solidFill>
                  <a:srgbClr val="AE422D"/>
                </a:solidFill>
                <a:latin typeface="Helvetica"/>
                <a:cs typeface="Helvetica"/>
              </a:rPr>
              <a:t>  </a:t>
            </a:r>
            <a:r>
              <a:rPr sz="4600" b="1" dirty="0">
                <a:solidFill>
                  <a:srgbClr val="BA2029"/>
                </a:solidFill>
                <a:latin typeface="Helvetica"/>
                <a:cs typeface="Helvetica"/>
              </a:rPr>
              <a:t>C</a:t>
            </a:r>
            <a:r>
              <a:rPr sz="4600" b="1" dirty="0">
                <a:solidFill>
                  <a:srgbClr val="AE422D"/>
                </a:solidFill>
                <a:latin typeface="Helvetica"/>
                <a:cs typeface="Helvetica"/>
              </a:rPr>
              <a:t>	</a:t>
            </a:r>
            <a:r>
              <a:rPr sz="4600" b="1" dirty="0">
                <a:solidFill>
                  <a:srgbClr val="27306B"/>
                </a:solidFill>
                <a:latin typeface="Helvetica"/>
                <a:cs typeface="Helvetica"/>
              </a:rPr>
              <a:t>Comp</a:t>
            </a:r>
            <a:r>
              <a:rPr sz="4600" b="1" spc="-85" dirty="0">
                <a:solidFill>
                  <a:srgbClr val="27306B"/>
                </a:solidFill>
                <a:latin typeface="Helvetica"/>
                <a:cs typeface="Helvetica"/>
              </a:rPr>
              <a:t>r</a:t>
            </a:r>
            <a:r>
              <a:rPr sz="4600" b="1" dirty="0">
                <a:solidFill>
                  <a:srgbClr val="27306B"/>
                </a:solidFill>
                <a:latin typeface="Helvetica"/>
                <a:cs typeface="Helvetica"/>
              </a:rPr>
              <a:t>ess	with</a:t>
            </a:r>
            <a:endParaRPr sz="4600" dirty="0">
              <a:latin typeface="Helvetica"/>
              <a:cs typeface="Helvetica"/>
            </a:endParaRPr>
          </a:p>
          <a:p>
            <a:pPr marL="737111">
              <a:spcBef>
                <a:spcPts val="355"/>
              </a:spcBef>
              <a:tabLst>
                <a:tab pos="3333821" algn="l"/>
                <a:tab pos="5335639" algn="l"/>
              </a:tabLst>
            </a:pPr>
            <a:r>
              <a:rPr sz="4600" b="1" dirty="0">
                <a:solidFill>
                  <a:srgbClr val="27306B"/>
                </a:solidFill>
                <a:latin typeface="Helvetica"/>
                <a:cs typeface="Helvetica"/>
              </a:rPr>
              <a:t>p</a:t>
            </a:r>
            <a:r>
              <a:rPr sz="4600" b="1" spc="-85" dirty="0">
                <a:solidFill>
                  <a:srgbClr val="27306B"/>
                </a:solidFill>
                <a:latin typeface="Helvetica"/>
                <a:cs typeface="Helvetica"/>
              </a:rPr>
              <a:t>r</a:t>
            </a:r>
            <a:r>
              <a:rPr sz="4600" b="1" dirty="0">
                <a:solidFill>
                  <a:srgbClr val="27306B"/>
                </a:solidFill>
                <a:latin typeface="Helvetica"/>
                <a:cs typeface="Helvetica"/>
              </a:rPr>
              <a:t>essu</a:t>
            </a:r>
            <a:r>
              <a:rPr sz="4600" b="1" spc="-85" dirty="0">
                <a:solidFill>
                  <a:srgbClr val="27306B"/>
                </a:solidFill>
                <a:latin typeface="Helvetica"/>
                <a:cs typeface="Helvetica"/>
              </a:rPr>
              <a:t>r</a:t>
            </a:r>
            <a:r>
              <a:rPr sz="4600" b="1" dirty="0">
                <a:solidFill>
                  <a:srgbClr val="27306B"/>
                </a:solidFill>
                <a:latin typeface="Helvetica"/>
                <a:cs typeface="Helvetica"/>
              </a:rPr>
              <a:t>e	and/or	packing</a:t>
            </a:r>
            <a:endParaRPr sz="4600" dirty="0">
              <a:latin typeface="Helvetica"/>
              <a:cs typeface="Helvetica"/>
            </a:endParaRPr>
          </a:p>
          <a:p>
            <a:pPr marL="737111" marR="2126891" indent="-724413">
              <a:lnSpc>
                <a:spcPct val="106400"/>
              </a:lnSpc>
              <a:spcBef>
                <a:spcPts val="1106"/>
              </a:spcBef>
              <a:tabLst>
                <a:tab pos="736475" algn="l"/>
                <a:tab pos="3754120" algn="l"/>
                <a:tab pos="5095014" algn="l"/>
              </a:tabLst>
            </a:pPr>
            <a:r>
              <a:rPr sz="4600" b="1" dirty="0">
                <a:solidFill>
                  <a:srgbClr val="BA2029"/>
                </a:solidFill>
                <a:latin typeface="Helvetica"/>
                <a:cs typeface="Helvetica"/>
              </a:rPr>
              <a:t>C</a:t>
            </a:r>
            <a:r>
              <a:rPr sz="4600" b="1" dirty="0">
                <a:solidFill>
                  <a:srgbClr val="AE422D"/>
                </a:solidFill>
                <a:latin typeface="Helvetica"/>
                <a:cs typeface="Helvetica"/>
              </a:rPr>
              <a:t>	</a:t>
            </a:r>
            <a:r>
              <a:rPr sz="4600" b="1" dirty="0">
                <a:solidFill>
                  <a:srgbClr val="27306B"/>
                </a:solidFill>
                <a:latin typeface="Helvetica"/>
                <a:cs typeface="Helvetica"/>
              </a:rPr>
              <a:t>Comp</a:t>
            </a:r>
            <a:r>
              <a:rPr sz="4600" b="1" spc="-85" dirty="0">
                <a:solidFill>
                  <a:srgbClr val="27306B"/>
                </a:solidFill>
                <a:latin typeface="Helvetica"/>
                <a:cs typeface="Helvetica"/>
              </a:rPr>
              <a:t>r</a:t>
            </a:r>
            <a:r>
              <a:rPr sz="4600" b="1" dirty="0">
                <a:solidFill>
                  <a:srgbClr val="27306B"/>
                </a:solidFill>
                <a:latin typeface="Helvetica"/>
                <a:cs typeface="Helvetica"/>
              </a:rPr>
              <a:t>ess	with	a  </a:t>
            </a:r>
            <a:r>
              <a:rPr sz="4600" b="1" spc="6" dirty="0">
                <a:solidFill>
                  <a:srgbClr val="27306B"/>
                </a:solidFill>
                <a:latin typeface="Helvetica"/>
                <a:cs typeface="Helvetica"/>
              </a:rPr>
              <a:t>tourniquet</a:t>
            </a:r>
            <a:endParaRPr sz="4600" dirty="0">
              <a:latin typeface="Helvetica"/>
              <a:cs typeface="Helvetica"/>
            </a:endParaRPr>
          </a:p>
          <a:p>
            <a:pPr marL="737111" indent="-724413">
              <a:spcBef>
                <a:spcPts val="1449"/>
              </a:spcBef>
              <a:buClr>
                <a:srgbClr val="BA2029"/>
              </a:buClr>
              <a:buSzPct val="95652"/>
              <a:buFont typeface="Zapf Dingbats"/>
              <a:buChar char="✓"/>
              <a:tabLst>
                <a:tab pos="736475" algn="l"/>
                <a:tab pos="737745" algn="l"/>
                <a:tab pos="2120542" algn="l"/>
                <a:tab pos="3061452" algn="l"/>
                <a:tab pos="4413139" algn="l"/>
                <a:tab pos="5138187" algn="l"/>
              </a:tabLst>
            </a:pPr>
            <a:r>
              <a:rPr sz="4600" b="1" spc="-44" dirty="0">
                <a:solidFill>
                  <a:srgbClr val="27306B"/>
                </a:solidFill>
                <a:latin typeface="Helvetica"/>
                <a:cs typeface="Helvetica"/>
              </a:rPr>
              <a:t>Wait	</a:t>
            </a:r>
            <a:r>
              <a:rPr sz="4600" b="1" dirty="0">
                <a:solidFill>
                  <a:srgbClr val="27306B"/>
                </a:solidFill>
                <a:latin typeface="Helvetica"/>
                <a:cs typeface="Helvetica"/>
              </a:rPr>
              <a:t>for	help	to	arrive</a:t>
            </a:r>
            <a:endParaRPr sz="4600" dirty="0">
              <a:latin typeface="Helvetica"/>
              <a:cs typeface="Helvetica"/>
            </a:endParaRPr>
          </a:p>
        </p:txBody>
      </p:sp>
      <p:sp>
        <p:nvSpPr>
          <p:cNvPr id="9" name="object 9"/>
          <p:cNvSpPr/>
          <p:nvPr/>
        </p:nvSpPr>
        <p:spPr>
          <a:xfrm>
            <a:off x="13598620" y="2425193"/>
            <a:ext cx="2248684" cy="3388377"/>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13614402" y="6098033"/>
            <a:ext cx="2204846" cy="2944367"/>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9347201" y="6680200"/>
            <a:ext cx="3931170" cy="2644482"/>
          </a:xfrm>
          <a:prstGeom prst="rect">
            <a:avLst/>
          </a:prstGeom>
          <a:blipFill>
            <a:blip r:embed="rId5" cstate="print"/>
            <a:stretch>
              <a:fillRect/>
            </a:stretch>
          </a:blipFill>
        </p:spPr>
        <p:txBody>
          <a:bodyPr wrap="square" lIns="0" tIns="0" rIns="0" bIns="0" rtlCol="0"/>
          <a:lstStyle/>
          <a:p>
            <a:endParaRPr/>
          </a:p>
        </p:txBody>
      </p:sp>
      <p:pic>
        <p:nvPicPr>
          <p:cNvPr id="13" name="Picture 12" descr="Screenshot_20190219-142901_Messages.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47402" y="2336800"/>
            <a:ext cx="2318914" cy="4122517"/>
          </a:xfrm>
          <a:prstGeom prst="rect">
            <a:avLst/>
          </a:prstGeom>
        </p:spPr>
      </p:pic>
      <p:sp>
        <p:nvSpPr>
          <p:cNvPr id="14"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object 12"/>
          <p:cNvSpPr txBox="1">
            <a:spLocks noGrp="1"/>
          </p:cNvSpPr>
          <p:nvPr>
            <p:ph type="dt" sz="half" idx="6"/>
          </p:nvPr>
        </p:nvSpPr>
        <p:spPr>
          <a:xfrm>
            <a:off x="10603989" y="9645799"/>
            <a:ext cx="60584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16" name="object 4">
            <a:extLst>
              <a:ext uri="{FF2B5EF4-FFF2-40B4-BE49-F238E27FC236}">
                <a16:creationId xmlns:a16="http://schemas.microsoft.com/office/drawing/2014/main" id="{B20FBB85-3CE1-47C9-86F8-0C559FD050AC}"/>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18" name="Rectangle 17">
            <a:extLst>
              <a:ext uri="{FF2B5EF4-FFF2-40B4-BE49-F238E27FC236}">
                <a16:creationId xmlns:a16="http://schemas.microsoft.com/office/drawing/2014/main" id="{8B2EA36B-FA54-41D2-B83A-E652A0650C70}"/>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6449789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E33166AA-C829-4004-B7B7-DD2D408FD332}"/>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8" name="object 4">
            <a:extLst>
              <a:ext uri="{FF2B5EF4-FFF2-40B4-BE49-F238E27FC236}">
                <a16:creationId xmlns:a16="http://schemas.microsoft.com/office/drawing/2014/main" id="{84CEBBC5-87D3-43A7-BF67-301CFDFB5857}"/>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a:spLocks noGrp="1"/>
          </p:cNvSpPr>
          <p:nvPr>
            <p:ph type="title"/>
          </p:nvPr>
        </p:nvSpPr>
        <p:spPr>
          <a:xfrm>
            <a:off x="1257299" y="585846"/>
            <a:ext cx="7708900" cy="689930"/>
          </a:xfrm>
          <a:prstGeom prst="rect">
            <a:avLst/>
          </a:prstGeom>
        </p:spPr>
        <p:txBody>
          <a:bodyPr vert="horz" wrap="square" lIns="0" tIns="12698" rIns="0" bIns="0" rtlCol="0">
            <a:spAutoFit/>
          </a:bodyPr>
          <a:lstStyle/>
          <a:p>
            <a:pPr marL="12698">
              <a:spcBef>
                <a:spcPts val="100"/>
              </a:spcBef>
            </a:pPr>
            <a:r>
              <a:rPr lang="en-US" sz="4400" i="0" dirty="0">
                <a:effectLst/>
                <a:latin typeface="Helvetica" panose="020B0604020202020204" pitchFamily="34" charset="0"/>
                <a:cs typeface="Helvetica" panose="020B0604020202020204" pitchFamily="34" charset="0"/>
              </a:rPr>
              <a:t>STB-Clip-Summary-Slide 37</a:t>
            </a:r>
            <a:endParaRPr sz="4400" dirty="0">
              <a:latin typeface="Helvetica" panose="020B0604020202020204" pitchFamily="34" charset="0"/>
              <a:cs typeface="Helvetica" panose="020B0604020202020204" pitchFamily="34" charset="0"/>
            </a:endParaRPr>
          </a:p>
        </p:txBody>
      </p:sp>
      <p:sp>
        <p:nvSpPr>
          <p:cNvPr id="5" name="object 5"/>
          <p:cNvSpPr txBox="1">
            <a:spLocks noGrp="1"/>
          </p:cNvSpPr>
          <p:nvPr>
            <p:ph type="dt" sz="half" idx="6"/>
          </p:nvPr>
        </p:nvSpPr>
        <p:spPr>
          <a:xfrm>
            <a:off x="10603989" y="9645799"/>
            <a:ext cx="56520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6"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2" name="Rectangle 11">
            <a:extLst>
              <a:ext uri="{FF2B5EF4-FFF2-40B4-BE49-F238E27FC236}">
                <a16:creationId xmlns:a16="http://schemas.microsoft.com/office/drawing/2014/main" id="{D0EBA714-34EA-B3D8-FDCA-BFEB75E64627}"/>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2277022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7D2CB">
              <a:alpha val="79998"/>
            </a:srgbClr>
          </a:solidFill>
        </p:spPr>
        <p:txBody>
          <a:bodyPr wrap="square" lIns="0" tIns="0" rIns="0" bIns="0" rtlCol="0"/>
          <a:lstStyle/>
          <a:p>
            <a:endParaRPr/>
          </a:p>
        </p:txBody>
      </p:sp>
      <p:sp>
        <p:nvSpPr>
          <p:cNvPr id="3" name="object 3"/>
          <p:cNvSpPr txBox="1">
            <a:spLocks noGrp="1"/>
          </p:cNvSpPr>
          <p:nvPr>
            <p:ph type="title"/>
          </p:nvPr>
        </p:nvSpPr>
        <p:spPr>
          <a:xfrm>
            <a:off x="2260599" y="6038755"/>
            <a:ext cx="11713529" cy="1504834"/>
          </a:xfrm>
          <a:prstGeom prst="rect">
            <a:avLst/>
          </a:prstGeom>
        </p:spPr>
        <p:txBody>
          <a:bodyPr vert="horz" wrap="square" lIns="0" tIns="12698" rIns="0" bIns="0" rtlCol="0">
            <a:spAutoFit/>
          </a:bodyPr>
          <a:lstStyle/>
          <a:p>
            <a:pPr marL="19046" marR="5079" indent="153645" algn="ctr">
              <a:lnSpc>
                <a:spcPct val="118100"/>
              </a:lnSpc>
              <a:spcBef>
                <a:spcPts val="100"/>
              </a:spcBef>
            </a:pPr>
            <a:r>
              <a:rPr sz="4300" spc="30" dirty="0">
                <a:solidFill>
                  <a:schemeClr val="tx1"/>
                </a:solidFill>
              </a:rPr>
              <a:t>The only </a:t>
            </a:r>
            <a:r>
              <a:rPr sz="4300" spc="35" dirty="0">
                <a:solidFill>
                  <a:schemeClr val="tx1"/>
                </a:solidFill>
              </a:rPr>
              <a:t>thing </a:t>
            </a:r>
            <a:r>
              <a:rPr sz="4300" spc="9" dirty="0">
                <a:solidFill>
                  <a:schemeClr val="tx1"/>
                </a:solidFill>
              </a:rPr>
              <a:t>more </a:t>
            </a:r>
            <a:r>
              <a:rPr sz="4300" spc="35" dirty="0">
                <a:solidFill>
                  <a:schemeClr val="tx1"/>
                </a:solidFill>
              </a:rPr>
              <a:t>tragic </a:t>
            </a:r>
            <a:r>
              <a:rPr sz="4300" spc="30" dirty="0">
                <a:solidFill>
                  <a:schemeClr val="tx1"/>
                </a:solidFill>
              </a:rPr>
              <a:t>than </a:t>
            </a:r>
            <a:r>
              <a:rPr sz="4300" dirty="0">
                <a:solidFill>
                  <a:schemeClr val="tx1"/>
                </a:solidFill>
              </a:rPr>
              <a:t>a </a:t>
            </a:r>
            <a:r>
              <a:rPr sz="4300" spc="44" dirty="0">
                <a:solidFill>
                  <a:schemeClr val="tx1"/>
                </a:solidFill>
              </a:rPr>
              <a:t>death…  </a:t>
            </a:r>
            <a:r>
              <a:rPr sz="4300" spc="20" dirty="0">
                <a:solidFill>
                  <a:schemeClr val="tx1"/>
                </a:solidFill>
              </a:rPr>
              <a:t>is </a:t>
            </a:r>
            <a:r>
              <a:rPr sz="4300" dirty="0">
                <a:solidFill>
                  <a:schemeClr val="tx1"/>
                </a:solidFill>
              </a:rPr>
              <a:t>a </a:t>
            </a:r>
            <a:r>
              <a:rPr sz="4300" spc="35" dirty="0">
                <a:solidFill>
                  <a:schemeClr val="tx1"/>
                </a:solidFill>
              </a:rPr>
              <a:t>death </a:t>
            </a:r>
            <a:r>
              <a:rPr sz="4300" spc="30" dirty="0">
                <a:solidFill>
                  <a:schemeClr val="tx1"/>
                </a:solidFill>
              </a:rPr>
              <a:t>that </a:t>
            </a:r>
            <a:r>
              <a:rPr sz="4300" spc="35" dirty="0">
                <a:solidFill>
                  <a:srgbClr val="BA2029"/>
                </a:solidFill>
              </a:rPr>
              <a:t>could </a:t>
            </a:r>
            <a:r>
              <a:rPr sz="4300" spc="30" dirty="0">
                <a:solidFill>
                  <a:srgbClr val="BA2029"/>
                </a:solidFill>
              </a:rPr>
              <a:t>have been</a:t>
            </a:r>
            <a:r>
              <a:rPr sz="4300" spc="490" dirty="0">
                <a:solidFill>
                  <a:srgbClr val="BA2029"/>
                </a:solidFill>
              </a:rPr>
              <a:t> </a:t>
            </a:r>
            <a:r>
              <a:rPr sz="4300" spc="35" dirty="0">
                <a:solidFill>
                  <a:srgbClr val="BA2029"/>
                </a:solidFill>
              </a:rPr>
              <a:t>prevented.</a:t>
            </a:r>
          </a:p>
        </p:txBody>
      </p:sp>
      <p:sp>
        <p:nvSpPr>
          <p:cNvPr id="40"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pic>
        <p:nvPicPr>
          <p:cNvPr id="6" name="Picture 5" descr="sm-stop-the-bleed-logo-vector_pms7621C.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5800" y="-2082800"/>
            <a:ext cx="12018682" cy="9287162"/>
          </a:xfrm>
          <a:prstGeom prst="rect">
            <a:avLst/>
          </a:prstGeom>
        </p:spPr>
      </p:pic>
      <p:sp>
        <p:nvSpPr>
          <p:cNvPr id="8" name="Rectangle 7">
            <a:extLst>
              <a:ext uri="{FF2B5EF4-FFF2-40B4-BE49-F238E27FC236}">
                <a16:creationId xmlns:a16="http://schemas.microsoft.com/office/drawing/2014/main" id="{DE3F0234-9404-434E-862E-0889C5D3C669}"/>
              </a:ext>
            </a:extLst>
          </p:cNvPr>
          <p:cNvSpPr/>
          <p:nvPr/>
        </p:nvSpPr>
        <p:spPr>
          <a:xfrm>
            <a:off x="-82194" y="-172113"/>
            <a:ext cx="1010506" cy="104489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Tree>
    <p:extLst>
      <p:ext uri="{BB962C8B-B14F-4D97-AF65-F5344CB8AC3E}">
        <p14:creationId xmlns:p14="http://schemas.microsoft.com/office/powerpoint/2010/main" val="3605368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1727200" y="4165600"/>
            <a:ext cx="13030200" cy="5334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i="0" dirty="0">
              <a:solidFill>
                <a:srgbClr val="01012F"/>
              </a:solidFill>
              <a:effectLst/>
              <a:latin typeface="Source Sans Pro" panose="020B0503030403020204" pitchFamily="34" charset="0"/>
            </a:endParaRPr>
          </a:p>
          <a:p>
            <a:pPr algn="ctr"/>
            <a:endParaRPr lang="en-US" sz="6000" b="1" dirty="0">
              <a:latin typeface="Source Sans Pro" panose="020B0503030403020204" pitchFamily="34" charset="0"/>
            </a:endParaRPr>
          </a:p>
          <a:p>
            <a:pPr algn="ctr"/>
            <a:r>
              <a:rPr lang="en-US" b="1" i="0" dirty="0">
                <a:effectLst/>
                <a:latin typeface="Source Sans Pro" panose="020B0503030403020204" pitchFamily="34" charset="0"/>
              </a:rPr>
              <a:t>The survey tool on the NEXT slide </a:t>
            </a:r>
            <a:r>
              <a:rPr lang="en-US" b="1" dirty="0">
                <a:latin typeface="Source Sans Pro" panose="020B0503030403020204" pitchFamily="34" charset="0"/>
              </a:rPr>
              <a:t>will be used to document attendance and for the</a:t>
            </a:r>
          </a:p>
          <a:p>
            <a:pPr algn="ctr"/>
            <a:r>
              <a:rPr lang="en-US" b="1" dirty="0">
                <a:latin typeface="Source Sans Pro" panose="020B0503030403020204" pitchFamily="34" charset="0"/>
              </a:rPr>
              <a:t>completion of the optional </a:t>
            </a:r>
          </a:p>
          <a:p>
            <a:pPr algn="ctr"/>
            <a:r>
              <a:rPr lang="en-US" b="1" dirty="0">
                <a:latin typeface="Source Sans Pro" panose="020B0503030403020204" pitchFamily="34" charset="0"/>
              </a:rPr>
              <a:t>post course survey.</a:t>
            </a:r>
          </a:p>
          <a:p>
            <a:pPr algn="ctr"/>
            <a:endParaRPr lang="en-US" b="1" dirty="0">
              <a:latin typeface="Source Sans Pro" panose="020B0503030403020204" pitchFamily="34" charset="0"/>
            </a:endParaRPr>
          </a:p>
          <a:p>
            <a:pPr algn="ctr"/>
            <a:r>
              <a:rPr lang="en-US" b="1" dirty="0">
                <a:latin typeface="Source Sans Pro" panose="020B0503030403020204" pitchFamily="34" charset="0"/>
              </a:rPr>
              <a:t>This survey is will document your course attendance.</a:t>
            </a:r>
          </a:p>
          <a:p>
            <a:pPr algn="ctr"/>
            <a:endParaRPr lang="en-US" b="1" dirty="0">
              <a:latin typeface="Source Sans Pro" panose="020B0503030403020204" pitchFamily="34" charset="0"/>
            </a:endParaRPr>
          </a:p>
          <a:p>
            <a:pPr algn="ctr"/>
            <a:r>
              <a:rPr lang="en-US" b="1" u="sng" dirty="0">
                <a:latin typeface="Source Sans Pro" panose="020B0503030403020204" pitchFamily="34" charset="0"/>
              </a:rPr>
              <a:t>Survey completion </a:t>
            </a:r>
            <a:r>
              <a:rPr lang="en-US" b="1" dirty="0">
                <a:latin typeface="Source Sans Pro" panose="020B0503030403020204" pitchFamily="34" charset="0"/>
              </a:rPr>
              <a:t>will enable you to be eligible for our </a:t>
            </a:r>
            <a:r>
              <a:rPr lang="en-US" b="1" i="1" dirty="0">
                <a:latin typeface="Source Sans Pro" panose="020B0503030403020204" pitchFamily="34" charset="0"/>
              </a:rPr>
              <a:t>door prize drawings being held </a:t>
            </a:r>
            <a:r>
              <a:rPr lang="en-US" b="1" dirty="0">
                <a:latin typeface="Source Sans Pro" panose="020B0503030403020204" pitchFamily="34" charset="0"/>
              </a:rPr>
              <a:t>weekly during </a:t>
            </a:r>
          </a:p>
          <a:p>
            <a:pPr algn="ctr"/>
            <a:r>
              <a:rPr lang="en-US" b="1" i="1" dirty="0">
                <a:effectLst/>
                <a:latin typeface="Source Sans Pro" panose="020B0503030403020204" pitchFamily="34" charset="0"/>
              </a:rPr>
              <a:t>National STOP </a:t>
            </a:r>
            <a:r>
              <a:rPr lang="en-US" b="1" i="1" dirty="0">
                <a:latin typeface="Source Sans Pro" panose="020B0503030403020204" pitchFamily="34" charset="0"/>
              </a:rPr>
              <a:t>THE BLEED® Awareness Month</a:t>
            </a:r>
            <a:endParaRPr lang="en-US" b="1" dirty="0">
              <a:solidFill>
                <a:srgbClr val="01012F"/>
              </a:solidFill>
              <a:latin typeface="Source Sans Pro" panose="020B0503030403020204" pitchFamily="34" charset="0"/>
            </a:endParaRPr>
          </a:p>
          <a:p>
            <a:pPr algn="ctr"/>
            <a:endParaRPr lang="en-US" b="1" dirty="0">
              <a:solidFill>
                <a:srgbClr val="1D2258"/>
              </a:solidFill>
            </a:endParaRPr>
          </a:p>
        </p:txBody>
      </p:sp>
      <p:pic>
        <p:nvPicPr>
          <p:cNvPr id="6" name="Picture 5" descr="A red and black logo&#10;&#10;Description automatically generated with low confidence">
            <a:extLst>
              <a:ext uri="{FF2B5EF4-FFF2-40B4-BE49-F238E27FC236}">
                <a16:creationId xmlns:a16="http://schemas.microsoft.com/office/drawing/2014/main" id="{356ED5D0-7B25-48A0-84BA-71A04A1D61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32877" y="7823200"/>
            <a:ext cx="2286000" cy="2286000"/>
          </a:xfrm>
          <a:prstGeom prst="rect">
            <a:avLst/>
          </a:prstGeom>
        </p:spPr>
      </p:pic>
      <p:sp>
        <p:nvSpPr>
          <p:cNvPr id="5" name="Rectangle 4">
            <a:extLst>
              <a:ext uri="{FF2B5EF4-FFF2-40B4-BE49-F238E27FC236}">
                <a16:creationId xmlns:a16="http://schemas.microsoft.com/office/drawing/2014/main" id="{0B6A4DA9-5F08-09E8-68B8-7729EE398BD3}"/>
              </a:ext>
            </a:extLst>
          </p:cNvPr>
          <p:cNvSpPr/>
          <p:nvPr/>
        </p:nvSpPr>
        <p:spPr>
          <a:xfrm>
            <a:off x="-4329" y="453277"/>
            <a:ext cx="1071129" cy="9235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320" b="1" i="1" dirty="0">
              <a:solidFill>
                <a:schemeClr val="bg1"/>
              </a:solidFill>
              <a:latin typeface="HelveticaNeueLTStd-Roman"/>
              <a:cs typeface="HelveticaNeueLTStd-Roman"/>
            </a:endParaRPr>
          </a:p>
          <a:p>
            <a:pPr algn="ctr"/>
            <a:r>
              <a:rPr lang="en-US" sz="4320" b="1" i="1" dirty="0">
                <a:solidFill>
                  <a:schemeClr val="bg1"/>
                </a:solidFill>
                <a:latin typeface="HelveticaNeueLTStd-Roman"/>
                <a:cs typeface="HelveticaNeueLTStd-Roman"/>
              </a:rPr>
              <a:t>IMPORTANT SURVEY!</a:t>
            </a:r>
            <a:r>
              <a:rPr lang="en-US" sz="4320" b="1" dirty="0">
                <a:solidFill>
                  <a:schemeClr val="bg1"/>
                </a:solidFill>
                <a:latin typeface="HelveticaNeueLTStd-Roman"/>
                <a:cs typeface="HelveticaNeueLTStd-Roman"/>
              </a:rPr>
              <a:t>:</a:t>
            </a:r>
            <a:br>
              <a:rPr lang="en-US" sz="4320" b="1" dirty="0">
                <a:solidFill>
                  <a:schemeClr val="bg1"/>
                </a:solidFill>
                <a:latin typeface="HelveticaNeueLTStd-Roman"/>
                <a:cs typeface="HelveticaNeueLTStd-Roman"/>
              </a:rPr>
            </a:br>
            <a:endParaRPr lang="en-US" sz="4320" dirty="0">
              <a:solidFill>
                <a:schemeClr val="bg1"/>
              </a:solidFill>
            </a:endParaRPr>
          </a:p>
        </p:txBody>
      </p:sp>
    </p:spTree>
    <p:extLst>
      <p:ext uri="{BB962C8B-B14F-4D97-AF65-F5344CB8AC3E}">
        <p14:creationId xmlns:p14="http://schemas.microsoft.com/office/powerpoint/2010/main" val="70716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2" name="Title 1"/>
          <p:cNvSpPr>
            <a:spLocks noGrp="1"/>
          </p:cNvSpPr>
          <p:nvPr>
            <p:ph type="title"/>
          </p:nvPr>
        </p:nvSpPr>
        <p:spPr>
          <a:xfrm>
            <a:off x="1257300" y="660400"/>
            <a:ext cx="13741400" cy="713739"/>
          </a:xfrm>
        </p:spPr>
        <p:txBody>
          <a:bodyPr/>
          <a:lstStyle/>
          <a:p>
            <a:r>
              <a:rPr lang="en-US" sz="5400" dirty="0"/>
              <a:t>Program Highlights</a:t>
            </a:r>
          </a:p>
        </p:txBody>
      </p:sp>
      <p:sp>
        <p:nvSpPr>
          <p:cNvPr id="3" name="Content Placeholder 2"/>
          <p:cNvSpPr>
            <a:spLocks noGrp="1"/>
          </p:cNvSpPr>
          <p:nvPr>
            <p:ph type="body" idx="1"/>
          </p:nvPr>
        </p:nvSpPr>
        <p:spPr/>
        <p:txBody>
          <a:bodyPr>
            <a:normAutofit/>
          </a:bodyPr>
          <a:lstStyle/>
          <a:p>
            <a:pPr algn="l">
              <a:lnSpc>
                <a:spcPct val="110000"/>
              </a:lnSpc>
            </a:pPr>
            <a:r>
              <a:rPr lang="en-US" sz="4400" i="1" dirty="0">
                <a:solidFill>
                  <a:srgbClr val="B00000"/>
                </a:solidFill>
              </a:rPr>
              <a:t>STOP THE BLEED</a:t>
            </a:r>
            <a:r>
              <a:rPr lang="en-US" sz="4400" i="1" dirty="0">
                <a:solidFill>
                  <a:srgbClr val="B00000"/>
                </a:solidFill>
                <a:latin typeface="Calibri" panose="020F0502020204030204" pitchFamily="34" charset="0"/>
                <a:cs typeface="Calibri" panose="020F0502020204030204" pitchFamily="34" charset="0"/>
              </a:rPr>
              <a:t>®</a:t>
            </a:r>
            <a:r>
              <a:rPr lang="en-US" sz="4400" i="1" dirty="0">
                <a:solidFill>
                  <a:srgbClr val="B00000"/>
                </a:solidFill>
              </a:rPr>
              <a:t> </a:t>
            </a:r>
            <a:r>
              <a:rPr lang="en-US" sz="4400" dirty="0"/>
              <a:t>is designed to enable you to render immediate, potentially life-saving medical aid to the injured while you await the arrival of professional responders.</a:t>
            </a:r>
          </a:p>
        </p:txBody>
      </p:sp>
      <p:sp>
        <p:nvSpPr>
          <p:cNvPr id="5" name="object 4">
            <a:extLst>
              <a:ext uri="{FF2B5EF4-FFF2-40B4-BE49-F238E27FC236}">
                <a16:creationId xmlns:a16="http://schemas.microsoft.com/office/drawing/2014/main" id="{D1165C8A-90EE-41B3-9F21-87CD228CAB3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sp>
        <p:nvSpPr>
          <p:cNvPr id="7" name="Arc 6">
            <a:extLst>
              <a:ext uri="{FF2B5EF4-FFF2-40B4-BE49-F238E27FC236}">
                <a16:creationId xmlns:a16="http://schemas.microsoft.com/office/drawing/2014/main" id="{9B4E9CC5-1A48-45DF-AB3B-0B7D709B02D7}"/>
              </a:ext>
            </a:extLst>
          </p:cNvPr>
          <p:cNvSpPr/>
          <p:nvPr/>
        </p:nvSpPr>
        <p:spPr>
          <a:xfrm flipH="1">
            <a:off x="10947400" y="3098800"/>
            <a:ext cx="1949450" cy="813816"/>
          </a:xfrm>
          <a:prstGeom prst="arc">
            <a:avLst>
              <a:gd name="adj1" fmla="val 12904323"/>
              <a:gd name="adj2" fmla="val 20558366"/>
            </a:avLst>
          </a:prstGeom>
          <a:ln w="101600" cmpd="dbl">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chemeClr val="tx1"/>
                </a:solidFill>
              </a:ln>
              <a:solidFill>
                <a:srgbClr val="B00000"/>
              </a:solidFill>
            </a:endParaRPr>
          </a:p>
        </p:txBody>
      </p:sp>
      <p:sp>
        <p:nvSpPr>
          <p:cNvPr id="10" name="Rectangle 9">
            <a:extLst>
              <a:ext uri="{FF2B5EF4-FFF2-40B4-BE49-F238E27FC236}">
                <a16:creationId xmlns:a16="http://schemas.microsoft.com/office/drawing/2014/main" id="{E9C80767-8173-4251-A80E-521DDB2C48B5}"/>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bject 2">
            <a:extLst>
              <a:ext uri="{FF2B5EF4-FFF2-40B4-BE49-F238E27FC236}">
                <a16:creationId xmlns:a16="http://schemas.microsoft.com/office/drawing/2014/main" id="{F93DEB97-BEEC-4882-B4D4-61392F4CDCCA}"/>
              </a:ext>
            </a:extLst>
          </p:cNvPr>
          <p:cNvSpPr/>
          <p:nvPr/>
        </p:nvSpPr>
        <p:spPr>
          <a:xfrm>
            <a:off x="1688465" y="6192631"/>
            <a:ext cx="13944600" cy="2743201"/>
          </a:xfrm>
          <a:custGeom>
            <a:avLst/>
            <a:gdLst/>
            <a:ahLst/>
            <a:cxnLst/>
            <a:rect l="l" t="t" r="r" b="b"/>
            <a:pathLst>
              <a:path w="12458700" h="4241800">
                <a:moveTo>
                  <a:pt x="12217400" y="0"/>
                </a:moveTo>
                <a:lnTo>
                  <a:pt x="241300" y="0"/>
                </a:lnTo>
                <a:lnTo>
                  <a:pt x="175907" y="241"/>
                </a:lnTo>
                <a:lnTo>
                  <a:pt x="123545" y="1930"/>
                </a:lnTo>
                <a:lnTo>
                  <a:pt x="82765" y="6515"/>
                </a:lnTo>
                <a:lnTo>
                  <a:pt x="30162" y="30162"/>
                </a:lnTo>
                <a:lnTo>
                  <a:pt x="6515" y="82765"/>
                </a:lnTo>
                <a:lnTo>
                  <a:pt x="1930" y="123545"/>
                </a:lnTo>
                <a:lnTo>
                  <a:pt x="241" y="175907"/>
                </a:lnTo>
                <a:lnTo>
                  <a:pt x="0" y="241300"/>
                </a:lnTo>
                <a:lnTo>
                  <a:pt x="0" y="4000500"/>
                </a:lnTo>
                <a:lnTo>
                  <a:pt x="241" y="4065892"/>
                </a:lnTo>
                <a:lnTo>
                  <a:pt x="1930" y="4118254"/>
                </a:lnTo>
                <a:lnTo>
                  <a:pt x="6515" y="4159034"/>
                </a:lnTo>
                <a:lnTo>
                  <a:pt x="30162" y="4211637"/>
                </a:lnTo>
                <a:lnTo>
                  <a:pt x="82765" y="4235284"/>
                </a:lnTo>
                <a:lnTo>
                  <a:pt x="123545" y="4239869"/>
                </a:lnTo>
                <a:lnTo>
                  <a:pt x="175907" y="4241558"/>
                </a:lnTo>
                <a:lnTo>
                  <a:pt x="241300" y="4241800"/>
                </a:lnTo>
                <a:lnTo>
                  <a:pt x="12217400" y="4241800"/>
                </a:lnTo>
                <a:lnTo>
                  <a:pt x="12282792" y="4241558"/>
                </a:lnTo>
                <a:lnTo>
                  <a:pt x="12335154" y="4239869"/>
                </a:lnTo>
                <a:lnTo>
                  <a:pt x="12375934" y="4235284"/>
                </a:lnTo>
                <a:lnTo>
                  <a:pt x="12428537" y="4211637"/>
                </a:lnTo>
                <a:lnTo>
                  <a:pt x="12452184" y="4159034"/>
                </a:lnTo>
                <a:lnTo>
                  <a:pt x="12456769" y="4118254"/>
                </a:lnTo>
                <a:lnTo>
                  <a:pt x="12458458" y="4065892"/>
                </a:lnTo>
                <a:lnTo>
                  <a:pt x="12458700" y="4000500"/>
                </a:lnTo>
                <a:lnTo>
                  <a:pt x="12458700" y="241300"/>
                </a:lnTo>
                <a:lnTo>
                  <a:pt x="12458458" y="175907"/>
                </a:lnTo>
                <a:lnTo>
                  <a:pt x="12456769" y="123545"/>
                </a:lnTo>
                <a:lnTo>
                  <a:pt x="12452184" y="82765"/>
                </a:lnTo>
                <a:lnTo>
                  <a:pt x="12428537" y="30162"/>
                </a:lnTo>
                <a:lnTo>
                  <a:pt x="12375934" y="6515"/>
                </a:lnTo>
                <a:lnTo>
                  <a:pt x="12335154" y="1930"/>
                </a:lnTo>
                <a:lnTo>
                  <a:pt x="12282792" y="241"/>
                </a:lnTo>
                <a:lnTo>
                  <a:pt x="12217400" y="0"/>
                </a:lnTo>
                <a:close/>
              </a:path>
            </a:pathLst>
          </a:custGeom>
          <a:solidFill>
            <a:srgbClr val="27306B"/>
          </a:solidFill>
          <a:ln w="38100">
            <a:solidFill>
              <a:schemeClr val="bg1"/>
            </a:solidFill>
          </a:ln>
        </p:spPr>
        <p:txBody>
          <a:bodyPr wrap="square" lIns="0" tIns="0" rIns="0" bIns="0" rtlCol="0"/>
          <a:lstStyle/>
          <a:p>
            <a:endParaRPr dirty="0"/>
          </a:p>
        </p:txBody>
      </p:sp>
      <p:sp>
        <p:nvSpPr>
          <p:cNvPr id="12" name="TextBox 11">
            <a:extLst>
              <a:ext uri="{FF2B5EF4-FFF2-40B4-BE49-F238E27FC236}">
                <a16:creationId xmlns:a16="http://schemas.microsoft.com/office/drawing/2014/main" id="{CAB1FDE8-90C6-46B3-9F17-2F2A880A72AE}"/>
              </a:ext>
            </a:extLst>
          </p:cNvPr>
          <p:cNvSpPr txBox="1"/>
          <p:nvPr/>
        </p:nvSpPr>
        <p:spPr>
          <a:xfrm>
            <a:off x="2348226" y="6570008"/>
            <a:ext cx="12650474" cy="1938992"/>
          </a:xfrm>
          <a:prstGeom prst="rect">
            <a:avLst/>
          </a:prstGeom>
          <a:noFill/>
        </p:spPr>
        <p:txBody>
          <a:bodyPr wrap="square" rtlCol="0">
            <a:spAutoFit/>
          </a:bodyPr>
          <a:lstStyle/>
          <a:p>
            <a:pPr algn="ctr"/>
            <a:r>
              <a:rPr lang="en-US" sz="6000" b="1" dirty="0">
                <a:solidFill>
                  <a:schemeClr val="bg1"/>
                </a:solidFill>
                <a:latin typeface="Helvetica" panose="020B0604020202020204" pitchFamily="34" charset="0"/>
                <a:cs typeface="Helvetica" panose="020B0604020202020204" pitchFamily="34" charset="0"/>
              </a:rPr>
              <a:t>Ordinary People + Simple Actions</a:t>
            </a:r>
          </a:p>
          <a:p>
            <a:pPr algn="ctr"/>
            <a:r>
              <a:rPr lang="en-US" sz="6000" b="1" dirty="0">
                <a:solidFill>
                  <a:schemeClr val="bg1"/>
                </a:solidFill>
                <a:latin typeface="Helvetica" panose="020B0604020202020204" pitchFamily="34" charset="0"/>
                <a:cs typeface="Helvetica" panose="020B0604020202020204" pitchFamily="34" charset="0"/>
              </a:rPr>
              <a:t>= Lives Saved</a:t>
            </a:r>
          </a:p>
        </p:txBody>
      </p:sp>
    </p:spTree>
    <p:extLst>
      <p:ext uri="{BB962C8B-B14F-4D97-AF65-F5344CB8AC3E}">
        <p14:creationId xmlns:p14="http://schemas.microsoft.com/office/powerpoint/2010/main" val="128509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0EC1100-5CEC-43E4-9225-9583C6154562}"/>
              </a:ext>
            </a:extLst>
          </p:cNvPr>
          <p:cNvSpPr txBox="1">
            <a:spLocks/>
          </p:cNvSpPr>
          <p:nvPr/>
        </p:nvSpPr>
        <p:spPr>
          <a:xfrm>
            <a:off x="1270000" y="8610301"/>
            <a:ext cx="14212937" cy="498599"/>
          </a:xfrm>
          <a:prstGeom prst="rect">
            <a:avLst/>
          </a:prstGeom>
        </p:spPr>
        <p:txBody>
          <a:bodyPr vert="horz" lIns="82297" tIns="41148" rIns="82297" bIns="41148"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133" b="1" spc="133" dirty="0">
                <a:solidFill>
                  <a:srgbClr val="AB2328"/>
                </a:solidFill>
                <a:latin typeface="Franklin Gothic Heavy" panose="020B0903020102020204" pitchFamily="34" charset="0"/>
              </a:rPr>
              <a:t>https://www.surveymonkey.com/r/GASTOPTHEBLEED</a:t>
            </a:r>
          </a:p>
        </p:txBody>
      </p:sp>
      <p:sp>
        <p:nvSpPr>
          <p:cNvPr id="6" name="Rectangle 5">
            <a:extLst>
              <a:ext uri="{FF2B5EF4-FFF2-40B4-BE49-F238E27FC236}">
                <a16:creationId xmlns:a16="http://schemas.microsoft.com/office/drawing/2014/main" id="{47FF9E09-E502-44D1-AC8E-D3E6088985B4}"/>
              </a:ext>
            </a:extLst>
          </p:cNvPr>
          <p:cNvSpPr/>
          <p:nvPr/>
        </p:nvSpPr>
        <p:spPr>
          <a:xfrm>
            <a:off x="-4329" y="453277"/>
            <a:ext cx="1071129" cy="92354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4320" b="1" i="1" dirty="0">
              <a:solidFill>
                <a:schemeClr val="bg1"/>
              </a:solidFill>
              <a:latin typeface="HelveticaNeueLTStd-Roman"/>
              <a:cs typeface="HelveticaNeueLTStd-Roman"/>
            </a:endParaRPr>
          </a:p>
          <a:p>
            <a:pPr algn="ctr"/>
            <a:r>
              <a:rPr lang="en-US" sz="4320" b="1" i="1" dirty="0">
                <a:solidFill>
                  <a:schemeClr val="bg1"/>
                </a:solidFill>
                <a:latin typeface="HelveticaNeueLTStd-Roman"/>
                <a:cs typeface="HelveticaNeueLTStd-Roman"/>
              </a:rPr>
              <a:t>IMPORTANT SURVEY!</a:t>
            </a:r>
            <a:r>
              <a:rPr lang="en-US" sz="4320" b="1" dirty="0">
                <a:solidFill>
                  <a:schemeClr val="bg1"/>
                </a:solidFill>
                <a:latin typeface="HelveticaNeueLTStd-Roman"/>
                <a:cs typeface="HelveticaNeueLTStd-Roman"/>
              </a:rPr>
              <a:t>:</a:t>
            </a:r>
            <a:br>
              <a:rPr lang="en-US" sz="4320" b="1" dirty="0">
                <a:solidFill>
                  <a:schemeClr val="bg1"/>
                </a:solidFill>
                <a:latin typeface="HelveticaNeueLTStd-Roman"/>
                <a:cs typeface="HelveticaNeueLTStd-Roman"/>
              </a:rPr>
            </a:br>
            <a:endParaRPr lang="en-US" sz="4320" dirty="0">
              <a:solidFill>
                <a:schemeClr val="bg1"/>
              </a:solidFill>
            </a:endParaRPr>
          </a:p>
        </p:txBody>
      </p:sp>
      <p:pic>
        <p:nvPicPr>
          <p:cNvPr id="9" name="Picture 8" descr="A red and black logo&#10;&#10;Description automatically generated with low confidence">
            <a:extLst>
              <a:ext uri="{FF2B5EF4-FFF2-40B4-BE49-F238E27FC236}">
                <a16:creationId xmlns:a16="http://schemas.microsoft.com/office/drawing/2014/main" id="{C46C7C07-7A3A-4B1B-BAD6-7F3B2028D6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8924" y="785616"/>
            <a:ext cx="2057401" cy="2057401"/>
          </a:xfrm>
          <a:prstGeom prst="rect">
            <a:avLst/>
          </a:prstGeom>
        </p:spPr>
      </p:pic>
      <p:sp>
        <p:nvSpPr>
          <p:cNvPr id="7" name="TextBox 6">
            <a:extLst>
              <a:ext uri="{FF2B5EF4-FFF2-40B4-BE49-F238E27FC236}">
                <a16:creationId xmlns:a16="http://schemas.microsoft.com/office/drawing/2014/main" id="{AE2B0A08-0D90-447C-B2F2-914A679AF6B9}"/>
              </a:ext>
            </a:extLst>
          </p:cNvPr>
          <p:cNvSpPr txBox="1"/>
          <p:nvPr/>
        </p:nvSpPr>
        <p:spPr>
          <a:xfrm>
            <a:off x="1440873" y="2893245"/>
            <a:ext cx="9615054" cy="5175263"/>
          </a:xfrm>
          <a:prstGeom prst="rect">
            <a:avLst/>
          </a:prstGeom>
          <a:noFill/>
          <a:ln>
            <a:solidFill>
              <a:schemeClr val="tx1"/>
            </a:solidFill>
          </a:ln>
        </p:spPr>
        <p:txBody>
          <a:bodyPr wrap="square">
            <a:spAutoFit/>
          </a:bodyPr>
          <a:lstStyle/>
          <a:p>
            <a:pPr algn="ctr">
              <a:lnSpc>
                <a:spcPct val="114000"/>
              </a:lnSpc>
            </a:pPr>
            <a:r>
              <a:rPr lang="en-US" sz="3556" b="1" dirty="0">
                <a:latin typeface="Franklin Gothic Book" panose="020B0503020102020204" pitchFamily="34" charset="0"/>
              </a:rPr>
              <a:t>Be Sure to Enter the Following…</a:t>
            </a:r>
          </a:p>
          <a:p>
            <a:pPr algn="ctr"/>
            <a:r>
              <a:rPr lang="en-US" sz="2844" dirty="0">
                <a:latin typeface="Franklin Gothic Book" panose="020B0503020102020204" pitchFamily="34" charset="0"/>
              </a:rPr>
              <a:t>Program Type: </a:t>
            </a:r>
          </a:p>
          <a:p>
            <a:pPr algn="ctr"/>
            <a:r>
              <a:rPr lang="en-US" sz="2844" b="1" u="sng" dirty="0">
                <a:solidFill>
                  <a:srgbClr val="C00000"/>
                </a:solidFill>
                <a:latin typeface="Franklin Gothic Book" panose="020B0503020102020204" pitchFamily="34" charset="0"/>
              </a:rPr>
              <a:t>&lt;&lt;&lt;YOUR PROGRAM TYPE HERE&gt;&gt;&gt;</a:t>
            </a:r>
          </a:p>
          <a:p>
            <a:pPr algn="ctr"/>
            <a:endParaRPr lang="en-US" sz="1600" b="1" u="sng" dirty="0">
              <a:solidFill>
                <a:srgbClr val="AB2328"/>
              </a:solidFill>
              <a:latin typeface="Franklin Gothic Book" panose="020B0503020102020204" pitchFamily="34" charset="0"/>
            </a:endParaRPr>
          </a:p>
          <a:p>
            <a:pPr algn="ctr"/>
            <a:r>
              <a:rPr lang="en-US" sz="2844" dirty="0">
                <a:latin typeface="Franklin Gothic Book" panose="020B0503020102020204" pitchFamily="34" charset="0"/>
              </a:rPr>
              <a:t>Program Location: </a:t>
            </a:r>
          </a:p>
          <a:p>
            <a:pPr algn="ctr"/>
            <a:r>
              <a:rPr lang="en-US" sz="2844" b="1" u="sng" dirty="0">
                <a:solidFill>
                  <a:srgbClr val="C00000"/>
                </a:solidFill>
                <a:latin typeface="Franklin Gothic Book" panose="020B0503020102020204" pitchFamily="34" charset="0"/>
              </a:rPr>
              <a:t>&lt;&lt;&lt;YOUR PROGRAM LOCATION HERE&gt;&gt;&gt;</a:t>
            </a:r>
          </a:p>
          <a:p>
            <a:pPr algn="ctr"/>
            <a:endParaRPr lang="en-US" sz="1778" dirty="0">
              <a:latin typeface="Franklin Gothic Book" panose="020B0503020102020204" pitchFamily="34" charset="0"/>
            </a:endParaRPr>
          </a:p>
          <a:p>
            <a:pPr algn="ctr"/>
            <a:r>
              <a:rPr lang="en-US" sz="2844" dirty="0">
                <a:latin typeface="Franklin Gothic Book" panose="020B0503020102020204" pitchFamily="34" charset="0"/>
              </a:rPr>
              <a:t>Program Number</a:t>
            </a:r>
            <a:r>
              <a:rPr lang="en-US" sz="2844" b="1" dirty="0">
                <a:latin typeface="Franklin Gothic Book" panose="020B0503020102020204" pitchFamily="34" charset="0"/>
              </a:rPr>
              <a:t>:</a:t>
            </a:r>
          </a:p>
          <a:p>
            <a:pPr algn="ctr"/>
            <a:r>
              <a:rPr lang="en-US" sz="2844" b="1" u="sng" dirty="0">
                <a:solidFill>
                  <a:srgbClr val="C00000"/>
                </a:solidFill>
                <a:latin typeface="Franklin Gothic Book" panose="020B0503020102020204" pitchFamily="34" charset="0"/>
              </a:rPr>
              <a:t>&lt;&lt;&lt;ACS STB PROGRAM NUMBER HERE&gt;&gt;&gt;</a:t>
            </a:r>
          </a:p>
          <a:p>
            <a:pPr algn="ctr"/>
            <a:endParaRPr lang="en-US" sz="1778" b="1" u="sng" dirty="0">
              <a:solidFill>
                <a:srgbClr val="C00000"/>
              </a:solidFill>
              <a:latin typeface="Franklin Gothic Book" panose="020B0503020102020204" pitchFamily="34" charset="0"/>
            </a:endParaRPr>
          </a:p>
          <a:p>
            <a:pPr algn="ctr"/>
            <a:r>
              <a:rPr lang="en-US" sz="2844" dirty="0">
                <a:solidFill>
                  <a:srgbClr val="000000"/>
                </a:solidFill>
                <a:latin typeface="Franklin Gothic Book" panose="020B0503020102020204" pitchFamily="34" charset="0"/>
              </a:rPr>
              <a:t>Program Coordinator/Instructor:</a:t>
            </a:r>
          </a:p>
          <a:p>
            <a:pPr algn="ctr"/>
            <a:r>
              <a:rPr lang="en-US" sz="2844" b="1" u="sng" dirty="0">
                <a:solidFill>
                  <a:srgbClr val="C00000"/>
                </a:solidFill>
                <a:latin typeface="Franklin Gothic Book" panose="020B0503020102020204" pitchFamily="34" charset="0"/>
              </a:rPr>
              <a:t>&lt;&lt;&lt;COORDINATOR/LEAD INSTRUCTOR NAME HERE&gt;&gt;&gt;</a:t>
            </a:r>
          </a:p>
          <a:p>
            <a:pPr algn="ctr"/>
            <a:endParaRPr lang="en-US" sz="1067" b="1" u="sng" dirty="0">
              <a:solidFill>
                <a:srgbClr val="C00000"/>
              </a:solidFill>
              <a:latin typeface="Franklin Gothic Heavy" panose="020B0903020102020204" pitchFamily="34" charset="0"/>
            </a:endParaRPr>
          </a:p>
        </p:txBody>
      </p:sp>
      <p:sp>
        <p:nvSpPr>
          <p:cNvPr id="10" name="TextBox 9">
            <a:extLst>
              <a:ext uri="{FF2B5EF4-FFF2-40B4-BE49-F238E27FC236}">
                <a16:creationId xmlns:a16="http://schemas.microsoft.com/office/drawing/2014/main" id="{AF028CD8-BD45-4D99-9536-6F93594D2BE4}"/>
              </a:ext>
            </a:extLst>
          </p:cNvPr>
          <p:cNvSpPr txBox="1"/>
          <p:nvPr/>
        </p:nvSpPr>
        <p:spPr>
          <a:xfrm>
            <a:off x="3308875" y="952548"/>
            <a:ext cx="12443746" cy="1651671"/>
          </a:xfrm>
          <a:prstGeom prst="rect">
            <a:avLst/>
          </a:prstGeom>
          <a:noFill/>
        </p:spPr>
        <p:txBody>
          <a:bodyPr wrap="square">
            <a:spAutoFit/>
          </a:bodyPr>
          <a:lstStyle/>
          <a:p>
            <a:r>
              <a:rPr lang="en-US" sz="5333" b="1" dirty="0">
                <a:latin typeface="Franklin Gothic Heavy" panose="020B0903020102020204" pitchFamily="34" charset="0"/>
              </a:rPr>
              <a:t>National STOP THE BLEED</a:t>
            </a:r>
            <a:r>
              <a:rPr lang="en-US" sz="5333" b="1" baseline="30000" dirty="0">
                <a:latin typeface="Franklin Gothic Heavy" panose="020B0903020102020204" pitchFamily="34" charset="0"/>
              </a:rPr>
              <a:t>®</a:t>
            </a:r>
            <a:r>
              <a:rPr lang="en-US" sz="5333" b="1" dirty="0">
                <a:latin typeface="Franklin Gothic Heavy" panose="020B0903020102020204" pitchFamily="34" charset="0"/>
              </a:rPr>
              <a:t> Month</a:t>
            </a:r>
          </a:p>
          <a:p>
            <a:r>
              <a:rPr lang="en-US" sz="4800" b="1" dirty="0">
                <a:latin typeface="Franklin Gothic Heavy" panose="020B0903020102020204" pitchFamily="34" charset="0"/>
              </a:rPr>
              <a:t>Training Blitz - Education Survey</a:t>
            </a:r>
            <a:endParaRPr lang="en-US" sz="4800" dirty="0">
              <a:latin typeface="Franklin Gothic Heavy" panose="020B0903020102020204" pitchFamily="34" charset="0"/>
            </a:endParaRPr>
          </a:p>
        </p:txBody>
      </p:sp>
      <p:pic>
        <p:nvPicPr>
          <p:cNvPr id="3" name="Picture 2" descr="Qr code&#10;&#10;Description automatically generated">
            <a:extLst>
              <a:ext uri="{FF2B5EF4-FFF2-40B4-BE49-F238E27FC236}">
                <a16:creationId xmlns:a16="http://schemas.microsoft.com/office/drawing/2014/main" id="{93788AF5-75D8-4385-9416-2200B67C1B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1061" y="2843018"/>
            <a:ext cx="4114693" cy="5334014"/>
          </a:xfrm>
          <a:prstGeom prst="rect">
            <a:avLst/>
          </a:prstGeom>
        </p:spPr>
      </p:pic>
    </p:spTree>
    <p:extLst>
      <p:ext uri="{BB962C8B-B14F-4D97-AF65-F5344CB8AC3E}">
        <p14:creationId xmlns:p14="http://schemas.microsoft.com/office/powerpoint/2010/main" val="3482061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3CAF075F-F59E-49E9-A710-79CB779E16DC}"/>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endParaRPr dirty="0"/>
          </a:p>
        </p:txBody>
      </p:sp>
      <p:sp>
        <p:nvSpPr>
          <p:cNvPr id="3" name="Content Placeholder 2"/>
          <p:cNvSpPr>
            <a:spLocks noGrp="1"/>
          </p:cNvSpPr>
          <p:nvPr>
            <p:ph type="body" idx="1"/>
          </p:nvPr>
        </p:nvSpPr>
        <p:spPr>
          <a:xfrm>
            <a:off x="1688465" y="2946400"/>
            <a:ext cx="12879069" cy="3089275"/>
          </a:xfrm>
        </p:spPr>
        <p:txBody>
          <a:bodyPr>
            <a:normAutofit fontScale="25000" lnSpcReduction="20000"/>
          </a:bodyPr>
          <a:lstStyle/>
          <a:p>
            <a:pPr>
              <a:lnSpc>
                <a:spcPct val="125000"/>
              </a:lnSpc>
            </a:pPr>
            <a:r>
              <a:rPr lang="en-US" sz="16000" dirty="0">
                <a:solidFill>
                  <a:srgbClr val="B00000"/>
                </a:solidFill>
              </a:rPr>
              <a:t>2</a:t>
            </a:r>
            <a:r>
              <a:rPr lang="en-US" sz="16000" dirty="0"/>
              <a:t> – Pair of Nitrile Gloves </a:t>
            </a:r>
          </a:p>
          <a:p>
            <a:pPr>
              <a:lnSpc>
                <a:spcPct val="125000"/>
              </a:lnSpc>
            </a:pPr>
            <a:r>
              <a:rPr lang="en-US" sz="16000" dirty="0">
                <a:solidFill>
                  <a:srgbClr val="B00000"/>
                </a:solidFill>
              </a:rPr>
              <a:t>1</a:t>
            </a:r>
            <a:r>
              <a:rPr lang="en-US" sz="16000" dirty="0"/>
              <a:t> – C-A-T Tourniquet</a:t>
            </a:r>
          </a:p>
          <a:p>
            <a:pPr>
              <a:lnSpc>
                <a:spcPct val="125000"/>
              </a:lnSpc>
              <a:spcBef>
                <a:spcPts val="0"/>
              </a:spcBef>
            </a:pPr>
            <a:r>
              <a:rPr lang="en-US" sz="16000" dirty="0">
                <a:solidFill>
                  <a:srgbClr val="B00000"/>
                </a:solidFill>
              </a:rPr>
              <a:t>2</a:t>
            </a:r>
            <a:r>
              <a:rPr lang="en-US" sz="16000" dirty="0"/>
              <a:t> – Compressed Gauze</a:t>
            </a:r>
          </a:p>
          <a:p>
            <a:pPr>
              <a:lnSpc>
                <a:spcPct val="125000"/>
              </a:lnSpc>
              <a:spcBef>
                <a:spcPts val="0"/>
              </a:spcBef>
            </a:pPr>
            <a:r>
              <a:rPr lang="en-US" sz="16000" dirty="0">
                <a:solidFill>
                  <a:srgbClr val="B00000"/>
                </a:solidFill>
              </a:rPr>
              <a:t>1</a:t>
            </a:r>
            <a:r>
              <a:rPr lang="en-US" sz="16000" dirty="0"/>
              <a:t> – 6” Emergency Trauma Dressing</a:t>
            </a:r>
          </a:p>
          <a:p>
            <a:pPr>
              <a:lnSpc>
                <a:spcPct val="125000"/>
              </a:lnSpc>
              <a:spcBef>
                <a:spcPts val="0"/>
              </a:spcBef>
            </a:pPr>
            <a:r>
              <a:rPr lang="en-US" sz="16000" dirty="0">
                <a:solidFill>
                  <a:srgbClr val="B00000"/>
                </a:solidFill>
              </a:rPr>
              <a:t>1</a:t>
            </a:r>
            <a:r>
              <a:rPr lang="en-US" sz="16000" dirty="0"/>
              <a:t> – Trauma Shears</a:t>
            </a:r>
          </a:p>
          <a:p>
            <a:pPr>
              <a:lnSpc>
                <a:spcPct val="125000"/>
              </a:lnSpc>
              <a:spcBef>
                <a:spcPts val="0"/>
              </a:spcBef>
            </a:pPr>
            <a:r>
              <a:rPr lang="en-US" sz="16000" dirty="0">
                <a:solidFill>
                  <a:srgbClr val="B00000"/>
                </a:solidFill>
              </a:rPr>
              <a:t>1</a:t>
            </a:r>
            <a:r>
              <a:rPr lang="en-US" sz="16000" dirty="0"/>
              <a:t> – 5”x9” Trauma Pad</a:t>
            </a:r>
          </a:p>
          <a:p>
            <a:pPr>
              <a:lnSpc>
                <a:spcPct val="125000"/>
              </a:lnSpc>
              <a:spcBef>
                <a:spcPts val="0"/>
              </a:spcBef>
            </a:pPr>
            <a:r>
              <a:rPr lang="en-US" sz="16000" dirty="0">
                <a:solidFill>
                  <a:srgbClr val="B00000"/>
                </a:solidFill>
              </a:rPr>
              <a:t>1</a:t>
            </a:r>
            <a:r>
              <a:rPr lang="en-US" sz="16000" dirty="0"/>
              <a:t> – 2” Roll of Tape</a:t>
            </a:r>
          </a:p>
          <a:p>
            <a:pPr>
              <a:lnSpc>
                <a:spcPct val="125000"/>
              </a:lnSpc>
            </a:pPr>
            <a:r>
              <a:rPr lang="en-US" sz="16000" dirty="0">
                <a:solidFill>
                  <a:srgbClr val="B00000"/>
                </a:solidFill>
              </a:rPr>
              <a:t>1</a:t>
            </a:r>
            <a:r>
              <a:rPr lang="en-US" sz="16000" dirty="0"/>
              <a:t> – Permanent Marker</a:t>
            </a:r>
          </a:p>
          <a:p>
            <a:pPr>
              <a:lnSpc>
                <a:spcPct val="125000"/>
              </a:lnSpc>
            </a:pPr>
            <a:r>
              <a:rPr lang="en-US" sz="16000" dirty="0">
                <a:solidFill>
                  <a:srgbClr val="B00000"/>
                </a:solidFill>
              </a:rPr>
              <a:t>1 </a:t>
            </a:r>
            <a:r>
              <a:rPr lang="en-US" sz="16000" dirty="0"/>
              <a:t>– English/Spanish Instruction Card</a:t>
            </a:r>
            <a:endParaRPr lang="en-US" sz="9600" dirty="0"/>
          </a:p>
          <a:p>
            <a:pPr algn="l">
              <a:spcBef>
                <a:spcPts val="2667"/>
              </a:spcBef>
            </a:pPr>
            <a:endParaRPr lang="en-US" sz="3600" dirty="0"/>
          </a:p>
          <a:p>
            <a:pPr algn="l">
              <a:spcBef>
                <a:spcPts val="2667"/>
              </a:spcBef>
            </a:pPr>
            <a:endParaRPr lang="en-US" altLang="en-US" sz="3600" dirty="0"/>
          </a:p>
        </p:txBody>
      </p:sp>
      <p:sp>
        <p:nvSpPr>
          <p:cNvPr id="5" name="object 4">
            <a:extLst>
              <a:ext uri="{FF2B5EF4-FFF2-40B4-BE49-F238E27FC236}">
                <a16:creationId xmlns:a16="http://schemas.microsoft.com/office/drawing/2014/main" id="{D1165C8A-90EE-41B3-9F21-87CD228CAB33}"/>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endParaRPr dirty="0"/>
          </a:p>
        </p:txBody>
      </p:sp>
      <p:pic>
        <p:nvPicPr>
          <p:cNvPr id="8" name="Picture 7">
            <a:extLst>
              <a:ext uri="{FF2B5EF4-FFF2-40B4-BE49-F238E27FC236}">
                <a16:creationId xmlns:a16="http://schemas.microsoft.com/office/drawing/2014/main" id="{D6401211-1894-4C51-8008-ACFC41A067EF}"/>
              </a:ext>
            </a:extLst>
          </p:cNvPr>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9499600" y="2489200"/>
            <a:ext cx="7239000" cy="7239000"/>
          </a:xfrm>
          <a:prstGeom prst="rect">
            <a:avLst/>
          </a:prstGeom>
        </p:spPr>
      </p:pic>
      <p:sp>
        <p:nvSpPr>
          <p:cNvPr id="7" name="Rectangle 6">
            <a:extLst>
              <a:ext uri="{FF2B5EF4-FFF2-40B4-BE49-F238E27FC236}">
                <a16:creationId xmlns:a16="http://schemas.microsoft.com/office/drawing/2014/main" id="{5D82CACE-AF9F-45B4-B5BC-59311F5A4B49}"/>
              </a:ext>
            </a:extLst>
          </p:cNvPr>
          <p:cNvSpPr/>
          <p:nvPr/>
        </p:nvSpPr>
        <p:spPr>
          <a:xfrm>
            <a:off x="0" y="0"/>
            <a:ext cx="1010506" cy="10154313"/>
          </a:xfrm>
          <a:prstGeom prst="rect">
            <a:avLst/>
          </a:prstGeom>
          <a:solidFill>
            <a:srgbClr val="273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CCDC740-46ED-43E1-8D4D-18EBE1929C61}"/>
              </a:ext>
            </a:extLst>
          </p:cNvPr>
          <p:cNvSpPr txBox="1">
            <a:spLocks/>
          </p:cNvSpPr>
          <p:nvPr/>
        </p:nvSpPr>
        <p:spPr>
          <a:xfrm>
            <a:off x="1257300" y="660400"/>
            <a:ext cx="13741400" cy="713739"/>
          </a:xfrm>
          <a:prstGeom prst="rect">
            <a:avLst/>
          </a:prstGeom>
        </p:spPr>
        <p:txBody>
          <a:bodyPr wrap="square" lIns="0" tIns="0" rIns="0" bIns="0">
            <a:spAutoFit/>
          </a:bodyPr>
          <a:lstStyle>
            <a:lvl1pPr>
              <a:defRPr sz="4800" b="1" i="0">
                <a:solidFill>
                  <a:schemeClr val="bg1"/>
                </a:solidFill>
                <a:latin typeface="HelveticaNeueLTStd-Bd"/>
                <a:ea typeface="+mj-ea"/>
                <a:cs typeface="HelveticaNeueLTStd-Bd"/>
              </a:defRPr>
            </a:lvl1pPr>
          </a:lstStyle>
          <a:p>
            <a:pPr defTabSz="914400"/>
            <a:r>
              <a:rPr lang="en-US" sz="5400" kern="0"/>
              <a:t>Bleeding Control Kit Components</a:t>
            </a:r>
            <a:endParaRPr lang="en-US" sz="5400" kern="0" dirty="0"/>
          </a:p>
        </p:txBody>
      </p:sp>
    </p:spTree>
    <p:extLst>
      <p:ext uri="{BB962C8B-B14F-4D97-AF65-F5344CB8AC3E}">
        <p14:creationId xmlns:p14="http://schemas.microsoft.com/office/powerpoint/2010/main" val="208602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object 2"/>
          <p:cNvSpPr/>
          <p:nvPr/>
        </p:nvSpPr>
        <p:spPr>
          <a:xfrm>
            <a:off x="24113" y="5377"/>
            <a:ext cx="16256000" cy="10160000"/>
          </a:xfrm>
          <a:custGeom>
            <a:avLst/>
            <a:gdLst/>
            <a:ahLst/>
            <a:cxnLst/>
            <a:rect l="l" t="t" r="r" b="b"/>
            <a:pathLst>
              <a:path w="16256000" h="10160000">
                <a:moveTo>
                  <a:pt x="0" y="0"/>
                </a:moveTo>
                <a:lnTo>
                  <a:pt x="0" y="10160000"/>
                </a:lnTo>
                <a:lnTo>
                  <a:pt x="16256000" y="10160000"/>
                </a:lnTo>
                <a:lnTo>
                  <a:pt x="16256000" y="0"/>
                </a:lnTo>
                <a:lnTo>
                  <a:pt x="0" y="0"/>
                </a:lnTo>
                <a:close/>
              </a:path>
            </a:pathLst>
          </a:custGeom>
          <a:solidFill>
            <a:srgbClr val="D6D2CA">
              <a:alpha val="79998"/>
            </a:srgbClr>
          </a:solidFill>
        </p:spPr>
        <p:txBody>
          <a:bodyPr wrap="square" lIns="0" tIns="0" rIns="0" bIns="0" rtlCol="0"/>
          <a:lstStyle/>
          <a:p>
            <a:pPr defTabSz="1689968"/>
            <a:endParaRPr>
              <a:solidFill>
                <a:prstClr val="black"/>
              </a:solidFill>
            </a:endParaRPr>
          </a:p>
        </p:txBody>
      </p:sp>
      <p:sp>
        <p:nvSpPr>
          <p:cNvPr id="118" name="object 3"/>
          <p:cNvSpPr/>
          <p:nvPr/>
        </p:nvSpPr>
        <p:spPr>
          <a:xfrm>
            <a:off x="2322535" y="3628382"/>
            <a:ext cx="12458700" cy="4241800"/>
          </a:xfrm>
          <a:custGeom>
            <a:avLst/>
            <a:gdLst/>
            <a:ahLst/>
            <a:cxnLst/>
            <a:rect l="l" t="t" r="r" b="b"/>
            <a:pathLst>
              <a:path w="12458700" h="4241800">
                <a:moveTo>
                  <a:pt x="12217400" y="0"/>
                </a:moveTo>
                <a:lnTo>
                  <a:pt x="241300" y="0"/>
                </a:lnTo>
                <a:lnTo>
                  <a:pt x="101798" y="3770"/>
                </a:lnTo>
                <a:lnTo>
                  <a:pt x="30162" y="30162"/>
                </a:lnTo>
                <a:lnTo>
                  <a:pt x="3770" y="101798"/>
                </a:lnTo>
                <a:lnTo>
                  <a:pt x="0" y="241300"/>
                </a:lnTo>
                <a:lnTo>
                  <a:pt x="0" y="4000500"/>
                </a:lnTo>
                <a:lnTo>
                  <a:pt x="3770" y="4140001"/>
                </a:lnTo>
                <a:lnTo>
                  <a:pt x="30162" y="4211637"/>
                </a:lnTo>
                <a:lnTo>
                  <a:pt x="101798" y="4238029"/>
                </a:lnTo>
                <a:lnTo>
                  <a:pt x="241300" y="4241800"/>
                </a:lnTo>
                <a:lnTo>
                  <a:pt x="12217400" y="4241800"/>
                </a:lnTo>
                <a:lnTo>
                  <a:pt x="12356901" y="4238029"/>
                </a:lnTo>
                <a:lnTo>
                  <a:pt x="12428537" y="4211637"/>
                </a:lnTo>
                <a:lnTo>
                  <a:pt x="12454929" y="4140001"/>
                </a:lnTo>
                <a:lnTo>
                  <a:pt x="12458700" y="4000500"/>
                </a:lnTo>
                <a:lnTo>
                  <a:pt x="12458700" y="241300"/>
                </a:lnTo>
                <a:lnTo>
                  <a:pt x="12454929" y="101798"/>
                </a:lnTo>
                <a:lnTo>
                  <a:pt x="12428537" y="30162"/>
                </a:lnTo>
                <a:lnTo>
                  <a:pt x="12356901" y="3770"/>
                </a:lnTo>
                <a:lnTo>
                  <a:pt x="12217400" y="0"/>
                </a:lnTo>
                <a:close/>
              </a:path>
            </a:pathLst>
          </a:custGeom>
          <a:solidFill>
            <a:srgbClr val="27306B"/>
          </a:solidFill>
        </p:spPr>
        <p:txBody>
          <a:bodyPr wrap="square" lIns="0" tIns="0" rIns="0" bIns="0" rtlCol="0"/>
          <a:lstStyle/>
          <a:p>
            <a:pPr defTabSz="1689968"/>
            <a:endParaRPr>
              <a:solidFill>
                <a:prstClr val="black"/>
              </a:solidFill>
            </a:endParaRPr>
          </a:p>
        </p:txBody>
      </p:sp>
      <p:sp>
        <p:nvSpPr>
          <p:cNvPr id="119" name="object 4"/>
          <p:cNvSpPr/>
          <p:nvPr/>
        </p:nvSpPr>
        <p:spPr>
          <a:xfrm>
            <a:off x="2336800" y="3600453"/>
            <a:ext cx="12458700" cy="4241800"/>
          </a:xfrm>
          <a:custGeom>
            <a:avLst/>
            <a:gdLst/>
            <a:ahLst/>
            <a:cxnLst/>
            <a:rect l="l" t="t" r="r" b="b"/>
            <a:pathLst>
              <a:path w="12458700" h="4241800">
                <a:moveTo>
                  <a:pt x="241300" y="0"/>
                </a:moveTo>
                <a:lnTo>
                  <a:pt x="101798" y="3770"/>
                </a:lnTo>
                <a:lnTo>
                  <a:pt x="30162" y="30162"/>
                </a:lnTo>
                <a:lnTo>
                  <a:pt x="3770" y="101798"/>
                </a:lnTo>
                <a:lnTo>
                  <a:pt x="0" y="241300"/>
                </a:lnTo>
                <a:lnTo>
                  <a:pt x="0" y="4000500"/>
                </a:lnTo>
                <a:lnTo>
                  <a:pt x="3770" y="4140001"/>
                </a:lnTo>
                <a:lnTo>
                  <a:pt x="30162" y="4211637"/>
                </a:lnTo>
                <a:lnTo>
                  <a:pt x="101798" y="4238029"/>
                </a:lnTo>
                <a:lnTo>
                  <a:pt x="241300" y="4241800"/>
                </a:lnTo>
                <a:lnTo>
                  <a:pt x="12217400" y="4241800"/>
                </a:lnTo>
                <a:lnTo>
                  <a:pt x="12356901" y="4238029"/>
                </a:lnTo>
                <a:lnTo>
                  <a:pt x="12428537" y="4211637"/>
                </a:lnTo>
                <a:lnTo>
                  <a:pt x="12454929" y="4140001"/>
                </a:lnTo>
                <a:lnTo>
                  <a:pt x="12458700" y="4000500"/>
                </a:lnTo>
                <a:lnTo>
                  <a:pt x="12458700" y="241300"/>
                </a:lnTo>
                <a:lnTo>
                  <a:pt x="12454929" y="101798"/>
                </a:lnTo>
                <a:lnTo>
                  <a:pt x="12428537" y="30162"/>
                </a:lnTo>
                <a:lnTo>
                  <a:pt x="12356901" y="3770"/>
                </a:lnTo>
                <a:lnTo>
                  <a:pt x="12217400" y="0"/>
                </a:lnTo>
                <a:lnTo>
                  <a:pt x="241300" y="0"/>
                </a:lnTo>
                <a:close/>
              </a:path>
            </a:pathLst>
          </a:custGeom>
          <a:ln w="38100">
            <a:solidFill>
              <a:srgbClr val="FFFFFF"/>
            </a:solidFill>
          </a:ln>
        </p:spPr>
        <p:txBody>
          <a:bodyPr wrap="square" lIns="0" tIns="0" rIns="0" bIns="0" rtlCol="0"/>
          <a:lstStyle/>
          <a:p>
            <a:pPr defTabSz="1689968"/>
            <a:endParaRPr>
              <a:solidFill>
                <a:prstClr val="black"/>
              </a:solidFill>
            </a:endParaRPr>
          </a:p>
        </p:txBody>
      </p:sp>
      <p:sp>
        <p:nvSpPr>
          <p:cNvPr id="120" name="object 5"/>
          <p:cNvSpPr/>
          <p:nvPr/>
        </p:nvSpPr>
        <p:spPr>
          <a:xfrm>
            <a:off x="12239294" y="8786125"/>
            <a:ext cx="2745106" cy="0"/>
          </a:xfrm>
          <a:custGeom>
            <a:avLst/>
            <a:gdLst/>
            <a:ahLst/>
            <a:cxnLst/>
            <a:rect l="l" t="t" r="r" b="b"/>
            <a:pathLst>
              <a:path w="2745105">
                <a:moveTo>
                  <a:pt x="0" y="0"/>
                </a:moveTo>
                <a:lnTo>
                  <a:pt x="2744990" y="0"/>
                </a:lnTo>
              </a:path>
            </a:pathLst>
          </a:custGeom>
          <a:ln w="12725">
            <a:solidFill>
              <a:srgbClr val="231F20"/>
            </a:solidFill>
          </a:ln>
        </p:spPr>
        <p:txBody>
          <a:bodyPr wrap="square" lIns="0" tIns="0" rIns="0" bIns="0" rtlCol="0"/>
          <a:lstStyle/>
          <a:p>
            <a:pPr defTabSz="1689968"/>
            <a:endParaRPr>
              <a:solidFill>
                <a:prstClr val="black"/>
              </a:solidFill>
            </a:endParaRPr>
          </a:p>
        </p:txBody>
      </p:sp>
      <p:sp>
        <p:nvSpPr>
          <p:cNvPr id="121" name="object 6"/>
          <p:cNvSpPr/>
          <p:nvPr/>
        </p:nvSpPr>
        <p:spPr>
          <a:xfrm>
            <a:off x="12778769" y="8569534"/>
            <a:ext cx="2722247" cy="134011"/>
          </a:xfrm>
          <a:prstGeom prst="rect">
            <a:avLst/>
          </a:prstGeom>
          <a:blipFill>
            <a:blip r:embed="rId3" cstate="print"/>
            <a:stretch>
              <a:fillRect/>
            </a:stretch>
          </a:blipFill>
        </p:spPr>
        <p:txBody>
          <a:bodyPr wrap="square" lIns="0" tIns="0" rIns="0" bIns="0" rtlCol="0"/>
          <a:lstStyle/>
          <a:p>
            <a:pPr defTabSz="1689968"/>
            <a:endParaRPr>
              <a:solidFill>
                <a:prstClr val="black"/>
              </a:solidFill>
            </a:endParaRPr>
          </a:p>
        </p:txBody>
      </p:sp>
      <p:sp>
        <p:nvSpPr>
          <p:cNvPr id="122" name="object 7"/>
          <p:cNvSpPr/>
          <p:nvPr/>
        </p:nvSpPr>
        <p:spPr>
          <a:xfrm>
            <a:off x="12776200" y="8834343"/>
            <a:ext cx="2306834" cy="363396"/>
          </a:xfrm>
          <a:prstGeom prst="rect">
            <a:avLst/>
          </a:prstGeom>
          <a:blipFill>
            <a:blip r:embed="rId4" cstate="print"/>
            <a:stretch>
              <a:fillRect/>
            </a:stretch>
          </a:blipFill>
        </p:spPr>
        <p:txBody>
          <a:bodyPr wrap="square" lIns="0" tIns="0" rIns="0" bIns="0" rtlCol="0"/>
          <a:lstStyle/>
          <a:p>
            <a:pPr defTabSz="1689968"/>
            <a:endParaRPr>
              <a:solidFill>
                <a:prstClr val="black"/>
              </a:solidFill>
            </a:endParaRPr>
          </a:p>
        </p:txBody>
      </p:sp>
      <p:sp>
        <p:nvSpPr>
          <p:cNvPr id="123" name="object 8"/>
          <p:cNvSpPr/>
          <p:nvPr/>
        </p:nvSpPr>
        <p:spPr>
          <a:xfrm>
            <a:off x="12065342" y="9395276"/>
            <a:ext cx="448946" cy="137160"/>
          </a:xfrm>
          <a:custGeom>
            <a:avLst/>
            <a:gdLst/>
            <a:ahLst/>
            <a:cxnLst/>
            <a:rect l="l" t="t" r="r" b="b"/>
            <a:pathLst>
              <a:path w="448945" h="137159">
                <a:moveTo>
                  <a:pt x="59310" y="20472"/>
                </a:moveTo>
                <a:lnTo>
                  <a:pt x="33167" y="20472"/>
                </a:lnTo>
                <a:lnTo>
                  <a:pt x="34614" y="22542"/>
                </a:lnTo>
                <a:lnTo>
                  <a:pt x="36062" y="29768"/>
                </a:lnTo>
                <a:lnTo>
                  <a:pt x="38943" y="46201"/>
                </a:lnTo>
                <a:lnTo>
                  <a:pt x="41411" y="65466"/>
                </a:lnTo>
                <a:lnTo>
                  <a:pt x="43061" y="84348"/>
                </a:lnTo>
                <a:lnTo>
                  <a:pt x="43488" y="99636"/>
                </a:lnTo>
                <a:lnTo>
                  <a:pt x="34590" y="110029"/>
                </a:lnTo>
                <a:lnTo>
                  <a:pt x="24462" y="119441"/>
                </a:lnTo>
                <a:lnTo>
                  <a:pt x="12433" y="128661"/>
                </a:lnTo>
                <a:lnTo>
                  <a:pt x="0" y="137017"/>
                </a:lnTo>
                <a:lnTo>
                  <a:pt x="27289" y="137017"/>
                </a:lnTo>
                <a:lnTo>
                  <a:pt x="56564" y="99631"/>
                </a:lnTo>
                <a:lnTo>
                  <a:pt x="74597" y="74002"/>
                </a:lnTo>
                <a:lnTo>
                  <a:pt x="64790" y="74002"/>
                </a:lnTo>
                <a:lnTo>
                  <a:pt x="63960" y="61593"/>
                </a:lnTo>
                <a:lnTo>
                  <a:pt x="63110" y="50952"/>
                </a:lnTo>
                <a:lnTo>
                  <a:pt x="62025" y="39812"/>
                </a:lnTo>
                <a:lnTo>
                  <a:pt x="60649" y="27901"/>
                </a:lnTo>
                <a:lnTo>
                  <a:pt x="59310" y="20472"/>
                </a:lnTo>
                <a:close/>
              </a:path>
              <a:path w="448945" h="137159">
                <a:moveTo>
                  <a:pt x="101378" y="0"/>
                </a:moveTo>
                <a:lnTo>
                  <a:pt x="91650" y="0"/>
                </a:lnTo>
                <a:lnTo>
                  <a:pt x="87319" y="2705"/>
                </a:lnTo>
                <a:lnTo>
                  <a:pt x="83802" y="9093"/>
                </a:lnTo>
                <a:lnTo>
                  <a:pt x="83395" y="11785"/>
                </a:lnTo>
                <a:lnTo>
                  <a:pt x="84221" y="14046"/>
                </a:lnTo>
                <a:lnTo>
                  <a:pt x="85249" y="16954"/>
                </a:lnTo>
                <a:lnTo>
                  <a:pt x="87116" y="20065"/>
                </a:lnTo>
                <a:lnTo>
                  <a:pt x="87214" y="22542"/>
                </a:lnTo>
                <a:lnTo>
                  <a:pt x="87287" y="25412"/>
                </a:lnTo>
                <a:lnTo>
                  <a:pt x="85374" y="36673"/>
                </a:lnTo>
                <a:lnTo>
                  <a:pt x="80288" y="48983"/>
                </a:lnTo>
                <a:lnTo>
                  <a:pt x="73191" y="61608"/>
                </a:lnTo>
                <a:lnTo>
                  <a:pt x="65209" y="74002"/>
                </a:lnTo>
                <a:lnTo>
                  <a:pt x="74597" y="74002"/>
                </a:lnTo>
                <a:lnTo>
                  <a:pt x="99105" y="37007"/>
                </a:lnTo>
                <a:lnTo>
                  <a:pt x="107286" y="20065"/>
                </a:lnTo>
                <a:lnTo>
                  <a:pt x="107163" y="14046"/>
                </a:lnTo>
                <a:lnTo>
                  <a:pt x="106738" y="4546"/>
                </a:lnTo>
                <a:lnTo>
                  <a:pt x="101378" y="0"/>
                </a:lnTo>
                <a:close/>
              </a:path>
              <a:path w="448945" h="137159">
                <a:moveTo>
                  <a:pt x="46184" y="0"/>
                </a:moveTo>
                <a:lnTo>
                  <a:pt x="38945" y="1936"/>
                </a:lnTo>
                <a:lnTo>
                  <a:pt x="31203" y="7281"/>
                </a:lnTo>
                <a:lnTo>
                  <a:pt x="23458" y="15339"/>
                </a:lnTo>
                <a:lnTo>
                  <a:pt x="16212" y="25412"/>
                </a:lnTo>
                <a:lnTo>
                  <a:pt x="20771" y="31000"/>
                </a:lnTo>
                <a:lnTo>
                  <a:pt x="26550" y="23355"/>
                </a:lnTo>
                <a:lnTo>
                  <a:pt x="30474" y="20472"/>
                </a:lnTo>
                <a:lnTo>
                  <a:pt x="59310" y="20472"/>
                </a:lnTo>
                <a:lnTo>
                  <a:pt x="58307" y="14910"/>
                </a:lnTo>
                <a:lnTo>
                  <a:pt x="55207" y="6278"/>
                </a:lnTo>
                <a:lnTo>
                  <a:pt x="51213" y="1482"/>
                </a:lnTo>
                <a:lnTo>
                  <a:pt x="46184" y="0"/>
                </a:lnTo>
                <a:close/>
              </a:path>
              <a:path w="448945" h="137159">
                <a:moveTo>
                  <a:pt x="170606" y="0"/>
                </a:moveTo>
                <a:lnTo>
                  <a:pt x="126606" y="23605"/>
                </a:lnTo>
                <a:lnTo>
                  <a:pt x="112745" y="65100"/>
                </a:lnTo>
                <a:lnTo>
                  <a:pt x="115030" y="80243"/>
                </a:lnTo>
                <a:lnTo>
                  <a:pt x="120955" y="89760"/>
                </a:lnTo>
                <a:lnTo>
                  <a:pt x="129129" y="94700"/>
                </a:lnTo>
                <a:lnTo>
                  <a:pt x="138158" y="96113"/>
                </a:lnTo>
                <a:lnTo>
                  <a:pt x="149266" y="94807"/>
                </a:lnTo>
                <a:lnTo>
                  <a:pt x="160995" y="90477"/>
                </a:lnTo>
                <a:lnTo>
                  <a:pt x="173501" y="82504"/>
                </a:lnTo>
                <a:lnTo>
                  <a:pt x="176701" y="79590"/>
                </a:lnTo>
                <a:lnTo>
                  <a:pt x="142704" y="79590"/>
                </a:lnTo>
                <a:lnTo>
                  <a:pt x="138819" y="70777"/>
                </a:lnTo>
                <a:lnTo>
                  <a:pt x="138780" y="57048"/>
                </a:lnTo>
                <a:lnTo>
                  <a:pt x="138983" y="54775"/>
                </a:lnTo>
                <a:lnTo>
                  <a:pt x="156001" y="49637"/>
                </a:lnTo>
                <a:lnTo>
                  <a:pt x="162296" y="46926"/>
                </a:lnTo>
                <a:lnTo>
                  <a:pt x="139809" y="46926"/>
                </a:lnTo>
                <a:lnTo>
                  <a:pt x="142608" y="33122"/>
                </a:lnTo>
                <a:lnTo>
                  <a:pt x="159646" y="9512"/>
                </a:lnTo>
                <a:lnTo>
                  <a:pt x="189729" y="9512"/>
                </a:lnTo>
                <a:lnTo>
                  <a:pt x="186857" y="5349"/>
                </a:lnTo>
                <a:lnTo>
                  <a:pt x="180154" y="1443"/>
                </a:lnTo>
                <a:lnTo>
                  <a:pt x="170606" y="0"/>
                </a:lnTo>
                <a:close/>
              </a:path>
              <a:path w="448945" h="137159">
                <a:moveTo>
                  <a:pt x="183014" y="64503"/>
                </a:moveTo>
                <a:lnTo>
                  <a:pt x="175398" y="70777"/>
                </a:lnTo>
                <a:lnTo>
                  <a:pt x="167510" y="75528"/>
                </a:lnTo>
                <a:lnTo>
                  <a:pt x="159932" y="78538"/>
                </a:lnTo>
                <a:lnTo>
                  <a:pt x="153245" y="79590"/>
                </a:lnTo>
                <a:lnTo>
                  <a:pt x="176701" y="79590"/>
                </a:lnTo>
                <a:lnTo>
                  <a:pt x="186938" y="70269"/>
                </a:lnTo>
                <a:lnTo>
                  <a:pt x="183014" y="64503"/>
                </a:lnTo>
                <a:close/>
              </a:path>
              <a:path w="448945" h="137159">
                <a:moveTo>
                  <a:pt x="189729" y="9512"/>
                </a:moveTo>
                <a:lnTo>
                  <a:pt x="164205" y="9512"/>
                </a:lnTo>
                <a:lnTo>
                  <a:pt x="169374" y="12407"/>
                </a:lnTo>
                <a:lnTo>
                  <a:pt x="169374" y="20472"/>
                </a:lnTo>
                <a:lnTo>
                  <a:pt x="167866" y="28354"/>
                </a:lnTo>
                <a:lnTo>
                  <a:pt x="162888" y="35323"/>
                </a:lnTo>
                <a:lnTo>
                  <a:pt x="153761" y="41480"/>
                </a:lnTo>
                <a:lnTo>
                  <a:pt x="139809" y="46926"/>
                </a:lnTo>
                <a:lnTo>
                  <a:pt x="162296" y="46926"/>
                </a:lnTo>
                <a:lnTo>
                  <a:pt x="173294" y="42190"/>
                </a:lnTo>
                <a:lnTo>
                  <a:pt x="186712" y="31841"/>
                </a:lnTo>
                <a:lnTo>
                  <a:pt x="192107" y="17995"/>
                </a:lnTo>
                <a:lnTo>
                  <a:pt x="190810" y="11079"/>
                </a:lnTo>
                <a:lnTo>
                  <a:pt x="189729" y="9512"/>
                </a:lnTo>
                <a:close/>
              </a:path>
              <a:path w="448945" h="137159">
                <a:moveTo>
                  <a:pt x="269818" y="0"/>
                </a:moveTo>
                <a:lnTo>
                  <a:pt x="265894" y="0"/>
                </a:lnTo>
                <a:lnTo>
                  <a:pt x="252959" y="1682"/>
                </a:lnTo>
                <a:lnTo>
                  <a:pt x="212149" y="28980"/>
                </a:lnTo>
                <a:lnTo>
                  <a:pt x="198766" y="70399"/>
                </a:lnTo>
                <a:lnTo>
                  <a:pt x="198775" y="71513"/>
                </a:lnTo>
                <a:lnTo>
                  <a:pt x="199811" y="81631"/>
                </a:lnTo>
                <a:lnTo>
                  <a:pt x="202850" y="89546"/>
                </a:lnTo>
                <a:lnTo>
                  <a:pt x="207439" y="94438"/>
                </a:lnTo>
                <a:lnTo>
                  <a:pt x="213189" y="96113"/>
                </a:lnTo>
                <a:lnTo>
                  <a:pt x="220631" y="96113"/>
                </a:lnTo>
                <a:lnTo>
                  <a:pt x="227248" y="77508"/>
                </a:lnTo>
                <a:lnTo>
                  <a:pt x="225681" y="74206"/>
                </a:lnTo>
                <a:lnTo>
                  <a:pt x="230520" y="36388"/>
                </a:lnTo>
                <a:lnTo>
                  <a:pt x="250591" y="10337"/>
                </a:lnTo>
                <a:lnTo>
                  <a:pt x="290599" y="10337"/>
                </a:lnTo>
                <a:lnTo>
                  <a:pt x="292145" y="3733"/>
                </a:lnTo>
                <a:lnTo>
                  <a:pt x="291104" y="2895"/>
                </a:lnTo>
                <a:lnTo>
                  <a:pt x="287395" y="2895"/>
                </a:lnTo>
                <a:lnTo>
                  <a:pt x="283674" y="2476"/>
                </a:lnTo>
                <a:lnTo>
                  <a:pt x="279115" y="1435"/>
                </a:lnTo>
                <a:lnTo>
                  <a:pt x="274149" y="634"/>
                </a:lnTo>
                <a:lnTo>
                  <a:pt x="269818" y="0"/>
                </a:lnTo>
                <a:close/>
              </a:path>
              <a:path w="448945" h="137159">
                <a:moveTo>
                  <a:pt x="279555" y="63461"/>
                </a:moveTo>
                <a:lnTo>
                  <a:pt x="256179" y="63461"/>
                </a:lnTo>
                <a:lnTo>
                  <a:pt x="253905" y="74409"/>
                </a:lnTo>
                <a:lnTo>
                  <a:pt x="252576" y="85735"/>
                </a:lnTo>
                <a:lnTo>
                  <a:pt x="253650" y="92314"/>
                </a:lnTo>
                <a:lnTo>
                  <a:pt x="256350" y="95367"/>
                </a:lnTo>
                <a:lnTo>
                  <a:pt x="259900" y="96113"/>
                </a:lnTo>
                <a:lnTo>
                  <a:pt x="266605" y="94655"/>
                </a:lnTo>
                <a:lnTo>
                  <a:pt x="275533" y="90176"/>
                </a:lnTo>
                <a:lnTo>
                  <a:pt x="285739" y="82515"/>
                </a:lnTo>
                <a:lnTo>
                  <a:pt x="291907" y="76072"/>
                </a:lnTo>
                <a:lnTo>
                  <a:pt x="277883" y="76072"/>
                </a:lnTo>
                <a:lnTo>
                  <a:pt x="277691" y="74409"/>
                </a:lnTo>
                <a:lnTo>
                  <a:pt x="277734" y="73806"/>
                </a:lnTo>
                <a:lnTo>
                  <a:pt x="278708" y="68008"/>
                </a:lnTo>
                <a:lnTo>
                  <a:pt x="279555" y="63461"/>
                </a:lnTo>
                <a:close/>
              </a:path>
              <a:path w="448945" h="137159">
                <a:moveTo>
                  <a:pt x="290599" y="10337"/>
                </a:moveTo>
                <a:lnTo>
                  <a:pt x="258249" y="10337"/>
                </a:lnTo>
                <a:lnTo>
                  <a:pt x="263418" y="11569"/>
                </a:lnTo>
                <a:lnTo>
                  <a:pt x="266097" y="13233"/>
                </a:lnTo>
                <a:lnTo>
                  <a:pt x="253704" y="55016"/>
                </a:lnTo>
                <a:lnTo>
                  <a:pt x="230131" y="77508"/>
                </a:lnTo>
                <a:lnTo>
                  <a:pt x="243847" y="77508"/>
                </a:lnTo>
                <a:lnTo>
                  <a:pt x="244987" y="76373"/>
                </a:lnTo>
                <a:lnTo>
                  <a:pt x="250323" y="70399"/>
                </a:lnTo>
                <a:lnTo>
                  <a:pt x="255760" y="63461"/>
                </a:lnTo>
                <a:lnTo>
                  <a:pt x="279555" y="63461"/>
                </a:lnTo>
                <a:lnTo>
                  <a:pt x="282024" y="50200"/>
                </a:lnTo>
                <a:lnTo>
                  <a:pt x="285422" y="33461"/>
                </a:lnTo>
                <a:lnTo>
                  <a:pt x="288822" y="17927"/>
                </a:lnTo>
                <a:lnTo>
                  <a:pt x="290599" y="10337"/>
                </a:lnTo>
                <a:close/>
              </a:path>
              <a:path w="448945" h="137159">
                <a:moveTo>
                  <a:pt x="292767" y="66141"/>
                </a:moveTo>
                <a:lnTo>
                  <a:pt x="288424" y="70891"/>
                </a:lnTo>
                <a:lnTo>
                  <a:pt x="281185" y="76072"/>
                </a:lnTo>
                <a:lnTo>
                  <a:pt x="291907" y="76072"/>
                </a:lnTo>
                <a:lnTo>
                  <a:pt x="296273" y="71513"/>
                </a:lnTo>
                <a:lnTo>
                  <a:pt x="292767" y="66141"/>
                </a:lnTo>
                <a:close/>
              </a:path>
              <a:path w="448945" h="137159">
                <a:moveTo>
                  <a:pt x="388462" y="65531"/>
                </a:moveTo>
                <a:lnTo>
                  <a:pt x="384944" y="67792"/>
                </a:lnTo>
                <a:lnTo>
                  <a:pt x="381439" y="69849"/>
                </a:lnTo>
                <a:lnTo>
                  <a:pt x="377705" y="74625"/>
                </a:lnTo>
                <a:lnTo>
                  <a:pt x="402305" y="96113"/>
                </a:lnTo>
                <a:lnTo>
                  <a:pt x="416174" y="93460"/>
                </a:lnTo>
                <a:lnTo>
                  <a:pt x="429561" y="86213"/>
                </a:lnTo>
                <a:lnTo>
                  <a:pt x="432280" y="83311"/>
                </a:lnTo>
                <a:lnTo>
                  <a:pt x="415957" y="83311"/>
                </a:lnTo>
                <a:lnTo>
                  <a:pt x="410338" y="82222"/>
                </a:lnTo>
                <a:lnTo>
                  <a:pt x="404297" y="79146"/>
                </a:lnTo>
                <a:lnTo>
                  <a:pt x="398128" y="74321"/>
                </a:lnTo>
                <a:lnTo>
                  <a:pt x="392170" y="68008"/>
                </a:lnTo>
                <a:lnTo>
                  <a:pt x="390329" y="65722"/>
                </a:lnTo>
                <a:lnTo>
                  <a:pt x="388462" y="65531"/>
                </a:lnTo>
                <a:close/>
              </a:path>
              <a:path w="448945" h="137159">
                <a:moveTo>
                  <a:pt x="343649" y="19837"/>
                </a:moveTo>
                <a:lnTo>
                  <a:pt x="321914" y="19837"/>
                </a:lnTo>
                <a:lnTo>
                  <a:pt x="321914" y="22732"/>
                </a:lnTo>
                <a:lnTo>
                  <a:pt x="320453" y="29552"/>
                </a:lnTo>
                <a:lnTo>
                  <a:pt x="317393" y="45878"/>
                </a:lnTo>
                <a:lnTo>
                  <a:pt x="314059" y="62217"/>
                </a:lnTo>
                <a:lnTo>
                  <a:pt x="310574" y="78067"/>
                </a:lnTo>
                <a:lnTo>
                  <a:pt x="306814" y="94043"/>
                </a:lnTo>
                <a:lnTo>
                  <a:pt x="308465" y="95910"/>
                </a:lnTo>
                <a:lnTo>
                  <a:pt x="314459" y="94043"/>
                </a:lnTo>
                <a:lnTo>
                  <a:pt x="324174" y="92176"/>
                </a:lnTo>
                <a:lnTo>
                  <a:pt x="332036" y="91566"/>
                </a:lnTo>
                <a:lnTo>
                  <a:pt x="333670" y="82222"/>
                </a:lnTo>
                <a:lnTo>
                  <a:pt x="344091" y="41600"/>
                </a:lnTo>
                <a:lnTo>
                  <a:pt x="349130" y="33070"/>
                </a:lnTo>
                <a:lnTo>
                  <a:pt x="341116" y="33070"/>
                </a:lnTo>
                <a:lnTo>
                  <a:pt x="343018" y="23761"/>
                </a:lnTo>
                <a:lnTo>
                  <a:pt x="343649" y="19837"/>
                </a:lnTo>
                <a:close/>
              </a:path>
              <a:path w="448945" h="137159">
                <a:moveTo>
                  <a:pt x="440748" y="0"/>
                </a:moveTo>
                <a:lnTo>
                  <a:pt x="429597" y="0"/>
                </a:lnTo>
                <a:lnTo>
                  <a:pt x="423292" y="804"/>
                </a:lnTo>
                <a:lnTo>
                  <a:pt x="391752" y="27869"/>
                </a:lnTo>
                <a:lnTo>
                  <a:pt x="391142" y="33489"/>
                </a:lnTo>
                <a:lnTo>
                  <a:pt x="393125" y="42162"/>
                </a:lnTo>
                <a:lnTo>
                  <a:pt x="398171" y="49269"/>
                </a:lnTo>
                <a:lnTo>
                  <a:pt x="404922" y="55253"/>
                </a:lnTo>
                <a:lnTo>
                  <a:pt x="412020" y="60553"/>
                </a:lnTo>
                <a:lnTo>
                  <a:pt x="422561" y="68008"/>
                </a:lnTo>
                <a:lnTo>
                  <a:pt x="425241" y="71716"/>
                </a:lnTo>
                <a:lnTo>
                  <a:pt x="425241" y="80390"/>
                </a:lnTo>
                <a:lnTo>
                  <a:pt x="421317" y="83311"/>
                </a:lnTo>
                <a:lnTo>
                  <a:pt x="432280" y="83311"/>
                </a:lnTo>
                <a:lnTo>
                  <a:pt x="439654" y="75443"/>
                </a:lnTo>
                <a:lnTo>
                  <a:pt x="443643" y="62217"/>
                </a:lnTo>
                <a:lnTo>
                  <a:pt x="442199" y="54481"/>
                </a:lnTo>
                <a:lnTo>
                  <a:pt x="438139" y="47771"/>
                </a:lnTo>
                <a:lnTo>
                  <a:pt x="431872" y="41718"/>
                </a:lnTo>
                <a:lnTo>
                  <a:pt x="423806" y="35953"/>
                </a:lnTo>
                <a:lnTo>
                  <a:pt x="415741" y="30797"/>
                </a:lnTo>
                <a:lnTo>
                  <a:pt x="409137" y="25222"/>
                </a:lnTo>
                <a:lnTo>
                  <a:pt x="409137" y="15709"/>
                </a:lnTo>
                <a:lnTo>
                  <a:pt x="412020" y="12611"/>
                </a:lnTo>
                <a:lnTo>
                  <a:pt x="448771" y="12611"/>
                </a:lnTo>
                <a:lnTo>
                  <a:pt x="448672" y="9093"/>
                </a:lnTo>
                <a:lnTo>
                  <a:pt x="448553" y="6365"/>
                </a:lnTo>
                <a:lnTo>
                  <a:pt x="440748" y="0"/>
                </a:lnTo>
                <a:close/>
              </a:path>
              <a:path w="448945" h="137159">
                <a:moveTo>
                  <a:pt x="375432" y="0"/>
                </a:moveTo>
                <a:lnTo>
                  <a:pt x="371304" y="0"/>
                </a:lnTo>
                <a:lnTo>
                  <a:pt x="364363" y="2611"/>
                </a:lnTo>
                <a:lnTo>
                  <a:pt x="357015" y="9720"/>
                </a:lnTo>
                <a:lnTo>
                  <a:pt x="349475" y="20236"/>
                </a:lnTo>
                <a:lnTo>
                  <a:pt x="341954" y="33070"/>
                </a:lnTo>
                <a:lnTo>
                  <a:pt x="349130" y="33070"/>
                </a:lnTo>
                <a:lnTo>
                  <a:pt x="351454" y="29552"/>
                </a:lnTo>
                <a:lnTo>
                  <a:pt x="355594" y="23977"/>
                </a:lnTo>
                <a:lnTo>
                  <a:pt x="357664" y="23355"/>
                </a:lnTo>
                <a:lnTo>
                  <a:pt x="377030" y="23355"/>
                </a:lnTo>
                <a:lnTo>
                  <a:pt x="377705" y="22542"/>
                </a:lnTo>
                <a:lnTo>
                  <a:pt x="380601" y="18402"/>
                </a:lnTo>
                <a:lnTo>
                  <a:pt x="383509" y="13855"/>
                </a:lnTo>
                <a:lnTo>
                  <a:pt x="384118" y="9093"/>
                </a:lnTo>
                <a:lnTo>
                  <a:pt x="381439" y="5372"/>
                </a:lnTo>
                <a:lnTo>
                  <a:pt x="379153" y="2273"/>
                </a:lnTo>
                <a:lnTo>
                  <a:pt x="375432" y="0"/>
                </a:lnTo>
                <a:close/>
              </a:path>
              <a:path w="448945" h="137159">
                <a:moveTo>
                  <a:pt x="377030" y="23355"/>
                </a:moveTo>
                <a:lnTo>
                  <a:pt x="362211" y="23355"/>
                </a:lnTo>
                <a:lnTo>
                  <a:pt x="365310" y="24612"/>
                </a:lnTo>
                <a:lnTo>
                  <a:pt x="368002" y="27279"/>
                </a:lnTo>
                <a:lnTo>
                  <a:pt x="369653" y="28524"/>
                </a:lnTo>
                <a:lnTo>
                  <a:pt x="371304" y="28524"/>
                </a:lnTo>
                <a:lnTo>
                  <a:pt x="375648" y="25018"/>
                </a:lnTo>
                <a:lnTo>
                  <a:pt x="377030" y="23355"/>
                </a:lnTo>
                <a:close/>
              </a:path>
              <a:path w="448945" h="137159">
                <a:moveTo>
                  <a:pt x="338652" y="0"/>
                </a:moveTo>
                <a:lnTo>
                  <a:pt x="331722" y="1641"/>
                </a:lnTo>
                <a:lnTo>
                  <a:pt x="323225" y="6151"/>
                </a:lnTo>
                <a:lnTo>
                  <a:pt x="313914" y="12906"/>
                </a:lnTo>
                <a:lnTo>
                  <a:pt x="304540" y="21285"/>
                </a:lnTo>
                <a:lnTo>
                  <a:pt x="307639" y="27076"/>
                </a:lnTo>
                <a:lnTo>
                  <a:pt x="311373" y="23761"/>
                </a:lnTo>
                <a:lnTo>
                  <a:pt x="318586" y="19837"/>
                </a:lnTo>
                <a:lnTo>
                  <a:pt x="343649" y="19837"/>
                </a:lnTo>
                <a:lnTo>
                  <a:pt x="344645" y="13639"/>
                </a:lnTo>
                <a:lnTo>
                  <a:pt x="344537" y="5559"/>
                </a:lnTo>
                <a:lnTo>
                  <a:pt x="342467" y="1335"/>
                </a:lnTo>
                <a:lnTo>
                  <a:pt x="338652" y="0"/>
                </a:lnTo>
                <a:close/>
              </a:path>
              <a:path w="448945" h="137159">
                <a:moveTo>
                  <a:pt x="448771" y="12611"/>
                </a:moveTo>
                <a:lnTo>
                  <a:pt x="425038" y="12611"/>
                </a:lnTo>
                <a:lnTo>
                  <a:pt x="431248" y="18605"/>
                </a:lnTo>
                <a:lnTo>
                  <a:pt x="435579" y="24383"/>
                </a:lnTo>
                <a:lnTo>
                  <a:pt x="437027" y="26454"/>
                </a:lnTo>
                <a:lnTo>
                  <a:pt x="438881" y="26669"/>
                </a:lnTo>
                <a:lnTo>
                  <a:pt x="441586" y="25018"/>
                </a:lnTo>
                <a:lnTo>
                  <a:pt x="445917" y="22123"/>
                </a:lnTo>
                <a:lnTo>
                  <a:pt x="448800" y="17779"/>
                </a:lnTo>
                <a:lnTo>
                  <a:pt x="448771" y="12611"/>
                </a:lnTo>
                <a:close/>
              </a:path>
            </a:pathLst>
          </a:custGeom>
          <a:solidFill>
            <a:srgbClr val="231F20"/>
          </a:solidFill>
        </p:spPr>
        <p:txBody>
          <a:bodyPr wrap="square" lIns="0" tIns="0" rIns="0" bIns="0" rtlCol="0"/>
          <a:lstStyle/>
          <a:p>
            <a:pPr defTabSz="1689968"/>
            <a:endParaRPr>
              <a:solidFill>
                <a:prstClr val="black"/>
              </a:solidFill>
            </a:endParaRPr>
          </a:p>
        </p:txBody>
      </p:sp>
      <p:sp>
        <p:nvSpPr>
          <p:cNvPr id="124" name="object 9"/>
          <p:cNvSpPr/>
          <p:nvPr/>
        </p:nvSpPr>
        <p:spPr>
          <a:xfrm>
            <a:off x="11709400" y="9364873"/>
            <a:ext cx="363854" cy="127000"/>
          </a:xfrm>
          <a:custGeom>
            <a:avLst/>
            <a:gdLst/>
            <a:ahLst/>
            <a:cxnLst/>
            <a:rect l="l" t="t" r="r" b="b"/>
            <a:pathLst>
              <a:path w="363854" h="127000">
                <a:moveTo>
                  <a:pt x="50457" y="0"/>
                </a:moveTo>
                <a:lnTo>
                  <a:pt x="50088" y="0"/>
                </a:lnTo>
                <a:lnTo>
                  <a:pt x="40480" y="9567"/>
                </a:lnTo>
                <a:lnTo>
                  <a:pt x="29102" y="17540"/>
                </a:lnTo>
                <a:lnTo>
                  <a:pt x="15695" y="24172"/>
                </a:lnTo>
                <a:lnTo>
                  <a:pt x="0" y="29718"/>
                </a:lnTo>
                <a:lnTo>
                  <a:pt x="0" y="30086"/>
                </a:lnTo>
                <a:lnTo>
                  <a:pt x="18173" y="35242"/>
                </a:lnTo>
                <a:lnTo>
                  <a:pt x="18173" y="97802"/>
                </a:lnTo>
                <a:lnTo>
                  <a:pt x="18001" y="105553"/>
                </a:lnTo>
                <a:lnTo>
                  <a:pt x="16797" y="112204"/>
                </a:lnTo>
                <a:lnTo>
                  <a:pt x="13528" y="118026"/>
                </a:lnTo>
                <a:lnTo>
                  <a:pt x="7162" y="123291"/>
                </a:lnTo>
                <a:lnTo>
                  <a:pt x="7162" y="124028"/>
                </a:lnTo>
                <a:lnTo>
                  <a:pt x="59804" y="124028"/>
                </a:lnTo>
                <a:lnTo>
                  <a:pt x="59804" y="123647"/>
                </a:lnTo>
                <a:lnTo>
                  <a:pt x="52641" y="120192"/>
                </a:lnTo>
                <a:lnTo>
                  <a:pt x="50457" y="112483"/>
                </a:lnTo>
                <a:lnTo>
                  <a:pt x="50457" y="0"/>
                </a:lnTo>
                <a:close/>
              </a:path>
              <a:path w="363854" h="127000">
                <a:moveTo>
                  <a:pt x="116433" y="0"/>
                </a:moveTo>
                <a:lnTo>
                  <a:pt x="95457" y="5463"/>
                </a:lnTo>
                <a:lnTo>
                  <a:pt x="80783" y="19531"/>
                </a:lnTo>
                <a:lnTo>
                  <a:pt x="72097" y="39521"/>
                </a:lnTo>
                <a:lnTo>
                  <a:pt x="69088" y="62750"/>
                </a:lnTo>
                <a:lnTo>
                  <a:pt x="69088" y="63855"/>
                </a:lnTo>
                <a:lnTo>
                  <a:pt x="68719" y="64947"/>
                </a:lnTo>
                <a:lnTo>
                  <a:pt x="73426" y="95097"/>
                </a:lnTo>
                <a:lnTo>
                  <a:pt x="84770" y="114012"/>
                </a:lnTo>
                <a:lnTo>
                  <a:pt x="99418" y="123810"/>
                </a:lnTo>
                <a:lnTo>
                  <a:pt x="114033" y="126606"/>
                </a:lnTo>
                <a:lnTo>
                  <a:pt x="136066" y="120533"/>
                </a:lnTo>
                <a:lnTo>
                  <a:pt x="151439" y="104998"/>
                </a:lnTo>
                <a:lnTo>
                  <a:pt x="151693" y="104406"/>
                </a:lnTo>
                <a:lnTo>
                  <a:pt x="116433" y="104406"/>
                </a:lnTo>
                <a:lnTo>
                  <a:pt x="108480" y="100478"/>
                </a:lnTo>
                <a:lnTo>
                  <a:pt x="103525" y="90460"/>
                </a:lnTo>
                <a:lnTo>
                  <a:pt x="100983" y="77001"/>
                </a:lnTo>
                <a:lnTo>
                  <a:pt x="100377" y="64947"/>
                </a:lnTo>
                <a:lnTo>
                  <a:pt x="100327" y="61645"/>
                </a:lnTo>
                <a:lnTo>
                  <a:pt x="101040" y="48818"/>
                </a:lnTo>
                <a:lnTo>
                  <a:pt x="103708" y="35713"/>
                </a:lnTo>
                <a:lnTo>
                  <a:pt x="108785" y="25983"/>
                </a:lnTo>
                <a:lnTo>
                  <a:pt x="116789" y="22174"/>
                </a:lnTo>
                <a:lnTo>
                  <a:pt x="154018" y="22174"/>
                </a:lnTo>
                <a:lnTo>
                  <a:pt x="152568" y="18707"/>
                </a:lnTo>
                <a:lnTo>
                  <a:pt x="138010" y="5088"/>
                </a:lnTo>
                <a:lnTo>
                  <a:pt x="116433" y="0"/>
                </a:lnTo>
                <a:close/>
              </a:path>
              <a:path w="363854" h="127000">
                <a:moveTo>
                  <a:pt x="154018" y="22174"/>
                </a:moveTo>
                <a:lnTo>
                  <a:pt x="116789" y="22174"/>
                </a:lnTo>
                <a:lnTo>
                  <a:pt x="124489" y="25828"/>
                </a:lnTo>
                <a:lnTo>
                  <a:pt x="129073" y="35299"/>
                </a:lnTo>
                <a:lnTo>
                  <a:pt x="131280" y="48352"/>
                </a:lnTo>
                <a:lnTo>
                  <a:pt x="131807" y="61645"/>
                </a:lnTo>
                <a:lnTo>
                  <a:pt x="131763" y="64947"/>
                </a:lnTo>
                <a:lnTo>
                  <a:pt x="131274" y="77156"/>
                </a:lnTo>
                <a:lnTo>
                  <a:pt x="129028" y="90598"/>
                </a:lnTo>
                <a:lnTo>
                  <a:pt x="124339" y="100530"/>
                </a:lnTo>
                <a:lnTo>
                  <a:pt x="116433" y="104406"/>
                </a:lnTo>
                <a:lnTo>
                  <a:pt x="151693" y="104406"/>
                </a:lnTo>
                <a:lnTo>
                  <a:pt x="160448" y="84027"/>
                </a:lnTo>
                <a:lnTo>
                  <a:pt x="163385" y="61645"/>
                </a:lnTo>
                <a:lnTo>
                  <a:pt x="160796" y="38383"/>
                </a:lnTo>
                <a:lnTo>
                  <a:pt x="154018" y="22174"/>
                </a:lnTo>
                <a:close/>
              </a:path>
              <a:path w="363854" h="127000">
                <a:moveTo>
                  <a:pt x="220141" y="0"/>
                </a:moveTo>
                <a:lnTo>
                  <a:pt x="199171" y="5463"/>
                </a:lnTo>
                <a:lnTo>
                  <a:pt x="184497" y="19531"/>
                </a:lnTo>
                <a:lnTo>
                  <a:pt x="175813" y="39521"/>
                </a:lnTo>
                <a:lnTo>
                  <a:pt x="172808" y="62750"/>
                </a:lnTo>
                <a:lnTo>
                  <a:pt x="172808" y="63855"/>
                </a:lnTo>
                <a:lnTo>
                  <a:pt x="172440" y="64947"/>
                </a:lnTo>
                <a:lnTo>
                  <a:pt x="177147" y="95097"/>
                </a:lnTo>
                <a:lnTo>
                  <a:pt x="188491" y="114012"/>
                </a:lnTo>
                <a:lnTo>
                  <a:pt x="203139" y="123810"/>
                </a:lnTo>
                <a:lnTo>
                  <a:pt x="217754" y="126606"/>
                </a:lnTo>
                <a:lnTo>
                  <a:pt x="239786" y="120533"/>
                </a:lnTo>
                <a:lnTo>
                  <a:pt x="255160" y="104998"/>
                </a:lnTo>
                <a:lnTo>
                  <a:pt x="255414" y="104406"/>
                </a:lnTo>
                <a:lnTo>
                  <a:pt x="220141" y="104406"/>
                </a:lnTo>
                <a:lnTo>
                  <a:pt x="212193" y="100478"/>
                </a:lnTo>
                <a:lnTo>
                  <a:pt x="207238" y="90460"/>
                </a:lnTo>
                <a:lnTo>
                  <a:pt x="204693" y="77001"/>
                </a:lnTo>
                <a:lnTo>
                  <a:pt x="204085" y="64947"/>
                </a:lnTo>
                <a:lnTo>
                  <a:pt x="204036" y="61645"/>
                </a:lnTo>
                <a:lnTo>
                  <a:pt x="204750" y="48818"/>
                </a:lnTo>
                <a:lnTo>
                  <a:pt x="207422" y="35713"/>
                </a:lnTo>
                <a:lnTo>
                  <a:pt x="212504" y="25983"/>
                </a:lnTo>
                <a:lnTo>
                  <a:pt x="220510" y="22174"/>
                </a:lnTo>
                <a:lnTo>
                  <a:pt x="257733" y="22174"/>
                </a:lnTo>
                <a:lnTo>
                  <a:pt x="256282" y="18707"/>
                </a:lnTo>
                <a:lnTo>
                  <a:pt x="241721" y="5088"/>
                </a:lnTo>
                <a:lnTo>
                  <a:pt x="220141" y="0"/>
                </a:lnTo>
                <a:close/>
              </a:path>
              <a:path w="363854" h="127000">
                <a:moveTo>
                  <a:pt x="257733" y="22174"/>
                </a:moveTo>
                <a:lnTo>
                  <a:pt x="220510" y="22174"/>
                </a:lnTo>
                <a:lnTo>
                  <a:pt x="228203" y="25828"/>
                </a:lnTo>
                <a:lnTo>
                  <a:pt x="232783" y="35299"/>
                </a:lnTo>
                <a:lnTo>
                  <a:pt x="234988" y="48352"/>
                </a:lnTo>
                <a:lnTo>
                  <a:pt x="235515" y="61645"/>
                </a:lnTo>
                <a:lnTo>
                  <a:pt x="235471" y="64947"/>
                </a:lnTo>
                <a:lnTo>
                  <a:pt x="234982" y="77156"/>
                </a:lnTo>
                <a:lnTo>
                  <a:pt x="232737" y="90598"/>
                </a:lnTo>
                <a:lnTo>
                  <a:pt x="228047" y="100530"/>
                </a:lnTo>
                <a:lnTo>
                  <a:pt x="220141" y="104406"/>
                </a:lnTo>
                <a:lnTo>
                  <a:pt x="255414" y="104406"/>
                </a:lnTo>
                <a:lnTo>
                  <a:pt x="264168" y="84027"/>
                </a:lnTo>
                <a:lnTo>
                  <a:pt x="267106" y="61645"/>
                </a:lnTo>
                <a:lnTo>
                  <a:pt x="264515" y="38383"/>
                </a:lnTo>
                <a:lnTo>
                  <a:pt x="257733" y="22174"/>
                </a:lnTo>
                <a:close/>
              </a:path>
              <a:path w="363854" h="127000">
                <a:moveTo>
                  <a:pt x="328498" y="88976"/>
                </a:moveTo>
                <a:lnTo>
                  <a:pt x="313105" y="88976"/>
                </a:lnTo>
                <a:lnTo>
                  <a:pt x="313105" y="124028"/>
                </a:lnTo>
                <a:lnTo>
                  <a:pt x="328498" y="124028"/>
                </a:lnTo>
                <a:lnTo>
                  <a:pt x="328498" y="88976"/>
                </a:lnTo>
                <a:close/>
              </a:path>
              <a:path w="363854" h="127000">
                <a:moveTo>
                  <a:pt x="363550" y="73215"/>
                </a:moveTo>
                <a:lnTo>
                  <a:pt x="277876" y="73215"/>
                </a:lnTo>
                <a:lnTo>
                  <a:pt x="277876" y="88976"/>
                </a:lnTo>
                <a:lnTo>
                  <a:pt x="363550" y="88976"/>
                </a:lnTo>
                <a:lnTo>
                  <a:pt x="363550" y="73215"/>
                </a:lnTo>
                <a:close/>
              </a:path>
              <a:path w="363854" h="127000">
                <a:moveTo>
                  <a:pt x="328498" y="37985"/>
                </a:moveTo>
                <a:lnTo>
                  <a:pt x="313105" y="37985"/>
                </a:lnTo>
                <a:lnTo>
                  <a:pt x="313105" y="73215"/>
                </a:lnTo>
                <a:lnTo>
                  <a:pt x="328498" y="73215"/>
                </a:lnTo>
                <a:lnTo>
                  <a:pt x="328498" y="37985"/>
                </a:lnTo>
                <a:close/>
              </a:path>
            </a:pathLst>
          </a:custGeom>
          <a:solidFill>
            <a:srgbClr val="231F20"/>
          </a:solidFill>
        </p:spPr>
        <p:txBody>
          <a:bodyPr wrap="square" lIns="0" tIns="0" rIns="0" bIns="0" rtlCol="0"/>
          <a:lstStyle/>
          <a:p>
            <a:pPr defTabSz="1689968"/>
            <a:endParaRPr>
              <a:solidFill>
                <a:prstClr val="black"/>
              </a:solidFill>
            </a:endParaRPr>
          </a:p>
        </p:txBody>
      </p:sp>
      <p:sp>
        <p:nvSpPr>
          <p:cNvPr id="125" name="object 10"/>
          <p:cNvSpPr/>
          <p:nvPr/>
        </p:nvSpPr>
        <p:spPr>
          <a:xfrm>
            <a:off x="11729744" y="8348537"/>
            <a:ext cx="876528" cy="945845"/>
          </a:xfrm>
          <a:prstGeom prst="rect">
            <a:avLst/>
          </a:prstGeom>
          <a:blipFill>
            <a:blip r:embed="rId5" cstate="print"/>
            <a:stretch>
              <a:fillRect/>
            </a:stretch>
          </a:blipFill>
        </p:spPr>
        <p:txBody>
          <a:bodyPr wrap="square" lIns="0" tIns="0" rIns="0" bIns="0" rtlCol="0"/>
          <a:lstStyle/>
          <a:p>
            <a:pPr defTabSz="1689968"/>
            <a:endParaRPr>
              <a:solidFill>
                <a:prstClr val="black"/>
              </a:solidFill>
            </a:endParaRPr>
          </a:p>
        </p:txBody>
      </p:sp>
      <p:sp>
        <p:nvSpPr>
          <p:cNvPr id="126" name="object 11"/>
          <p:cNvSpPr txBox="1">
            <a:spLocks noGrp="1"/>
          </p:cNvSpPr>
          <p:nvPr>
            <p:ph type="title"/>
          </p:nvPr>
        </p:nvSpPr>
        <p:spPr>
          <a:xfrm>
            <a:off x="2104666" y="5058666"/>
            <a:ext cx="12606677" cy="1699440"/>
          </a:xfrm>
          <a:prstGeom prst="rect">
            <a:avLst/>
          </a:prstGeom>
        </p:spPr>
        <p:txBody>
          <a:bodyPr vert="horz" wrap="square" lIns="0" tIns="98044" rIns="0" bIns="0" rtlCol="0">
            <a:spAutoFit/>
          </a:bodyPr>
          <a:lstStyle/>
          <a:p>
            <a:pPr marL="7819" algn="ctr">
              <a:spcBef>
                <a:spcPts val="146"/>
              </a:spcBef>
            </a:pPr>
            <a:r>
              <a:rPr lang="en-US" sz="5200" spc="61" dirty="0">
                <a:solidFill>
                  <a:srgbClr val="FFFFFF"/>
                </a:solidFill>
              </a:rPr>
              <a:t>STOP THE BLEED® Course</a:t>
            </a:r>
            <a:br>
              <a:rPr lang="en-US" sz="5200" spc="61" dirty="0">
                <a:solidFill>
                  <a:srgbClr val="FFFFFF"/>
                </a:solidFill>
              </a:rPr>
            </a:br>
            <a:r>
              <a:rPr lang="en-US" sz="5200" spc="61" dirty="0">
                <a:solidFill>
                  <a:srgbClr val="FFFFFF"/>
                </a:solidFill>
              </a:rPr>
              <a:t>American College of Surgeons</a:t>
            </a:r>
            <a:endParaRPr sz="5200" dirty="0">
              <a:latin typeface="Helvetica"/>
              <a:cs typeface="Helvetica"/>
            </a:endParaRPr>
          </a:p>
        </p:txBody>
      </p:sp>
      <p:sp>
        <p:nvSpPr>
          <p:cNvPr id="127" name="object 12"/>
          <p:cNvSpPr/>
          <p:nvPr/>
        </p:nvSpPr>
        <p:spPr>
          <a:xfrm>
            <a:off x="5711237" y="3666309"/>
            <a:ext cx="5200651" cy="838353"/>
          </a:xfrm>
          <a:custGeom>
            <a:avLst/>
            <a:gdLst/>
            <a:ahLst/>
            <a:cxnLst/>
            <a:rect l="l" t="t" r="r" b="b"/>
            <a:pathLst>
              <a:path w="5200650" h="581025">
                <a:moveTo>
                  <a:pt x="0" y="580580"/>
                </a:moveTo>
                <a:lnTo>
                  <a:pt x="5200103" y="580580"/>
                </a:lnTo>
                <a:lnTo>
                  <a:pt x="5200103" y="0"/>
                </a:lnTo>
                <a:lnTo>
                  <a:pt x="0" y="0"/>
                </a:lnTo>
                <a:lnTo>
                  <a:pt x="0" y="580580"/>
                </a:lnTo>
                <a:close/>
              </a:path>
            </a:pathLst>
          </a:custGeom>
          <a:solidFill>
            <a:srgbClr val="AB0F24"/>
          </a:solidFill>
        </p:spPr>
        <p:txBody>
          <a:bodyPr wrap="square" lIns="0" tIns="0" rIns="0" bIns="0" rtlCol="0"/>
          <a:lstStyle/>
          <a:p>
            <a:pPr defTabSz="1689968"/>
            <a:endParaRPr>
              <a:solidFill>
                <a:prstClr val="black"/>
              </a:solidFill>
            </a:endParaRPr>
          </a:p>
        </p:txBody>
      </p:sp>
      <p:sp>
        <p:nvSpPr>
          <p:cNvPr id="143" name="object 28"/>
          <p:cNvSpPr/>
          <p:nvPr/>
        </p:nvSpPr>
        <p:spPr>
          <a:xfrm>
            <a:off x="9306766" y="3600452"/>
            <a:ext cx="259716" cy="0"/>
          </a:xfrm>
          <a:custGeom>
            <a:avLst/>
            <a:gdLst/>
            <a:ahLst/>
            <a:cxnLst/>
            <a:rect l="l" t="t" r="r" b="b"/>
            <a:pathLst>
              <a:path w="259715">
                <a:moveTo>
                  <a:pt x="0" y="0"/>
                </a:moveTo>
                <a:lnTo>
                  <a:pt x="259486" y="0"/>
                </a:lnTo>
              </a:path>
            </a:pathLst>
          </a:custGeom>
          <a:ln w="45720">
            <a:solidFill>
              <a:srgbClr val="FFFFFF"/>
            </a:solidFill>
          </a:ln>
        </p:spPr>
        <p:txBody>
          <a:bodyPr wrap="square" lIns="0" tIns="0" rIns="0" bIns="0" rtlCol="0"/>
          <a:lstStyle/>
          <a:p>
            <a:pPr defTabSz="1689968"/>
            <a:endParaRPr>
              <a:solidFill>
                <a:prstClr val="black"/>
              </a:solidFill>
            </a:endParaRPr>
          </a:p>
        </p:txBody>
      </p:sp>
      <p:sp>
        <p:nvSpPr>
          <p:cNvPr id="184" name="object 69"/>
          <p:cNvSpPr txBox="1"/>
          <p:nvPr/>
        </p:nvSpPr>
        <p:spPr>
          <a:xfrm>
            <a:off x="6122098" y="7501812"/>
            <a:ext cx="4789790" cy="245188"/>
          </a:xfrm>
          <a:prstGeom prst="rect">
            <a:avLst/>
          </a:prstGeom>
        </p:spPr>
        <p:txBody>
          <a:bodyPr vert="horz" wrap="square" lIns="0" tIns="14217" rIns="0" bIns="0" rtlCol="0">
            <a:spAutoFit/>
          </a:bodyPr>
          <a:lstStyle/>
          <a:p>
            <a:pPr marL="14217" defTabSz="1689968">
              <a:spcBef>
                <a:spcPts val="113"/>
              </a:spcBef>
            </a:pPr>
            <a:r>
              <a:rPr sz="1500" dirty="0">
                <a:solidFill>
                  <a:srgbClr val="FFFFFF"/>
                </a:solidFill>
                <a:latin typeface="HelveticaNeueLTStd-Md"/>
                <a:cs typeface="HelveticaNeueLTStd-Md"/>
              </a:rPr>
              <a:t>Copyright © 2019 American College of</a:t>
            </a:r>
            <a:r>
              <a:rPr sz="1500" spc="-113" dirty="0">
                <a:solidFill>
                  <a:srgbClr val="FFFFFF"/>
                </a:solidFill>
                <a:latin typeface="HelveticaNeueLTStd-Md"/>
                <a:cs typeface="HelveticaNeueLTStd-Md"/>
              </a:rPr>
              <a:t> </a:t>
            </a:r>
            <a:r>
              <a:rPr sz="1500" dirty="0">
                <a:solidFill>
                  <a:srgbClr val="FFFFFF"/>
                </a:solidFill>
                <a:latin typeface="HelveticaNeueLTStd-Md"/>
                <a:cs typeface="HelveticaNeueLTStd-Md"/>
              </a:rPr>
              <a:t>Surgeons</a:t>
            </a:r>
            <a:endParaRPr sz="1500" dirty="0">
              <a:solidFill>
                <a:prstClr val="black"/>
              </a:solidFill>
              <a:latin typeface="HelveticaNeueLTStd-Md"/>
              <a:cs typeface="HelveticaNeueLTStd-Md"/>
            </a:endParaRPr>
          </a:p>
        </p:txBody>
      </p:sp>
      <p:sp>
        <p:nvSpPr>
          <p:cNvPr id="186" name="object 71"/>
          <p:cNvSpPr/>
          <p:nvPr/>
        </p:nvSpPr>
        <p:spPr>
          <a:xfrm>
            <a:off x="1803400" y="8205495"/>
            <a:ext cx="1597621" cy="1597610"/>
          </a:xfrm>
          <a:prstGeom prst="rect">
            <a:avLst/>
          </a:prstGeom>
          <a:blipFill>
            <a:blip r:embed="rId6" cstate="print"/>
            <a:stretch>
              <a:fillRect/>
            </a:stretch>
          </a:blipFill>
        </p:spPr>
        <p:txBody>
          <a:bodyPr wrap="square" lIns="0" tIns="0" rIns="0" bIns="0" rtlCol="0"/>
          <a:lstStyle/>
          <a:p>
            <a:pPr defTabSz="1689968"/>
            <a:endParaRPr>
              <a:solidFill>
                <a:prstClr val="black"/>
              </a:solidFill>
            </a:endParaRPr>
          </a:p>
        </p:txBody>
      </p:sp>
      <p:pic>
        <p:nvPicPr>
          <p:cNvPr id="187" name="Picture 186"/>
          <p:cNvPicPr>
            <a:picLocks noChangeAspect="1"/>
          </p:cNvPicPr>
          <p:nvPr/>
        </p:nvPicPr>
        <p:blipFill>
          <a:blip r:embed="rId7"/>
          <a:stretch>
            <a:fillRect/>
          </a:stretch>
        </p:blipFill>
        <p:spPr>
          <a:xfrm>
            <a:off x="8482318" y="8204200"/>
            <a:ext cx="2616201" cy="1625600"/>
          </a:xfrm>
          <a:prstGeom prst="rect">
            <a:avLst/>
          </a:prstGeom>
        </p:spPr>
      </p:pic>
      <p:sp>
        <p:nvSpPr>
          <p:cNvPr id="73" name="TextBox 72"/>
          <p:cNvSpPr txBox="1"/>
          <p:nvPr/>
        </p:nvSpPr>
        <p:spPr>
          <a:xfrm>
            <a:off x="4215118" y="9114885"/>
            <a:ext cx="3733801" cy="441918"/>
          </a:xfrm>
          <a:prstGeom prst="rect">
            <a:avLst/>
          </a:prstGeom>
          <a:noFill/>
        </p:spPr>
        <p:txBody>
          <a:bodyPr wrap="square" lIns="102363" tIns="51182" rIns="102363" bIns="51182" rtlCol="0">
            <a:spAutoFit/>
          </a:bodyPr>
          <a:lstStyle/>
          <a:p>
            <a:pPr algn="ctr" defTabSz="1689968"/>
            <a:r>
              <a:rPr lang="en-US" sz="2200" b="1" dirty="0">
                <a:solidFill>
                  <a:prstClr val="black"/>
                </a:solidFill>
                <a:latin typeface="Arial Black"/>
                <a:cs typeface="Arial Black"/>
              </a:rPr>
              <a:t>STOPTHE</a:t>
            </a:r>
            <a:r>
              <a:rPr lang="en-US" sz="2200" b="1" dirty="0">
                <a:solidFill>
                  <a:srgbClr val="DF0809"/>
                </a:solidFill>
                <a:latin typeface="Arial Black"/>
                <a:cs typeface="Arial Black"/>
              </a:rPr>
              <a:t>BLEED</a:t>
            </a:r>
            <a:r>
              <a:rPr lang="en-US" sz="2200" b="1" dirty="0">
                <a:solidFill>
                  <a:prstClr val="black"/>
                </a:solidFill>
                <a:latin typeface="Arial Black"/>
                <a:cs typeface="Arial Black"/>
              </a:rPr>
              <a:t>.ORG</a:t>
            </a:r>
          </a:p>
        </p:txBody>
      </p:sp>
      <p:sp>
        <p:nvSpPr>
          <p:cNvPr id="74" name="TextBox 73"/>
          <p:cNvSpPr txBox="1"/>
          <p:nvPr/>
        </p:nvSpPr>
        <p:spPr>
          <a:xfrm>
            <a:off x="4020376" y="8657686"/>
            <a:ext cx="4131737" cy="441918"/>
          </a:xfrm>
          <a:prstGeom prst="rect">
            <a:avLst/>
          </a:prstGeom>
          <a:noFill/>
        </p:spPr>
        <p:txBody>
          <a:bodyPr wrap="square" lIns="102363" tIns="51182" rIns="102363" bIns="51182" rtlCol="0">
            <a:spAutoFit/>
          </a:bodyPr>
          <a:lstStyle/>
          <a:p>
            <a:pPr algn="ctr" defTabSz="1689968"/>
            <a:r>
              <a:rPr lang="en-US" sz="2200" b="1" dirty="0">
                <a:solidFill>
                  <a:prstClr val="black"/>
                </a:solidFill>
                <a:latin typeface="Arial Black"/>
                <a:cs typeface="Arial Black"/>
              </a:rPr>
              <a:t>BLEEDING</a:t>
            </a:r>
            <a:r>
              <a:rPr lang="en-US" sz="2200" b="1" dirty="0">
                <a:solidFill>
                  <a:srgbClr val="DF0809"/>
                </a:solidFill>
                <a:latin typeface="Arial Black"/>
                <a:cs typeface="Arial Black"/>
              </a:rPr>
              <a:t>CONTROL</a:t>
            </a:r>
            <a:r>
              <a:rPr lang="en-US" sz="2200" b="1" dirty="0">
                <a:solidFill>
                  <a:prstClr val="black"/>
                </a:solidFill>
                <a:latin typeface="Arial Black"/>
                <a:cs typeface="Arial Black"/>
              </a:rPr>
              <a:t>.ORG</a:t>
            </a:r>
          </a:p>
        </p:txBody>
      </p:sp>
      <p:sp>
        <p:nvSpPr>
          <p:cNvPr id="2" name="TextBox 1"/>
          <p:cNvSpPr txBox="1"/>
          <p:nvPr/>
        </p:nvSpPr>
        <p:spPr>
          <a:xfrm>
            <a:off x="11882231" y="7350193"/>
            <a:ext cx="2367669" cy="411140"/>
          </a:xfrm>
          <a:prstGeom prst="rect">
            <a:avLst/>
          </a:prstGeom>
          <a:noFill/>
        </p:spPr>
        <p:txBody>
          <a:bodyPr wrap="square" lIns="102363" tIns="51182" rIns="102363" bIns="51182" rtlCol="0">
            <a:spAutoFit/>
          </a:bodyPr>
          <a:lstStyle/>
          <a:p>
            <a:pPr algn="r" defTabSz="1689968"/>
            <a:r>
              <a:rPr lang="en-US" sz="2000" dirty="0">
                <a:solidFill>
                  <a:prstClr val="white"/>
                </a:solidFill>
              </a:rPr>
              <a:t>Version 2</a:t>
            </a:r>
          </a:p>
        </p:txBody>
      </p:sp>
      <p:sp>
        <p:nvSpPr>
          <p:cNvPr id="3" name="TextBox 2"/>
          <p:cNvSpPr txBox="1"/>
          <p:nvPr/>
        </p:nvSpPr>
        <p:spPr>
          <a:xfrm>
            <a:off x="6460051" y="9794648"/>
            <a:ext cx="6289586" cy="370729"/>
          </a:xfrm>
          <a:prstGeom prst="rect">
            <a:avLst/>
          </a:prstGeom>
          <a:noFill/>
        </p:spPr>
        <p:txBody>
          <a:bodyPr wrap="square" lIns="169025" tIns="84512" rIns="169025" bIns="84512" rtlCol="0">
            <a:spAutoFit/>
          </a:bodyPr>
          <a:lstStyle/>
          <a:p>
            <a:pPr defTabSz="1689968"/>
            <a:r>
              <a:rPr lang="en-US" sz="1300" dirty="0">
                <a:solidFill>
                  <a:prstClr val="black"/>
                </a:solidFill>
              </a:rPr>
              <a:t>STOP THE BLEED® is a registered trademark of the U.S. Department of Defense</a:t>
            </a:r>
          </a:p>
        </p:txBody>
      </p:sp>
      <p:sp>
        <p:nvSpPr>
          <p:cNvPr id="4" name="TextBox 3"/>
          <p:cNvSpPr txBox="1"/>
          <p:nvPr/>
        </p:nvSpPr>
        <p:spPr>
          <a:xfrm>
            <a:off x="5655733" y="3479800"/>
            <a:ext cx="5146987" cy="970894"/>
          </a:xfrm>
          <a:prstGeom prst="rect">
            <a:avLst/>
          </a:prstGeom>
          <a:noFill/>
        </p:spPr>
        <p:txBody>
          <a:bodyPr wrap="square" lIns="169025" tIns="84512" rIns="169025" bIns="84512" rtlCol="0">
            <a:spAutoFit/>
          </a:bodyPr>
          <a:lstStyle/>
          <a:p>
            <a:pPr algn="ctr" defTabSz="1689968"/>
            <a:r>
              <a:rPr lang="en-US" sz="5200" b="1" dirty="0">
                <a:solidFill>
                  <a:prstClr val="white"/>
                </a:solidFill>
              </a:rPr>
              <a:t>SAVE A LIFE</a:t>
            </a:r>
          </a:p>
        </p:txBody>
      </p:sp>
      <p:pic>
        <p:nvPicPr>
          <p:cNvPr id="5" name="Picture 4" descr="sm-stop-the-bleed-logo-vector_pms7621C.pd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56000" y="-1625600"/>
            <a:ext cx="8809318" cy="6807200"/>
          </a:xfrm>
          <a:prstGeom prst="rect">
            <a:avLst/>
          </a:prstGeom>
        </p:spPr>
      </p:pic>
      <p:sp>
        <p:nvSpPr>
          <p:cNvPr id="6" name="Rectangle 5">
            <a:extLst>
              <a:ext uri="{FF2B5EF4-FFF2-40B4-BE49-F238E27FC236}">
                <a16:creationId xmlns:a16="http://schemas.microsoft.com/office/drawing/2014/main" id="{109F2874-4155-408B-8CD7-B71E8F097343}"/>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7782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AE240AA-E9E2-4158-8639-1A4F084F0DA2}"/>
              </a:ext>
            </a:extLst>
          </p:cNvPr>
          <p:cNvSpPr/>
          <p:nvPr/>
        </p:nvSpPr>
        <p:spPr>
          <a:xfrm>
            <a:off x="279400" y="2412999"/>
            <a:ext cx="16058794" cy="59436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0" y="0"/>
            <a:ext cx="16256000" cy="2514600"/>
          </a:xfrm>
          <a:custGeom>
            <a:avLst/>
            <a:gdLst/>
            <a:ahLst/>
            <a:cxnLst/>
            <a:rect l="l" t="t" r="r" b="b"/>
            <a:pathLst>
              <a:path w="16256000" h="2514600">
                <a:moveTo>
                  <a:pt x="0" y="2514600"/>
                </a:moveTo>
                <a:lnTo>
                  <a:pt x="16256000" y="2514600"/>
                </a:lnTo>
                <a:lnTo>
                  <a:pt x="16256000" y="0"/>
                </a:lnTo>
                <a:lnTo>
                  <a:pt x="0" y="0"/>
                </a:lnTo>
                <a:lnTo>
                  <a:pt x="0" y="2514600"/>
                </a:lnTo>
                <a:close/>
              </a:path>
            </a:pathLst>
          </a:custGeom>
          <a:solidFill>
            <a:srgbClr val="D7D2CB">
              <a:alpha val="79998"/>
            </a:srgbClr>
          </a:solidFill>
        </p:spPr>
        <p:txBody>
          <a:bodyPr wrap="square" lIns="0" tIns="0" rIns="0" bIns="0" rtlCol="0"/>
          <a:lstStyle/>
          <a:p>
            <a:endParaRPr/>
          </a:p>
        </p:txBody>
      </p:sp>
      <p:sp>
        <p:nvSpPr>
          <p:cNvPr id="3" name="object 3"/>
          <p:cNvSpPr/>
          <p:nvPr/>
        </p:nvSpPr>
        <p:spPr>
          <a:xfrm>
            <a:off x="0" y="8356601"/>
            <a:ext cx="16256000" cy="1803400"/>
          </a:xfrm>
          <a:custGeom>
            <a:avLst/>
            <a:gdLst/>
            <a:ahLst/>
            <a:cxnLst/>
            <a:rect l="l" t="t" r="r" b="b"/>
            <a:pathLst>
              <a:path w="16256000" h="1803400">
                <a:moveTo>
                  <a:pt x="0" y="1803400"/>
                </a:moveTo>
                <a:lnTo>
                  <a:pt x="16256000" y="1803400"/>
                </a:lnTo>
                <a:lnTo>
                  <a:pt x="16256000" y="0"/>
                </a:lnTo>
                <a:lnTo>
                  <a:pt x="0" y="0"/>
                </a:lnTo>
                <a:lnTo>
                  <a:pt x="0" y="1803400"/>
                </a:lnTo>
                <a:close/>
              </a:path>
            </a:pathLst>
          </a:custGeom>
          <a:solidFill>
            <a:srgbClr val="D7D2CB">
              <a:alpha val="79998"/>
            </a:srgbClr>
          </a:solidFill>
        </p:spPr>
        <p:txBody>
          <a:bodyPr wrap="square" lIns="0" tIns="0" rIns="0" bIns="0" rtlCol="0"/>
          <a:lstStyle/>
          <a:p>
            <a:endParaRPr/>
          </a:p>
        </p:txBody>
      </p:sp>
      <p:sp>
        <p:nvSpPr>
          <p:cNvPr id="7" name="object 7"/>
          <p:cNvSpPr/>
          <p:nvPr/>
        </p:nvSpPr>
        <p:spPr>
          <a:xfrm>
            <a:off x="1831973" y="5011819"/>
            <a:ext cx="2004505" cy="449181"/>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1041400" y="4775200"/>
            <a:ext cx="2551429" cy="0"/>
          </a:xfrm>
          <a:custGeom>
            <a:avLst/>
            <a:gdLst/>
            <a:ahLst/>
            <a:cxnLst/>
            <a:rect l="l" t="t" r="r" b="b"/>
            <a:pathLst>
              <a:path w="2551429">
                <a:moveTo>
                  <a:pt x="0" y="0"/>
                </a:moveTo>
                <a:lnTo>
                  <a:pt x="2550820" y="0"/>
                </a:lnTo>
              </a:path>
            </a:pathLst>
          </a:custGeom>
          <a:ln w="12344">
            <a:solidFill>
              <a:srgbClr val="000000"/>
            </a:solidFill>
          </a:ln>
        </p:spPr>
        <p:txBody>
          <a:bodyPr wrap="square" lIns="0" tIns="0" rIns="0" bIns="0" rtlCol="0"/>
          <a:lstStyle/>
          <a:p>
            <a:endParaRPr/>
          </a:p>
        </p:txBody>
      </p:sp>
      <p:sp>
        <p:nvSpPr>
          <p:cNvPr id="9" name="object 9"/>
          <p:cNvSpPr/>
          <p:nvPr/>
        </p:nvSpPr>
        <p:spPr>
          <a:xfrm>
            <a:off x="12787633" y="2890980"/>
            <a:ext cx="2566668" cy="2584437"/>
          </a:xfrm>
          <a:prstGeom prst="rect">
            <a:avLst/>
          </a:prstGeom>
          <a:blipFill>
            <a:blip r:embed="rId4" cstate="print"/>
            <a:stretch>
              <a:fillRect/>
            </a:stretch>
          </a:blipFill>
        </p:spPr>
        <p:txBody>
          <a:bodyPr wrap="square" lIns="0" tIns="0" rIns="0" bIns="0" rtlCol="0"/>
          <a:lstStyle/>
          <a:p>
            <a:endParaRPr/>
          </a:p>
        </p:txBody>
      </p:sp>
      <p:sp>
        <p:nvSpPr>
          <p:cNvPr id="16" name="object 16"/>
          <p:cNvSpPr txBox="1"/>
          <p:nvPr/>
        </p:nvSpPr>
        <p:spPr>
          <a:xfrm>
            <a:off x="1183641" y="6063940"/>
            <a:ext cx="3343909" cy="1795865"/>
          </a:xfrm>
          <a:prstGeom prst="rect">
            <a:avLst/>
          </a:prstGeom>
        </p:spPr>
        <p:txBody>
          <a:bodyPr vert="horz" wrap="square" lIns="0" tIns="62854" rIns="0" bIns="0" rtlCol="0">
            <a:spAutoFit/>
          </a:bodyPr>
          <a:lstStyle/>
          <a:p>
            <a:pPr marL="606957">
              <a:spcBef>
                <a:spcPts val="495"/>
              </a:spcBef>
            </a:pPr>
            <a:r>
              <a:rPr sz="2600" b="1" spc="20" dirty="0">
                <a:solidFill>
                  <a:srgbClr val="27306B"/>
                </a:solidFill>
                <a:latin typeface="HelveticaNeueLTStd-BdCn"/>
                <a:cs typeface="HelveticaNeueLTStd-BdCn"/>
              </a:rPr>
              <a:t>The</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American</a:t>
            </a:r>
            <a:endParaRPr sz="2600" dirty="0">
              <a:solidFill>
                <a:srgbClr val="27306B"/>
              </a:solidFill>
              <a:latin typeface="HelveticaNeueLTStd-BdCn"/>
              <a:cs typeface="HelveticaNeueLTStd-BdCn"/>
            </a:endParaRPr>
          </a:p>
          <a:p>
            <a:pPr marL="12698" marR="5079" indent="3809" algn="ctr">
              <a:lnSpc>
                <a:spcPct val="111100"/>
              </a:lnSpc>
            </a:pPr>
            <a:r>
              <a:rPr sz="2600" b="1" spc="26" dirty="0">
                <a:solidFill>
                  <a:srgbClr val="27306B"/>
                </a:solidFill>
                <a:latin typeface="HelveticaNeueLTStd-BdCn"/>
                <a:cs typeface="HelveticaNeueLTStd-BdCn"/>
              </a:rPr>
              <a:t>College </a:t>
            </a:r>
            <a:r>
              <a:rPr sz="2600" b="1" spc="15" dirty="0">
                <a:solidFill>
                  <a:srgbClr val="27306B"/>
                </a:solidFill>
                <a:latin typeface="HelveticaNeueLTStd-BdCn"/>
                <a:cs typeface="HelveticaNeueLTStd-BdCn"/>
              </a:rPr>
              <a:t>of </a:t>
            </a:r>
            <a:r>
              <a:rPr sz="2600" b="1" spc="30" dirty="0">
                <a:solidFill>
                  <a:srgbClr val="27306B"/>
                </a:solidFill>
                <a:latin typeface="HelveticaNeueLTStd-BdCn"/>
                <a:cs typeface="HelveticaNeueLTStd-BdCn"/>
              </a:rPr>
              <a:t>Surgeons  </a:t>
            </a:r>
            <a:r>
              <a:rPr sz="2600" b="1" dirty="0">
                <a:solidFill>
                  <a:srgbClr val="27306B"/>
                </a:solidFill>
                <a:latin typeface="HelveticaNeueLTStd-BdCn"/>
                <a:cs typeface="HelveticaNeueLTStd-BdCn"/>
              </a:rPr>
              <a:t>Committee on</a:t>
            </a:r>
            <a:r>
              <a:rPr sz="2600" b="1" spc="-85" dirty="0">
                <a:solidFill>
                  <a:srgbClr val="27306B"/>
                </a:solidFill>
                <a:latin typeface="HelveticaNeueLTStd-BdCn"/>
                <a:cs typeface="HelveticaNeueLTStd-BdCn"/>
              </a:rPr>
              <a:t> </a:t>
            </a:r>
            <a:r>
              <a:rPr sz="2600" b="1" spc="-41" dirty="0">
                <a:solidFill>
                  <a:srgbClr val="27306B"/>
                </a:solidFill>
                <a:latin typeface="HelveticaNeueLTStd-BdCn"/>
                <a:cs typeface="HelveticaNeueLTStd-BdCn"/>
              </a:rPr>
              <a:t>Trauma</a:t>
            </a:r>
            <a:endParaRPr sz="2600" dirty="0">
              <a:solidFill>
                <a:srgbClr val="27306B"/>
              </a:solidFill>
              <a:latin typeface="HelveticaNeueLTStd-BdCn"/>
              <a:cs typeface="HelveticaNeueLTStd-BdCn"/>
            </a:endParaRPr>
          </a:p>
        </p:txBody>
      </p:sp>
      <p:sp>
        <p:nvSpPr>
          <p:cNvPr id="17" name="object 17"/>
          <p:cNvSpPr txBox="1"/>
          <p:nvPr/>
        </p:nvSpPr>
        <p:spPr>
          <a:xfrm>
            <a:off x="12657139" y="6070600"/>
            <a:ext cx="2827655" cy="1789206"/>
          </a:xfrm>
          <a:prstGeom prst="rect">
            <a:avLst/>
          </a:prstGeom>
        </p:spPr>
        <p:txBody>
          <a:bodyPr vert="horz" wrap="square" lIns="0" tIns="12698" rIns="0" bIns="0" rtlCol="0">
            <a:spAutoFit/>
          </a:bodyPr>
          <a:lstStyle/>
          <a:p>
            <a:pPr marL="172691" marR="5079" indent="-160627" algn="ctr">
              <a:lnSpc>
                <a:spcPct val="111100"/>
              </a:lnSpc>
              <a:spcBef>
                <a:spcPts val="100"/>
              </a:spcBef>
            </a:pPr>
            <a:r>
              <a:rPr sz="2600" b="1" spc="20" dirty="0">
                <a:solidFill>
                  <a:srgbClr val="27306B"/>
                </a:solidFill>
                <a:latin typeface="HelveticaNeueLTStd-BdCn"/>
                <a:cs typeface="HelveticaNeueLTStd-BdCn"/>
              </a:rPr>
              <a:t>The </a:t>
            </a:r>
            <a:r>
              <a:rPr sz="2600" b="1" spc="26">
                <a:solidFill>
                  <a:srgbClr val="27306B"/>
                </a:solidFill>
                <a:latin typeface="HelveticaNeueLTStd-BdCn"/>
                <a:cs typeface="HelveticaNeueLTStd-BdCn"/>
              </a:rPr>
              <a:t>Committee</a:t>
            </a:r>
            <a:r>
              <a:rPr sz="2600" b="1" spc="15">
                <a:solidFill>
                  <a:srgbClr val="27306B"/>
                </a:solidFill>
                <a:latin typeface="HelveticaNeueLTStd-BdCn"/>
                <a:cs typeface="HelveticaNeueLTStd-BdCn"/>
              </a:rPr>
              <a:t> </a:t>
            </a:r>
            <a:r>
              <a:rPr sz="2600" b="1" spc="30">
                <a:solidFill>
                  <a:srgbClr val="27306B"/>
                </a:solidFill>
                <a:latin typeface="HelveticaNeueLTStd-BdCn"/>
                <a:cs typeface="HelveticaNeueLTStd-BdCn"/>
              </a:rPr>
              <a:t>on</a:t>
            </a:r>
            <a:r>
              <a:rPr lang="en-US" sz="2600" b="1" spc="30">
                <a:solidFill>
                  <a:srgbClr val="27306B"/>
                </a:solidFill>
                <a:latin typeface="HelveticaNeueLTStd-BdCn"/>
                <a:cs typeface="HelveticaNeueLTStd-BdCn"/>
              </a:rPr>
              <a:t> </a:t>
            </a:r>
            <a:r>
              <a:rPr sz="2600" b="1" spc="-6">
                <a:solidFill>
                  <a:srgbClr val="27306B"/>
                </a:solidFill>
                <a:latin typeface="HelveticaNeueLTStd-BdCn"/>
                <a:cs typeface="HelveticaNeueLTStd-BdCn"/>
              </a:rPr>
              <a:t>Tactical </a:t>
            </a:r>
            <a:r>
              <a:rPr sz="2600" b="1" spc="30" dirty="0">
                <a:solidFill>
                  <a:srgbClr val="27306B"/>
                </a:solidFill>
                <a:latin typeface="HelveticaNeueLTStd-BdCn"/>
                <a:cs typeface="HelveticaNeueLTStd-BdCn"/>
              </a:rPr>
              <a:t>Combat  </a:t>
            </a:r>
            <a:r>
              <a:rPr sz="2600" b="1" spc="26" dirty="0">
                <a:solidFill>
                  <a:srgbClr val="27306B"/>
                </a:solidFill>
                <a:latin typeface="HelveticaNeueLTStd-BdCn"/>
                <a:cs typeface="HelveticaNeueLTStd-BdCn"/>
              </a:rPr>
              <a:t>Casualty</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Care</a:t>
            </a:r>
            <a:endParaRPr sz="2600" dirty="0">
              <a:solidFill>
                <a:srgbClr val="27306B"/>
              </a:solidFill>
              <a:latin typeface="HelveticaNeueLTStd-BdCn"/>
              <a:cs typeface="HelveticaNeueLTStd-BdCn"/>
            </a:endParaRPr>
          </a:p>
        </p:txBody>
      </p:sp>
      <p:sp>
        <p:nvSpPr>
          <p:cNvPr id="18" name="object 18"/>
          <p:cNvSpPr txBox="1"/>
          <p:nvPr/>
        </p:nvSpPr>
        <p:spPr>
          <a:xfrm>
            <a:off x="8890000" y="6070600"/>
            <a:ext cx="3581401" cy="1789206"/>
          </a:xfrm>
          <a:prstGeom prst="rect">
            <a:avLst/>
          </a:prstGeom>
        </p:spPr>
        <p:txBody>
          <a:bodyPr vert="horz" wrap="square" lIns="0" tIns="12698" rIns="0" bIns="0" rtlCol="0">
            <a:spAutoFit/>
          </a:bodyPr>
          <a:lstStyle/>
          <a:p>
            <a:pPr marL="422203" marR="414584" indent="-634" algn="ctr">
              <a:lnSpc>
                <a:spcPct val="111100"/>
              </a:lnSpc>
              <a:spcBef>
                <a:spcPts val="100"/>
              </a:spcBef>
            </a:pPr>
            <a:r>
              <a:rPr sz="2600" b="1" spc="20" dirty="0">
                <a:solidFill>
                  <a:srgbClr val="27306B"/>
                </a:solidFill>
                <a:latin typeface="HelveticaNeueLTStd-BdCn"/>
                <a:cs typeface="HelveticaNeueLTStd-BdCn"/>
              </a:rPr>
              <a:t>The </a:t>
            </a:r>
            <a:r>
              <a:rPr sz="2600" b="1" spc="30" dirty="0">
                <a:solidFill>
                  <a:srgbClr val="27306B"/>
                </a:solidFill>
                <a:latin typeface="HelveticaNeueLTStd-BdCn"/>
                <a:cs typeface="HelveticaNeueLTStd-BdCn"/>
              </a:rPr>
              <a:t>National  </a:t>
            </a:r>
            <a:r>
              <a:rPr sz="2600" b="1" spc="26" dirty="0">
                <a:solidFill>
                  <a:srgbClr val="27306B"/>
                </a:solidFill>
                <a:latin typeface="HelveticaNeueLTStd-BdCn"/>
                <a:cs typeface="HelveticaNeueLTStd-BdCn"/>
              </a:rPr>
              <a:t>Association</a:t>
            </a:r>
            <a:r>
              <a:rPr sz="2600" b="1" spc="-15"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of</a:t>
            </a:r>
            <a:endParaRPr sz="2600" dirty="0">
              <a:latin typeface="HelveticaNeueLTStd-BdCn"/>
              <a:cs typeface="HelveticaNeueLTStd-BdCn"/>
            </a:endParaRPr>
          </a:p>
          <a:p>
            <a:pPr marL="12698" marR="5079" algn="ctr">
              <a:lnSpc>
                <a:spcPct val="111100"/>
              </a:lnSpc>
            </a:pPr>
            <a:r>
              <a:rPr sz="2600" b="1" spc="20" dirty="0">
                <a:solidFill>
                  <a:srgbClr val="27306B"/>
                </a:solidFill>
                <a:latin typeface="HelveticaNeueLTStd-BdCn"/>
                <a:cs typeface="HelveticaNeueLTStd-BdCn"/>
              </a:rPr>
              <a:t>Emergency</a:t>
            </a:r>
            <a:r>
              <a:rPr sz="2600" b="1" spc="-9"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Medical  </a:t>
            </a:r>
            <a:r>
              <a:rPr sz="2600" b="1" spc="6" dirty="0">
                <a:solidFill>
                  <a:srgbClr val="27306B"/>
                </a:solidFill>
                <a:latin typeface="HelveticaNeueLTStd-BdCn"/>
                <a:cs typeface="HelveticaNeueLTStd-BdCn"/>
              </a:rPr>
              <a:t>Technicians</a:t>
            </a:r>
            <a:endParaRPr sz="2600" dirty="0">
              <a:latin typeface="HelveticaNeueLTStd-BdCn"/>
              <a:cs typeface="HelveticaNeueLTStd-BdCn"/>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97868" y="3278677"/>
            <a:ext cx="2671255" cy="126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8" name="object 16"/>
          <p:cNvSpPr txBox="1"/>
          <p:nvPr/>
        </p:nvSpPr>
        <p:spPr>
          <a:xfrm>
            <a:off x="5111304" y="6063941"/>
            <a:ext cx="3343909" cy="1795865"/>
          </a:xfrm>
          <a:prstGeom prst="rect">
            <a:avLst/>
          </a:prstGeom>
        </p:spPr>
        <p:txBody>
          <a:bodyPr vert="horz" wrap="square" lIns="0" tIns="62854" rIns="0" bIns="0" rtlCol="0">
            <a:spAutoFit/>
          </a:bodyPr>
          <a:lstStyle/>
          <a:p>
            <a:pPr marL="606957">
              <a:spcBef>
                <a:spcPts val="495"/>
              </a:spcBef>
            </a:pPr>
            <a:r>
              <a:rPr sz="2600" b="1" spc="20" dirty="0">
                <a:solidFill>
                  <a:srgbClr val="27306B"/>
                </a:solidFill>
                <a:latin typeface="HelveticaNeueLTStd-BdCn"/>
                <a:cs typeface="HelveticaNeueLTStd-BdCn"/>
              </a:rPr>
              <a:t>The</a:t>
            </a:r>
            <a:r>
              <a:rPr sz="2600" b="1" spc="44" dirty="0">
                <a:solidFill>
                  <a:srgbClr val="27306B"/>
                </a:solidFill>
                <a:latin typeface="HelveticaNeueLTStd-BdCn"/>
                <a:cs typeface="HelveticaNeueLTStd-BdCn"/>
              </a:rPr>
              <a:t> </a:t>
            </a:r>
            <a:r>
              <a:rPr sz="2600" b="1" spc="30" dirty="0">
                <a:solidFill>
                  <a:srgbClr val="27306B"/>
                </a:solidFill>
                <a:latin typeface="HelveticaNeueLTStd-BdCn"/>
                <a:cs typeface="HelveticaNeueLTStd-BdCn"/>
              </a:rPr>
              <a:t>American</a:t>
            </a:r>
            <a:endParaRPr sz="2600" dirty="0">
              <a:solidFill>
                <a:srgbClr val="27306B"/>
              </a:solidFill>
              <a:latin typeface="HelveticaNeueLTStd-BdCn"/>
              <a:cs typeface="HelveticaNeueLTStd-BdCn"/>
            </a:endParaRPr>
          </a:p>
          <a:p>
            <a:pPr marL="12698" marR="5079" indent="3809" algn="ctr">
              <a:lnSpc>
                <a:spcPct val="111100"/>
              </a:lnSpc>
            </a:pPr>
            <a:r>
              <a:rPr sz="2600" b="1" spc="26" dirty="0">
                <a:solidFill>
                  <a:srgbClr val="27306B"/>
                </a:solidFill>
                <a:latin typeface="HelveticaNeueLTStd-BdCn"/>
                <a:cs typeface="HelveticaNeueLTStd-BdCn"/>
              </a:rPr>
              <a:t>College </a:t>
            </a:r>
            <a:r>
              <a:rPr sz="2600" b="1" spc="15" dirty="0">
                <a:solidFill>
                  <a:srgbClr val="27306B"/>
                </a:solidFill>
                <a:latin typeface="HelveticaNeueLTStd-BdCn"/>
                <a:cs typeface="HelveticaNeueLTStd-BdCn"/>
              </a:rPr>
              <a:t>of </a:t>
            </a:r>
            <a:r>
              <a:rPr lang="en-US" sz="2600" b="1" spc="15" dirty="0">
                <a:solidFill>
                  <a:srgbClr val="27306B"/>
                </a:solidFill>
                <a:latin typeface="HelveticaNeueLTStd-BdCn"/>
                <a:cs typeface="HelveticaNeueLTStd-BdCn"/>
              </a:rPr>
              <a:t>Emergency Physicians</a:t>
            </a:r>
            <a:endParaRPr sz="2600" dirty="0">
              <a:solidFill>
                <a:srgbClr val="27306B"/>
              </a:solidFill>
              <a:latin typeface="HelveticaNeueLTStd-BdCn"/>
              <a:cs typeface="HelveticaNeueLTStd-BdCn"/>
            </a:endParaRPr>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18600" y="3570685"/>
            <a:ext cx="3048000" cy="1273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C:\Users\jdodd\AppData\Local\Microsoft\Windows\Temporary Internet Files\Content.Outlook\3LJUVM6Q\ACEP-Logo-(Color) copy.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2400" y="3803650"/>
            <a:ext cx="3181350" cy="97155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4F41D643-0979-46BC-8180-A7F646C93CCB}"/>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184400" y="2870200"/>
            <a:ext cx="12475211" cy="3398364"/>
          </a:xfrm>
          <a:prstGeom prst="rect">
            <a:avLst/>
          </a:prstGeom>
        </p:spPr>
        <p:txBody>
          <a:bodyPr vert="horz" wrap="square" lIns="0" tIns="12698" rIns="0" bIns="0" rtlCol="0">
            <a:spAutoFit/>
          </a:bodyPr>
          <a:lstStyle/>
          <a:p>
            <a:pPr marL="817743" marR="593624" indent="-521245" algn="ctr">
              <a:spcBef>
                <a:spcPts val="100"/>
              </a:spcBef>
            </a:pPr>
            <a:r>
              <a:rPr sz="5500" b="1" spc="35" dirty="0">
                <a:solidFill>
                  <a:srgbClr val="BA2029"/>
                </a:solidFill>
                <a:latin typeface="Helvetica"/>
                <a:cs typeface="Helvetica"/>
              </a:rPr>
              <a:t>WARNING! </a:t>
            </a:r>
            <a:r>
              <a:rPr sz="5500" b="1" spc="44" dirty="0">
                <a:solidFill>
                  <a:srgbClr val="27306B"/>
                </a:solidFill>
                <a:latin typeface="Helvetica"/>
                <a:cs typeface="Helvetica"/>
              </a:rPr>
              <a:t>Some </a:t>
            </a:r>
            <a:r>
              <a:rPr sz="5500" b="1" spc="30" dirty="0">
                <a:solidFill>
                  <a:srgbClr val="27306B"/>
                </a:solidFill>
                <a:latin typeface="Helvetica"/>
                <a:cs typeface="Helvetica"/>
              </a:rPr>
              <a:t>of </a:t>
            </a:r>
            <a:r>
              <a:rPr sz="5500" b="1" spc="41" dirty="0">
                <a:solidFill>
                  <a:srgbClr val="27306B"/>
                </a:solidFill>
                <a:latin typeface="Helvetica"/>
                <a:cs typeface="Helvetica"/>
              </a:rPr>
              <a:t>the </a:t>
            </a:r>
            <a:r>
              <a:rPr sz="5500" b="1" spc="59" dirty="0">
                <a:solidFill>
                  <a:srgbClr val="BA2029"/>
                </a:solidFill>
                <a:latin typeface="Helvetica"/>
                <a:cs typeface="Helvetica"/>
              </a:rPr>
              <a:t>images</a:t>
            </a:r>
            <a:r>
              <a:rPr sz="5500" b="1" spc="59" dirty="0">
                <a:solidFill>
                  <a:srgbClr val="AE422D"/>
                </a:solidFill>
                <a:latin typeface="Helvetica"/>
                <a:cs typeface="Helvetica"/>
              </a:rPr>
              <a:t>  </a:t>
            </a:r>
            <a:r>
              <a:rPr sz="5500" b="1" spc="44" dirty="0">
                <a:solidFill>
                  <a:srgbClr val="27306B"/>
                </a:solidFill>
                <a:latin typeface="Helvetica"/>
                <a:cs typeface="Helvetica"/>
              </a:rPr>
              <a:t>shown </a:t>
            </a:r>
            <a:r>
              <a:rPr sz="5500" b="1" spc="50" dirty="0">
                <a:solidFill>
                  <a:srgbClr val="27306B"/>
                </a:solidFill>
                <a:latin typeface="Helvetica"/>
                <a:cs typeface="Helvetica"/>
              </a:rPr>
              <a:t>during</a:t>
            </a:r>
            <a:r>
              <a:rPr sz="5500" b="1" spc="275" dirty="0">
                <a:solidFill>
                  <a:srgbClr val="27306B"/>
                </a:solidFill>
                <a:latin typeface="Helvetica"/>
                <a:cs typeface="Helvetica"/>
              </a:rPr>
              <a:t> </a:t>
            </a:r>
            <a:r>
              <a:rPr sz="5500" b="1" spc="59" dirty="0">
                <a:solidFill>
                  <a:srgbClr val="27306B"/>
                </a:solidFill>
                <a:latin typeface="Helvetica"/>
                <a:cs typeface="Helvetica"/>
              </a:rPr>
              <a:t>this</a:t>
            </a:r>
            <a:r>
              <a:rPr lang="en-US" sz="5500" dirty="0">
                <a:latin typeface="Helvetica"/>
                <a:cs typeface="Helvetica"/>
              </a:rPr>
              <a:t> </a:t>
            </a:r>
            <a:r>
              <a:rPr sz="5500" b="1" spc="44" dirty="0">
                <a:solidFill>
                  <a:srgbClr val="27306B"/>
                </a:solidFill>
                <a:latin typeface="Helvetica"/>
                <a:cs typeface="Helvetica"/>
              </a:rPr>
              <a:t>presentation </a:t>
            </a:r>
            <a:r>
              <a:rPr sz="5500" b="1" dirty="0">
                <a:solidFill>
                  <a:srgbClr val="27306B"/>
                </a:solidFill>
                <a:latin typeface="Helvetica"/>
                <a:cs typeface="Helvetica"/>
              </a:rPr>
              <a:t>are </a:t>
            </a:r>
            <a:r>
              <a:rPr sz="5500" b="1" spc="50" dirty="0">
                <a:solidFill>
                  <a:srgbClr val="27306B"/>
                </a:solidFill>
                <a:latin typeface="Helvetica"/>
                <a:cs typeface="Helvetica"/>
              </a:rPr>
              <a:t>graphic </a:t>
            </a:r>
            <a:r>
              <a:rPr sz="5500" b="1" spc="41" dirty="0">
                <a:solidFill>
                  <a:srgbClr val="27306B"/>
                </a:solidFill>
                <a:latin typeface="Helvetica"/>
                <a:cs typeface="Helvetica"/>
              </a:rPr>
              <a:t>and </a:t>
            </a:r>
            <a:r>
              <a:rPr sz="5500" b="1" spc="59" dirty="0">
                <a:solidFill>
                  <a:srgbClr val="27306B"/>
                </a:solidFill>
                <a:latin typeface="Helvetica"/>
                <a:cs typeface="Helvetica"/>
              </a:rPr>
              <a:t>may  </a:t>
            </a:r>
            <a:r>
              <a:rPr sz="5500" b="1" spc="30" dirty="0">
                <a:solidFill>
                  <a:srgbClr val="27306B"/>
                </a:solidFill>
                <a:latin typeface="Helvetica"/>
                <a:cs typeface="Helvetica"/>
              </a:rPr>
              <a:t>be </a:t>
            </a:r>
            <a:r>
              <a:rPr sz="5500" b="1" spc="50" dirty="0">
                <a:solidFill>
                  <a:srgbClr val="27306B"/>
                </a:solidFill>
                <a:latin typeface="Helvetica"/>
                <a:cs typeface="Helvetica"/>
              </a:rPr>
              <a:t>disturbing </a:t>
            </a:r>
            <a:r>
              <a:rPr sz="5500" b="1" spc="30" dirty="0">
                <a:solidFill>
                  <a:srgbClr val="27306B"/>
                </a:solidFill>
                <a:latin typeface="Helvetica"/>
                <a:cs typeface="Helvetica"/>
              </a:rPr>
              <a:t>to </a:t>
            </a:r>
            <a:r>
              <a:rPr sz="5500" b="1" spc="44" dirty="0">
                <a:solidFill>
                  <a:srgbClr val="27306B"/>
                </a:solidFill>
                <a:latin typeface="Helvetica"/>
                <a:cs typeface="Helvetica"/>
              </a:rPr>
              <a:t>some</a:t>
            </a:r>
            <a:r>
              <a:rPr sz="5500" b="1" spc="335" dirty="0">
                <a:solidFill>
                  <a:srgbClr val="27306B"/>
                </a:solidFill>
                <a:latin typeface="Helvetica"/>
                <a:cs typeface="Helvetica"/>
              </a:rPr>
              <a:t> </a:t>
            </a:r>
            <a:r>
              <a:rPr sz="5500" b="1" spc="59" dirty="0">
                <a:solidFill>
                  <a:srgbClr val="27306B"/>
                </a:solidFill>
                <a:latin typeface="Helvetica"/>
                <a:cs typeface="Helvetica"/>
              </a:rPr>
              <a:t>people.</a:t>
            </a:r>
            <a:endParaRPr sz="5500" dirty="0">
              <a:latin typeface="Helvetica"/>
              <a:cs typeface="Helvetica"/>
            </a:endParaRPr>
          </a:p>
        </p:txBody>
      </p:sp>
      <p:sp>
        <p:nvSpPr>
          <p:cNvPr id="3"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4" name="object 4"/>
          <p:cNvSpPr txBox="1">
            <a:spLocks noGrp="1"/>
          </p:cNvSpPr>
          <p:nvPr>
            <p:ph type="dt" sz="half" idx="6"/>
          </p:nvPr>
        </p:nvSpPr>
        <p:spPr>
          <a:xfrm>
            <a:off x="10603987" y="9645799"/>
            <a:ext cx="5372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5" name="Rectangle 4">
            <a:extLst>
              <a:ext uri="{FF2B5EF4-FFF2-40B4-BE49-F238E27FC236}">
                <a16:creationId xmlns:a16="http://schemas.microsoft.com/office/drawing/2014/main" id="{6493760F-0A27-4B84-89FA-FA549750AB6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31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AEF7586A-049E-4EBF-958E-785C383696DB}"/>
              </a:ext>
            </a:extLst>
          </p:cNvPr>
          <p:cNvSpPr/>
          <p:nvPr/>
        </p:nvSpPr>
        <p:spPr>
          <a:xfrm>
            <a:off x="0" y="0"/>
            <a:ext cx="16256000" cy="2012950"/>
          </a:xfrm>
          <a:custGeom>
            <a:avLst/>
            <a:gdLst/>
            <a:ahLst/>
            <a:cxnLst/>
            <a:rect l="l" t="t" r="r" b="b"/>
            <a:pathLst>
              <a:path w="16256000" h="2012950">
                <a:moveTo>
                  <a:pt x="0" y="0"/>
                </a:moveTo>
                <a:lnTo>
                  <a:pt x="0" y="2012950"/>
                </a:lnTo>
                <a:lnTo>
                  <a:pt x="16256000" y="2012950"/>
                </a:lnTo>
                <a:lnTo>
                  <a:pt x="16256000" y="0"/>
                </a:lnTo>
                <a:lnTo>
                  <a:pt x="0" y="0"/>
                </a:lnTo>
                <a:close/>
              </a:path>
            </a:pathLst>
          </a:custGeom>
          <a:solidFill>
            <a:srgbClr val="27306B"/>
          </a:solidFill>
        </p:spPr>
        <p:txBody>
          <a:bodyPr wrap="square" lIns="0" tIns="0" rIns="0" bIns="0" rtlCol="0"/>
          <a:lstStyle/>
          <a:p>
            <a:pPr defTabSz="457200"/>
            <a:endParaRPr dirty="0">
              <a:solidFill>
                <a:prstClr val="black"/>
              </a:solidFill>
            </a:endParaRPr>
          </a:p>
        </p:txBody>
      </p:sp>
      <p:sp>
        <p:nvSpPr>
          <p:cNvPr id="11" name="object 4">
            <a:extLst>
              <a:ext uri="{FF2B5EF4-FFF2-40B4-BE49-F238E27FC236}">
                <a16:creationId xmlns:a16="http://schemas.microsoft.com/office/drawing/2014/main" id="{E581C01A-2F1B-4C00-8478-B950F6D65B2F}"/>
              </a:ext>
            </a:extLst>
          </p:cNvPr>
          <p:cNvSpPr/>
          <p:nvPr/>
        </p:nvSpPr>
        <p:spPr>
          <a:xfrm>
            <a:off x="0" y="2012950"/>
            <a:ext cx="16256000" cy="0"/>
          </a:xfrm>
          <a:custGeom>
            <a:avLst/>
            <a:gdLst/>
            <a:ahLst/>
            <a:cxnLst/>
            <a:rect l="l" t="t" r="r" b="b"/>
            <a:pathLst>
              <a:path w="16256000">
                <a:moveTo>
                  <a:pt x="16256000" y="0"/>
                </a:moveTo>
                <a:lnTo>
                  <a:pt x="0" y="0"/>
                </a:lnTo>
              </a:path>
            </a:pathLst>
          </a:custGeom>
          <a:ln w="38100">
            <a:solidFill>
              <a:srgbClr val="FFFFFF"/>
            </a:solidFill>
          </a:ln>
        </p:spPr>
        <p:txBody>
          <a:bodyPr wrap="square" lIns="0" tIns="0" rIns="0" bIns="0" rtlCol="0"/>
          <a:lstStyle/>
          <a:p>
            <a:pPr defTabSz="457200"/>
            <a:endParaRPr dirty="0">
              <a:solidFill>
                <a:prstClr val="black"/>
              </a:solidFill>
            </a:endParaRPr>
          </a:p>
        </p:txBody>
      </p:sp>
      <p:sp>
        <p:nvSpPr>
          <p:cNvPr id="2" name="object 2"/>
          <p:cNvSpPr txBox="1"/>
          <p:nvPr/>
        </p:nvSpPr>
        <p:spPr>
          <a:xfrm>
            <a:off x="1257300" y="574948"/>
            <a:ext cx="9461500" cy="689930"/>
          </a:xfrm>
          <a:prstGeom prst="rect">
            <a:avLst/>
          </a:prstGeom>
        </p:spPr>
        <p:txBody>
          <a:bodyPr vert="horz" wrap="square" lIns="0" tIns="12698" rIns="0" bIns="0" rtlCol="0">
            <a:spAutoFit/>
          </a:bodyPr>
          <a:lstStyle/>
          <a:p>
            <a:pPr marL="12698">
              <a:spcBef>
                <a:spcPts val="100"/>
              </a:spcBef>
            </a:pPr>
            <a:r>
              <a:rPr sz="4400" b="1" spc="30" dirty="0">
                <a:solidFill>
                  <a:srgbClr val="FFFFFF"/>
                </a:solidFill>
                <a:latin typeface="Helvetica"/>
                <a:cs typeface="Helvetica"/>
              </a:rPr>
              <a:t>Why </a:t>
            </a:r>
            <a:r>
              <a:rPr sz="4400" b="1" spc="20" dirty="0">
                <a:solidFill>
                  <a:srgbClr val="FFFFFF"/>
                </a:solidFill>
                <a:latin typeface="Helvetica"/>
                <a:cs typeface="Helvetica"/>
              </a:rPr>
              <a:t>Do </a:t>
            </a:r>
            <a:r>
              <a:rPr sz="4400" b="1" dirty="0">
                <a:solidFill>
                  <a:srgbClr val="FFFFFF"/>
                </a:solidFill>
                <a:latin typeface="Helvetica"/>
                <a:cs typeface="Helvetica"/>
              </a:rPr>
              <a:t>I </a:t>
            </a:r>
            <a:r>
              <a:rPr sz="4400" b="1" spc="30" dirty="0">
                <a:solidFill>
                  <a:srgbClr val="FFFFFF"/>
                </a:solidFill>
                <a:latin typeface="Helvetica"/>
                <a:cs typeface="Helvetica"/>
              </a:rPr>
              <a:t>Need This</a:t>
            </a:r>
            <a:r>
              <a:rPr sz="4400" b="1" spc="340" dirty="0">
                <a:solidFill>
                  <a:srgbClr val="FFFFFF"/>
                </a:solidFill>
                <a:latin typeface="Helvetica"/>
                <a:cs typeface="Helvetica"/>
              </a:rPr>
              <a:t> </a:t>
            </a:r>
            <a:r>
              <a:rPr sz="4400" b="1" spc="-6" dirty="0">
                <a:solidFill>
                  <a:srgbClr val="FFFFFF"/>
                </a:solidFill>
                <a:latin typeface="Helvetica"/>
                <a:cs typeface="Helvetica"/>
              </a:rPr>
              <a:t>Training?</a:t>
            </a:r>
            <a:endParaRPr sz="4400" dirty="0">
              <a:latin typeface="Helvetica"/>
              <a:cs typeface="Helvetica"/>
            </a:endParaRPr>
          </a:p>
        </p:txBody>
      </p:sp>
      <p:sp>
        <p:nvSpPr>
          <p:cNvPr id="3" name="object 3"/>
          <p:cNvSpPr/>
          <p:nvPr/>
        </p:nvSpPr>
        <p:spPr>
          <a:xfrm>
            <a:off x="2825752" y="4651377"/>
            <a:ext cx="10604500" cy="2374900"/>
          </a:xfrm>
          <a:custGeom>
            <a:avLst/>
            <a:gdLst/>
            <a:ahLst/>
            <a:cxnLst/>
            <a:rect l="l" t="t" r="r" b="b"/>
            <a:pathLst>
              <a:path w="10604500" h="2374900">
                <a:moveTo>
                  <a:pt x="10363200" y="0"/>
                </a:moveTo>
                <a:lnTo>
                  <a:pt x="241300" y="0"/>
                </a:ln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close/>
              </a:path>
            </a:pathLst>
          </a:custGeom>
          <a:solidFill>
            <a:srgbClr val="AB0F24"/>
          </a:solidFill>
        </p:spPr>
        <p:txBody>
          <a:bodyPr wrap="square" lIns="0" tIns="0" rIns="0" bIns="0" rtlCol="0"/>
          <a:lstStyle/>
          <a:p>
            <a:endParaRPr/>
          </a:p>
        </p:txBody>
      </p:sp>
      <p:sp>
        <p:nvSpPr>
          <p:cNvPr id="4" name="object 4"/>
          <p:cNvSpPr/>
          <p:nvPr/>
        </p:nvSpPr>
        <p:spPr>
          <a:xfrm>
            <a:off x="2825752" y="4651377"/>
            <a:ext cx="10604500" cy="2374900"/>
          </a:xfrm>
          <a:custGeom>
            <a:avLst/>
            <a:gdLst/>
            <a:ahLst/>
            <a:cxnLst/>
            <a:rect l="l" t="t" r="r" b="b"/>
            <a:pathLst>
              <a:path w="10604500" h="2374900">
                <a:moveTo>
                  <a:pt x="241300" y="0"/>
                </a:moveTo>
                <a:lnTo>
                  <a:pt x="101798" y="3770"/>
                </a:lnTo>
                <a:lnTo>
                  <a:pt x="30162" y="30162"/>
                </a:lnTo>
                <a:lnTo>
                  <a:pt x="3770" y="101798"/>
                </a:lnTo>
                <a:lnTo>
                  <a:pt x="0" y="241300"/>
                </a:lnTo>
                <a:lnTo>
                  <a:pt x="0" y="2133600"/>
                </a:lnTo>
                <a:lnTo>
                  <a:pt x="3770" y="2273101"/>
                </a:lnTo>
                <a:lnTo>
                  <a:pt x="30162" y="2344737"/>
                </a:lnTo>
                <a:lnTo>
                  <a:pt x="101798" y="2371129"/>
                </a:lnTo>
                <a:lnTo>
                  <a:pt x="241300" y="2374900"/>
                </a:lnTo>
                <a:lnTo>
                  <a:pt x="10363200" y="2374900"/>
                </a:lnTo>
                <a:lnTo>
                  <a:pt x="10502701" y="2371129"/>
                </a:lnTo>
                <a:lnTo>
                  <a:pt x="10574337" y="2344737"/>
                </a:lnTo>
                <a:lnTo>
                  <a:pt x="10600729" y="2273101"/>
                </a:lnTo>
                <a:lnTo>
                  <a:pt x="10604500" y="2133600"/>
                </a:lnTo>
                <a:lnTo>
                  <a:pt x="10604500" y="241300"/>
                </a:lnTo>
                <a:lnTo>
                  <a:pt x="10600729" y="101798"/>
                </a:lnTo>
                <a:lnTo>
                  <a:pt x="10574337" y="30162"/>
                </a:lnTo>
                <a:lnTo>
                  <a:pt x="10502701" y="3770"/>
                </a:lnTo>
                <a:lnTo>
                  <a:pt x="10363200" y="0"/>
                </a:lnTo>
                <a:lnTo>
                  <a:pt x="241300" y="0"/>
                </a:lnTo>
                <a:close/>
              </a:path>
            </a:pathLst>
          </a:custGeom>
          <a:ln w="38100">
            <a:solidFill>
              <a:srgbClr val="FFFFFF"/>
            </a:solidFill>
          </a:ln>
        </p:spPr>
        <p:txBody>
          <a:bodyPr wrap="square" lIns="0" tIns="0" rIns="0" bIns="0" rtlCol="0"/>
          <a:lstStyle/>
          <a:p>
            <a:endParaRPr/>
          </a:p>
        </p:txBody>
      </p:sp>
      <p:sp>
        <p:nvSpPr>
          <p:cNvPr id="7" name="object 7"/>
          <p:cNvSpPr txBox="1">
            <a:spLocks noGrp="1"/>
          </p:cNvSpPr>
          <p:nvPr>
            <p:ph type="dt" sz="half" idx="6"/>
          </p:nvPr>
        </p:nvSpPr>
        <p:spPr>
          <a:xfrm>
            <a:off x="10603987" y="9645799"/>
            <a:ext cx="5372612" cy="253314"/>
          </a:xfrm>
          <a:prstGeom prst="rect">
            <a:avLst/>
          </a:prstGeom>
        </p:spPr>
        <p:txBody>
          <a:bodyPr vert="horz" wrap="square" lIns="0" tIns="0" rIns="0" bIns="0" rtlCol="0">
            <a:spAutoFit/>
          </a:bodyPr>
          <a:lstStyle/>
          <a:p>
            <a:pPr marL="12698">
              <a:lnSpc>
                <a:spcPts val="1910"/>
              </a:lnSpc>
            </a:pPr>
            <a:r>
              <a:rPr spc="9" dirty="0"/>
              <a:t>Introduction </a:t>
            </a:r>
            <a:r>
              <a:rPr dirty="0"/>
              <a:t>| </a:t>
            </a:r>
            <a:r>
              <a:rPr spc="9" dirty="0"/>
              <a:t>A-Alert </a:t>
            </a:r>
            <a:r>
              <a:rPr dirty="0"/>
              <a:t>| </a:t>
            </a:r>
            <a:r>
              <a:rPr spc="9" dirty="0"/>
              <a:t>B-Bleeding </a:t>
            </a:r>
            <a:r>
              <a:rPr dirty="0"/>
              <a:t>| </a:t>
            </a:r>
            <a:r>
              <a:rPr spc="9" dirty="0"/>
              <a:t>C-Compression</a:t>
            </a:r>
            <a:r>
              <a:rPr spc="229" dirty="0"/>
              <a:t> </a:t>
            </a:r>
            <a:r>
              <a:rPr dirty="0"/>
              <a:t>|</a:t>
            </a:r>
          </a:p>
        </p:txBody>
      </p:sp>
      <p:sp>
        <p:nvSpPr>
          <p:cNvPr id="8" name="object 3"/>
          <p:cNvSpPr txBox="1">
            <a:spLocks noGrp="1"/>
          </p:cNvSpPr>
          <p:nvPr>
            <p:ph type="ftr" sz="quarter" idx="5"/>
          </p:nvPr>
        </p:nvSpPr>
        <p:spPr>
          <a:xfrm>
            <a:off x="1257300" y="9639906"/>
            <a:ext cx="4508500" cy="266098"/>
          </a:xfrm>
          <a:prstGeom prst="rect">
            <a:avLst/>
          </a:prstGeom>
        </p:spPr>
        <p:txBody>
          <a:bodyPr vert="horz" wrap="square" lIns="0" tIns="4445" rIns="0" bIns="0" rtlCol="0">
            <a:spAutoFit/>
          </a:bodyPr>
          <a:lstStyle/>
          <a:p>
            <a:pPr marL="12698">
              <a:spcBef>
                <a:spcPts val="35"/>
              </a:spcBef>
            </a:pPr>
            <a:r>
              <a:rPr lang="en-US" spc="9" dirty="0"/>
              <a:t>Stop the Bleed Course </a:t>
            </a:r>
            <a:r>
              <a:rPr spc="-41" dirty="0"/>
              <a:t>v.</a:t>
            </a:r>
            <a:r>
              <a:rPr spc="-9" dirty="0"/>
              <a:t> </a:t>
            </a:r>
            <a:r>
              <a:rPr spc="15" dirty="0"/>
              <a:t>2.0</a:t>
            </a:r>
          </a:p>
        </p:txBody>
      </p:sp>
      <p:sp>
        <p:nvSpPr>
          <p:cNvPr id="10" name="object 5"/>
          <p:cNvSpPr txBox="1"/>
          <p:nvPr/>
        </p:nvSpPr>
        <p:spPr>
          <a:xfrm>
            <a:off x="2825752" y="4699001"/>
            <a:ext cx="10604500" cy="2228813"/>
          </a:xfrm>
          <a:prstGeom prst="rect">
            <a:avLst/>
          </a:prstGeom>
        </p:spPr>
        <p:txBody>
          <a:bodyPr vert="horz" wrap="square" lIns="0" tIns="12698" rIns="0" bIns="0" rtlCol="0">
            <a:spAutoFit/>
          </a:bodyPr>
          <a:lstStyle/>
          <a:p>
            <a:pPr marL="12698" marR="5079" indent="503471" algn="ctr">
              <a:spcBef>
                <a:spcPts val="100"/>
              </a:spcBef>
            </a:pPr>
            <a:r>
              <a:rPr lang="en-US" sz="4800" b="1" spc="30" dirty="0">
                <a:solidFill>
                  <a:srgbClr val="FFFFFF"/>
                </a:solidFill>
                <a:latin typeface="Helvetica"/>
                <a:cs typeface="Helvetica"/>
              </a:rPr>
              <a:t>T</a:t>
            </a:r>
            <a:r>
              <a:rPr sz="4800" b="1" spc="30" dirty="0">
                <a:solidFill>
                  <a:srgbClr val="FFFFFF"/>
                </a:solidFill>
                <a:latin typeface="Helvetica"/>
                <a:cs typeface="Helvetica"/>
              </a:rPr>
              <a:t>he </a:t>
            </a:r>
            <a:r>
              <a:rPr sz="4800" b="1" spc="26" dirty="0">
                <a:solidFill>
                  <a:srgbClr val="FFFFFF"/>
                </a:solidFill>
                <a:latin typeface="Helvetica"/>
                <a:cs typeface="Helvetica"/>
              </a:rPr>
              <a:t>#1 </a:t>
            </a:r>
            <a:r>
              <a:rPr sz="4800" b="1" spc="41" dirty="0">
                <a:solidFill>
                  <a:srgbClr val="FFFFFF"/>
                </a:solidFill>
                <a:latin typeface="Helvetica"/>
                <a:cs typeface="Helvetica"/>
              </a:rPr>
              <a:t>cause </a:t>
            </a:r>
            <a:r>
              <a:rPr sz="4800" b="1" spc="50" dirty="0">
                <a:solidFill>
                  <a:srgbClr val="FFFFFF"/>
                </a:solidFill>
                <a:latin typeface="Helvetica"/>
                <a:cs typeface="Helvetica"/>
              </a:rPr>
              <a:t>of </a:t>
            </a:r>
            <a:r>
              <a:rPr lang="en-US" sz="4800" b="1" spc="50" dirty="0">
                <a:solidFill>
                  <a:srgbClr val="FFFFFF"/>
                </a:solidFill>
                <a:latin typeface="Helvetica"/>
                <a:cs typeface="Helvetica"/>
              </a:rPr>
              <a:t>preventable </a:t>
            </a:r>
            <a:r>
              <a:rPr sz="4800" b="1" spc="41" dirty="0">
                <a:solidFill>
                  <a:srgbClr val="FFFFFF"/>
                </a:solidFill>
                <a:latin typeface="Helvetica"/>
                <a:cs typeface="Helvetica"/>
              </a:rPr>
              <a:t>death</a:t>
            </a:r>
            <a:r>
              <a:rPr lang="en-US" sz="4800" b="1" spc="41" dirty="0">
                <a:solidFill>
                  <a:srgbClr val="FFFFFF"/>
                </a:solidFill>
                <a:latin typeface="Helvetica"/>
                <a:cs typeface="Helvetica"/>
              </a:rPr>
              <a:t> </a:t>
            </a:r>
            <a:br>
              <a:rPr lang="en-US" sz="4800" b="1" spc="41" dirty="0">
                <a:solidFill>
                  <a:srgbClr val="FFFFFF"/>
                </a:solidFill>
                <a:latin typeface="Helvetica"/>
                <a:cs typeface="Helvetica"/>
              </a:rPr>
            </a:br>
            <a:r>
              <a:rPr lang="en-US" sz="4800" b="1" spc="41" dirty="0">
                <a:solidFill>
                  <a:srgbClr val="FFFFFF"/>
                </a:solidFill>
                <a:latin typeface="Helvetica"/>
                <a:cs typeface="Helvetica"/>
              </a:rPr>
              <a:t>    </a:t>
            </a:r>
            <a:r>
              <a:rPr sz="4800" b="1" spc="41" dirty="0">
                <a:solidFill>
                  <a:srgbClr val="FFFFFF"/>
                </a:solidFill>
                <a:latin typeface="Helvetica"/>
                <a:cs typeface="Helvetica"/>
              </a:rPr>
              <a:t>after</a:t>
            </a:r>
            <a:r>
              <a:rPr sz="4800" b="1" spc="165" dirty="0">
                <a:solidFill>
                  <a:srgbClr val="FFFFFF"/>
                </a:solidFill>
                <a:latin typeface="Helvetica"/>
                <a:cs typeface="Helvetica"/>
              </a:rPr>
              <a:t> </a:t>
            </a:r>
            <a:r>
              <a:rPr sz="4800" b="1" dirty="0">
                <a:solidFill>
                  <a:srgbClr val="FFFFFF"/>
                </a:solidFill>
                <a:latin typeface="Helvetica"/>
                <a:cs typeface="Helvetica"/>
              </a:rPr>
              <a:t>injury</a:t>
            </a:r>
            <a:r>
              <a:rPr lang="en-US" sz="4800" b="1" dirty="0">
                <a:solidFill>
                  <a:srgbClr val="FFFFFF"/>
                </a:solidFill>
                <a:latin typeface="Helvetica"/>
                <a:cs typeface="Helvetica"/>
              </a:rPr>
              <a:t> is </a:t>
            </a:r>
            <a:r>
              <a:rPr lang="en-US" sz="4800" b="1" u="sng" spc="41" dirty="0">
                <a:solidFill>
                  <a:schemeClr val="bg1"/>
                </a:solidFill>
                <a:latin typeface="Helvetica"/>
                <a:cs typeface="Helvetica"/>
              </a:rPr>
              <a:t>bleeding</a:t>
            </a:r>
            <a:r>
              <a:rPr lang="en-US" sz="4800" b="1" spc="41" dirty="0">
                <a:solidFill>
                  <a:schemeClr val="bg1"/>
                </a:solidFill>
                <a:latin typeface="Helvetica"/>
                <a:cs typeface="Helvetica"/>
              </a:rPr>
              <a:t>.</a:t>
            </a:r>
            <a:endParaRPr sz="4800" dirty="0">
              <a:solidFill>
                <a:schemeClr val="bg1"/>
              </a:solidFill>
              <a:latin typeface="Helvetica"/>
              <a:cs typeface="Helvetica"/>
            </a:endParaRPr>
          </a:p>
        </p:txBody>
      </p:sp>
      <p:sp>
        <p:nvSpPr>
          <p:cNvPr id="12" name="Rectangle 11">
            <a:extLst>
              <a:ext uri="{FF2B5EF4-FFF2-40B4-BE49-F238E27FC236}">
                <a16:creationId xmlns:a16="http://schemas.microsoft.com/office/drawing/2014/main" id="{A6D2F8AD-DC3C-4BEA-9655-DF4DEECADE11}"/>
              </a:ext>
            </a:extLst>
          </p:cNvPr>
          <p:cNvSpPr/>
          <p:nvPr/>
        </p:nvSpPr>
        <p:spPr>
          <a:xfrm>
            <a:off x="-82194" y="0"/>
            <a:ext cx="1010506" cy="10154313"/>
          </a:xfrm>
          <a:prstGeom prst="rect">
            <a:avLst/>
          </a:prstGeom>
          <a:solidFill>
            <a:srgbClr val="B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0711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21905</TotalTime>
  <Words>4834</Words>
  <Application>Microsoft Office PowerPoint</Application>
  <PresentationFormat>Custom</PresentationFormat>
  <Paragraphs>605</Paragraphs>
  <Slides>40</Slides>
  <Notes>40</Notes>
  <HiddenSlides>0</HiddenSlides>
  <MMClips>0</MMClips>
  <ScaleCrop>false</ScaleCrop>
  <HeadingPairs>
    <vt:vector size="6" baseType="variant">
      <vt:variant>
        <vt:lpstr>Fonts Used</vt:lpstr>
      </vt:variant>
      <vt:variant>
        <vt:i4>24</vt:i4>
      </vt:variant>
      <vt:variant>
        <vt:lpstr>Theme</vt:lpstr>
      </vt:variant>
      <vt:variant>
        <vt:i4>3</vt:i4>
      </vt:variant>
      <vt:variant>
        <vt:lpstr>Slide Titles</vt:lpstr>
      </vt:variant>
      <vt:variant>
        <vt:i4>40</vt:i4>
      </vt:variant>
    </vt:vector>
  </HeadingPairs>
  <TitlesOfParts>
    <vt:vector size="67" baseType="lpstr">
      <vt:lpstr>Arial</vt:lpstr>
      <vt:lpstr>Arial Black</vt:lpstr>
      <vt:lpstr>Arial Narrow</vt:lpstr>
      <vt:lpstr>Calibri</vt:lpstr>
      <vt:lpstr>Calibri Light</vt:lpstr>
      <vt:lpstr>Franklin Gothic Book</vt:lpstr>
      <vt:lpstr>Franklin Gothic Heavy</vt:lpstr>
      <vt:lpstr>Helvetica</vt:lpstr>
      <vt:lpstr>HelveticaNeueLTStd-Bd</vt:lpstr>
      <vt:lpstr>HelveticaNeueLTStd-BdCn</vt:lpstr>
      <vt:lpstr>HelveticaNeueLTStd-Cn</vt:lpstr>
      <vt:lpstr>HelveticaNeueLTStd-HvCn</vt:lpstr>
      <vt:lpstr>HelveticaNeueLTStd-Md</vt:lpstr>
      <vt:lpstr>HelveticaNeueLTStd-Roman</vt:lpstr>
      <vt:lpstr>Lato</vt:lpstr>
      <vt:lpstr>Metropolis-Bold</vt:lpstr>
      <vt:lpstr>Noto Serif</vt:lpstr>
      <vt:lpstr>Open Sans</vt:lpstr>
      <vt:lpstr>Segoe UI Historic</vt:lpstr>
      <vt:lpstr>Source Sans Pro</vt:lpstr>
      <vt:lpstr>Symbol</vt:lpstr>
      <vt:lpstr>Times New Roman</vt:lpstr>
      <vt:lpstr>Wingdings</vt:lpstr>
      <vt:lpstr>Zapf Dingbats</vt:lpstr>
      <vt:lpstr>Office Theme</vt:lpstr>
      <vt:lpstr>1_Office Theme</vt:lpstr>
      <vt:lpstr>Custom Design</vt:lpstr>
      <vt:lpstr>PowerPoint Presentation</vt:lpstr>
      <vt:lpstr>PowerPoint Presentation</vt:lpstr>
      <vt:lpstr>PowerPoint Presentation</vt:lpstr>
      <vt:lpstr>Program Highlights</vt:lpstr>
      <vt:lpstr>PowerPoint Presentation</vt:lpstr>
      <vt:lpstr>STOP THE BLEED® Course American College of Surgeons</vt:lpstr>
      <vt:lpstr>PowerPoint Presentation</vt:lpstr>
      <vt:lpstr>PowerPoint Presentation</vt:lpstr>
      <vt:lpstr>PowerPoint Presentation</vt:lpstr>
      <vt:lpstr>Where Can I Use This Training?</vt:lpstr>
      <vt:lpstr>Goals</vt:lpstr>
      <vt:lpstr>Personal Safety</vt:lpstr>
      <vt:lpstr>Personal Safety</vt:lpstr>
      <vt:lpstr>PowerPoint Presentation</vt:lpstr>
      <vt:lpstr>PowerPoint Presentation</vt:lpstr>
      <vt:lpstr>ABCs of Bleeding Control</vt:lpstr>
      <vt:lpstr>PowerPoint Presentation</vt:lpstr>
      <vt:lpstr>ABCs of Bleeding Control</vt:lpstr>
      <vt:lpstr>ABCs of Bleeding Control</vt:lpstr>
      <vt:lpstr>ABCs of Bleeding Control</vt:lpstr>
      <vt:lpstr>ABCs of Bleeding Control</vt:lpstr>
      <vt:lpstr>ABCs of Bleeding Control</vt:lpstr>
      <vt:lpstr>STB-Clip-Direct-Pressure-Slide 23</vt:lpstr>
      <vt:lpstr>ABCs of Bleeding Control</vt:lpstr>
      <vt:lpstr>STB-Clips-Wound-Packing-Slide 25</vt:lpstr>
      <vt:lpstr>ABCs of Bleeding Control</vt:lpstr>
      <vt:lpstr>ABCs of Bleeding Control</vt:lpstr>
      <vt:lpstr>ABCs of Bleeding Control</vt:lpstr>
      <vt:lpstr>STB-Clip-Tourniquet-Slide 29</vt:lpstr>
      <vt:lpstr>ABCs of Bleeding Control</vt:lpstr>
      <vt:lpstr>ABCs of Bleeding Control</vt:lpstr>
      <vt:lpstr>CoTCCC Recommended STB Tourniquets</vt:lpstr>
      <vt:lpstr>FAQs</vt:lpstr>
      <vt:lpstr>FAQs</vt:lpstr>
      <vt:lpstr>FAQs</vt:lpstr>
      <vt:lpstr>Summary</vt:lpstr>
      <vt:lpstr>STB-Clip-Summary-Slide 37</vt:lpstr>
      <vt:lpstr>The only thing more tragic than a death…  is a death that could have been prevented.</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Kristal Smith</dc:creator>
  <cp:lastModifiedBy>Kristal Smith</cp:lastModifiedBy>
  <cp:revision>303</cp:revision>
  <dcterms:created xsi:type="dcterms:W3CDTF">2016-09-26T10:30:34Z</dcterms:created>
  <dcterms:modified xsi:type="dcterms:W3CDTF">2022-05-05T23:01:30Z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2016-09-02T00:00:00Z</vt:filetime>
  </property>
  <property fmtid="{D5CDD505-2E9C-101B-9397-08002B2CF9AE}" pid="3" name="Creator">
    <vt:lpwstr>Adobe InDesign CC 2015 (Macintosh)</vt:lpwstr>
  </property>
  <property fmtid="{D5CDD505-2E9C-101B-9397-08002B2CF9AE}" pid="4" name="LastSaved">
    <vt:filetime>2016-09-26T00:00:00Z</vt:filetime>
  </property>
</Properties>
</file>