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6" r:id="rId2"/>
  </p:sldMasterIdLst>
  <p:notesMasterIdLst>
    <p:notesMasterId r:id="rId36"/>
  </p:notesMasterIdLst>
  <p:sldIdLst>
    <p:sldId id="605" r:id="rId3"/>
    <p:sldId id="546" r:id="rId4"/>
    <p:sldId id="400" r:id="rId5"/>
    <p:sldId id="334" r:id="rId6"/>
    <p:sldId id="545" r:id="rId7"/>
    <p:sldId id="533" r:id="rId8"/>
    <p:sldId id="547" r:id="rId9"/>
    <p:sldId id="548" r:id="rId10"/>
    <p:sldId id="551" r:id="rId11"/>
    <p:sldId id="531" r:id="rId12"/>
    <p:sldId id="608" r:id="rId13"/>
    <p:sldId id="606" r:id="rId14"/>
    <p:sldId id="609" r:id="rId15"/>
    <p:sldId id="610" r:id="rId16"/>
    <p:sldId id="611" r:id="rId17"/>
    <p:sldId id="612" r:id="rId18"/>
    <p:sldId id="613" r:id="rId19"/>
    <p:sldId id="614" r:id="rId20"/>
    <p:sldId id="552" r:id="rId21"/>
    <p:sldId id="553" r:id="rId22"/>
    <p:sldId id="554" r:id="rId23"/>
    <p:sldId id="555" r:id="rId24"/>
    <p:sldId id="534" r:id="rId25"/>
    <p:sldId id="556" r:id="rId26"/>
    <p:sldId id="558" r:id="rId27"/>
    <p:sldId id="557" r:id="rId28"/>
    <p:sldId id="559" r:id="rId29"/>
    <p:sldId id="560" r:id="rId30"/>
    <p:sldId id="563" r:id="rId31"/>
    <p:sldId id="571" r:id="rId32"/>
    <p:sldId id="574" r:id="rId33"/>
    <p:sldId id="615" r:id="rId34"/>
    <p:sldId id="602" r:id="rId35"/>
  </p:sldIdLst>
  <p:sldSz cx="9144000" cy="5143500" type="screen16x9"/>
  <p:notesSz cx="16256000" cy="10160000"/>
  <p:defaultTextStyle>
    <a:defPPr>
      <a:defRPr lang="en-US"/>
    </a:defPPr>
    <a:lvl1pPr marL="0" algn="l" defTabSz="247254" rtl="0" eaLnBrk="1" latinLnBrk="0" hangingPunct="1">
      <a:defRPr sz="973" kern="1200">
        <a:solidFill>
          <a:schemeClr val="tx1"/>
        </a:solidFill>
        <a:latin typeface="+mn-lt"/>
        <a:ea typeface="+mn-ea"/>
        <a:cs typeface="+mn-cs"/>
      </a:defRPr>
    </a:lvl1pPr>
    <a:lvl2pPr marL="247254" algn="l" defTabSz="247254" rtl="0" eaLnBrk="1" latinLnBrk="0" hangingPunct="1">
      <a:defRPr sz="973" kern="1200">
        <a:solidFill>
          <a:schemeClr val="tx1"/>
        </a:solidFill>
        <a:latin typeface="+mn-lt"/>
        <a:ea typeface="+mn-ea"/>
        <a:cs typeface="+mn-cs"/>
      </a:defRPr>
    </a:lvl2pPr>
    <a:lvl3pPr marL="494508" algn="l" defTabSz="247254" rtl="0" eaLnBrk="1" latinLnBrk="0" hangingPunct="1">
      <a:defRPr sz="973" kern="1200">
        <a:solidFill>
          <a:schemeClr val="tx1"/>
        </a:solidFill>
        <a:latin typeface="+mn-lt"/>
        <a:ea typeface="+mn-ea"/>
        <a:cs typeface="+mn-cs"/>
      </a:defRPr>
    </a:lvl3pPr>
    <a:lvl4pPr marL="741761" algn="l" defTabSz="247254" rtl="0" eaLnBrk="1" latinLnBrk="0" hangingPunct="1">
      <a:defRPr sz="973" kern="1200">
        <a:solidFill>
          <a:schemeClr val="tx1"/>
        </a:solidFill>
        <a:latin typeface="+mn-lt"/>
        <a:ea typeface="+mn-ea"/>
        <a:cs typeface="+mn-cs"/>
      </a:defRPr>
    </a:lvl4pPr>
    <a:lvl5pPr marL="989015" algn="l" defTabSz="247254" rtl="0" eaLnBrk="1" latinLnBrk="0" hangingPunct="1">
      <a:defRPr sz="973" kern="1200">
        <a:solidFill>
          <a:schemeClr val="tx1"/>
        </a:solidFill>
        <a:latin typeface="+mn-lt"/>
        <a:ea typeface="+mn-ea"/>
        <a:cs typeface="+mn-cs"/>
      </a:defRPr>
    </a:lvl5pPr>
    <a:lvl6pPr marL="1236269" algn="l" defTabSz="247254" rtl="0" eaLnBrk="1" latinLnBrk="0" hangingPunct="1">
      <a:defRPr sz="973" kern="1200">
        <a:solidFill>
          <a:schemeClr val="tx1"/>
        </a:solidFill>
        <a:latin typeface="+mn-lt"/>
        <a:ea typeface="+mn-ea"/>
        <a:cs typeface="+mn-cs"/>
      </a:defRPr>
    </a:lvl6pPr>
    <a:lvl7pPr marL="1483523" algn="l" defTabSz="247254" rtl="0" eaLnBrk="1" latinLnBrk="0" hangingPunct="1">
      <a:defRPr sz="973" kern="1200">
        <a:solidFill>
          <a:schemeClr val="tx1"/>
        </a:solidFill>
        <a:latin typeface="+mn-lt"/>
        <a:ea typeface="+mn-ea"/>
        <a:cs typeface="+mn-cs"/>
      </a:defRPr>
    </a:lvl7pPr>
    <a:lvl8pPr marL="1730776" algn="l" defTabSz="247254" rtl="0" eaLnBrk="1" latinLnBrk="0" hangingPunct="1">
      <a:defRPr sz="973" kern="1200">
        <a:solidFill>
          <a:schemeClr val="tx1"/>
        </a:solidFill>
        <a:latin typeface="+mn-lt"/>
        <a:ea typeface="+mn-ea"/>
        <a:cs typeface="+mn-cs"/>
      </a:defRPr>
    </a:lvl8pPr>
    <a:lvl9pPr marL="1978030" algn="l" defTabSz="247254" rtl="0" eaLnBrk="1" latinLnBrk="0" hangingPunct="1">
      <a:defRPr sz="97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8" userDrawn="1">
          <p15:clr>
            <a:srgbClr val="A4A3A4"/>
          </p15:clr>
        </p15:guide>
        <p15:guide id="2" pos="1215" userDrawn="1">
          <p15:clr>
            <a:srgbClr val="A4A3A4"/>
          </p15:clr>
        </p15:guide>
      </p15:sldGuideLst>
    </p:ext>
    <p:ext uri="{2D200454-40CA-4A62-9FC3-DE9A4176ACB9}">
      <p15:notesGuideLst xmlns:p15="http://schemas.microsoft.com/office/powerpoint/2012/main">
        <p15:guide id="1" orient="horz" pos="3200">
          <p15:clr>
            <a:srgbClr val="A4A3A4"/>
          </p15:clr>
        </p15:guide>
        <p15:guide id="2" pos="5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22223"/>
    <a:srgbClr val="FFFFFF"/>
    <a:srgbClr val="AB2328"/>
    <a:srgbClr val="972A31"/>
    <a:srgbClr val="B00000"/>
    <a:srgbClr val="F0F0F0"/>
    <a:srgbClr val="1D2258"/>
    <a:srgbClr val="27306B"/>
    <a:srgbClr val="EC2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48366" autoAdjust="0"/>
  </p:normalViewPr>
  <p:slideViewPr>
    <p:cSldViewPr>
      <p:cViewPr varScale="1">
        <p:scale>
          <a:sx n="57" d="100"/>
          <a:sy n="57" d="100"/>
        </p:scale>
        <p:origin x="1541" y="43"/>
      </p:cViewPr>
      <p:guideLst>
        <p:guide orient="horz" pos="1458"/>
        <p:guide pos="1215"/>
      </p:guideLst>
    </p:cSldViewPr>
  </p:slideViewPr>
  <p:outlineViewPr>
    <p:cViewPr>
      <p:scale>
        <a:sx n="33" d="100"/>
        <a:sy n="33" d="100"/>
      </p:scale>
      <p:origin x="0" y="-10598"/>
    </p:cViewPr>
  </p:outlineViewPr>
  <p:notesTextViewPr>
    <p:cViewPr>
      <p:scale>
        <a:sx n="100" d="100"/>
        <a:sy n="100" d="100"/>
      </p:scale>
      <p:origin x="0" y="0"/>
    </p:cViewPr>
  </p:notesTextViewPr>
  <p:sorterViewPr>
    <p:cViewPr>
      <p:scale>
        <a:sx n="96" d="100"/>
        <a:sy n="96" d="100"/>
      </p:scale>
      <p:origin x="0" y="-4090"/>
    </p:cViewPr>
  </p:sorterViewPr>
  <p:notesViewPr>
    <p:cSldViewPr>
      <p:cViewPr varScale="1">
        <p:scale>
          <a:sx n="47" d="100"/>
          <a:sy n="47" d="100"/>
        </p:scale>
        <p:origin x="-1372" y="-68"/>
      </p:cViewPr>
      <p:guideLst>
        <p:guide orient="horz" pos="3200"/>
        <p:guide pos="51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5095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9207500" y="0"/>
            <a:ext cx="7045325" cy="509588"/>
          </a:xfrm>
          <a:prstGeom prst="rect">
            <a:avLst/>
          </a:prstGeom>
        </p:spPr>
        <p:txBody>
          <a:bodyPr vert="horz" lIns="91440" tIns="45720" rIns="91440" bIns="45720" rtlCol="0"/>
          <a:lstStyle>
            <a:lvl1pPr algn="r">
              <a:defRPr sz="1200"/>
            </a:lvl1pPr>
          </a:lstStyle>
          <a:p>
            <a:fld id="{F503AAF4-9832-4199-A77A-00ED282689B3}" type="datetimeFigureOut">
              <a:rPr lang="en-US" smtClean="0"/>
              <a:t>7/12/2022</a:t>
            </a:fld>
            <a:endParaRPr lang="en-US" dirty="0"/>
          </a:p>
        </p:txBody>
      </p:sp>
      <p:sp>
        <p:nvSpPr>
          <p:cNvPr id="4" name="Slide Image Placeholder 3"/>
          <p:cNvSpPr>
            <a:spLocks noGrp="1" noRot="1" noChangeAspect="1"/>
          </p:cNvSpPr>
          <p:nvPr>
            <p:ph type="sldImg" idx="2"/>
          </p:nvPr>
        </p:nvSpPr>
        <p:spPr>
          <a:xfrm>
            <a:off x="5080000" y="12700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625600" y="4889500"/>
            <a:ext cx="130048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50413"/>
            <a:ext cx="7043738" cy="5095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9207500" y="9650413"/>
            <a:ext cx="7045325" cy="509587"/>
          </a:xfrm>
          <a:prstGeom prst="rect">
            <a:avLst/>
          </a:prstGeom>
        </p:spPr>
        <p:txBody>
          <a:bodyPr vert="horz" lIns="91440" tIns="45720" rIns="91440" bIns="45720" rtlCol="0" anchor="b"/>
          <a:lstStyle>
            <a:lvl1pPr algn="r">
              <a:defRPr sz="1200"/>
            </a:lvl1pPr>
          </a:lstStyle>
          <a:p>
            <a:fld id="{4348556F-5514-4A36-BFA3-C9D6CB400CDC}" type="slidenum">
              <a:rPr lang="en-US" smtClean="0"/>
              <a:t>‹#›</a:t>
            </a:fld>
            <a:endParaRPr lang="en-US" dirty="0"/>
          </a:p>
        </p:txBody>
      </p:sp>
    </p:spTree>
    <p:extLst>
      <p:ext uri="{BB962C8B-B14F-4D97-AF65-F5344CB8AC3E}">
        <p14:creationId xmlns:p14="http://schemas.microsoft.com/office/powerpoint/2010/main" val="1134252130"/>
      </p:ext>
    </p:extLst>
  </p:cSld>
  <p:clrMap bg1="lt1" tx1="dk1" bg2="lt2" tx2="dk2" accent1="accent1" accent2="accent2" accent3="accent3" accent4="accent4" accent5="accent5" accent6="accent6" hlink="hlink" folHlink="folHlink"/>
  <p:notesStyle>
    <a:lvl1pPr marL="0" algn="l" defTabSz="494508" rtl="0" eaLnBrk="1" latinLnBrk="0" hangingPunct="1">
      <a:defRPr sz="649" kern="1200">
        <a:solidFill>
          <a:schemeClr val="tx1"/>
        </a:solidFill>
        <a:latin typeface="+mn-lt"/>
        <a:ea typeface="+mn-ea"/>
        <a:cs typeface="+mn-cs"/>
      </a:defRPr>
    </a:lvl1pPr>
    <a:lvl2pPr marL="247254" algn="l" defTabSz="494508" rtl="0" eaLnBrk="1" latinLnBrk="0" hangingPunct="1">
      <a:defRPr sz="649" kern="1200">
        <a:solidFill>
          <a:schemeClr val="tx1"/>
        </a:solidFill>
        <a:latin typeface="+mn-lt"/>
        <a:ea typeface="+mn-ea"/>
        <a:cs typeface="+mn-cs"/>
      </a:defRPr>
    </a:lvl2pPr>
    <a:lvl3pPr marL="494508" algn="l" defTabSz="494508" rtl="0" eaLnBrk="1" latinLnBrk="0" hangingPunct="1">
      <a:defRPr sz="649" kern="1200">
        <a:solidFill>
          <a:schemeClr val="tx1"/>
        </a:solidFill>
        <a:latin typeface="+mn-lt"/>
        <a:ea typeface="+mn-ea"/>
        <a:cs typeface="+mn-cs"/>
      </a:defRPr>
    </a:lvl3pPr>
    <a:lvl4pPr marL="741761" algn="l" defTabSz="494508" rtl="0" eaLnBrk="1" latinLnBrk="0" hangingPunct="1">
      <a:defRPr sz="649" kern="1200">
        <a:solidFill>
          <a:schemeClr val="tx1"/>
        </a:solidFill>
        <a:latin typeface="+mn-lt"/>
        <a:ea typeface="+mn-ea"/>
        <a:cs typeface="+mn-cs"/>
      </a:defRPr>
    </a:lvl4pPr>
    <a:lvl5pPr marL="989015" algn="l" defTabSz="494508" rtl="0" eaLnBrk="1" latinLnBrk="0" hangingPunct="1">
      <a:defRPr sz="649" kern="1200">
        <a:solidFill>
          <a:schemeClr val="tx1"/>
        </a:solidFill>
        <a:latin typeface="+mn-lt"/>
        <a:ea typeface="+mn-ea"/>
        <a:cs typeface="+mn-cs"/>
      </a:defRPr>
    </a:lvl5pPr>
    <a:lvl6pPr marL="1236269" algn="l" defTabSz="494508" rtl="0" eaLnBrk="1" latinLnBrk="0" hangingPunct="1">
      <a:defRPr sz="649" kern="1200">
        <a:solidFill>
          <a:schemeClr val="tx1"/>
        </a:solidFill>
        <a:latin typeface="+mn-lt"/>
        <a:ea typeface="+mn-ea"/>
        <a:cs typeface="+mn-cs"/>
      </a:defRPr>
    </a:lvl6pPr>
    <a:lvl7pPr marL="1483523" algn="l" defTabSz="494508" rtl="0" eaLnBrk="1" latinLnBrk="0" hangingPunct="1">
      <a:defRPr sz="649" kern="1200">
        <a:solidFill>
          <a:schemeClr val="tx1"/>
        </a:solidFill>
        <a:latin typeface="+mn-lt"/>
        <a:ea typeface="+mn-ea"/>
        <a:cs typeface="+mn-cs"/>
      </a:defRPr>
    </a:lvl7pPr>
    <a:lvl8pPr marL="1730776" algn="l" defTabSz="494508" rtl="0" eaLnBrk="1" latinLnBrk="0" hangingPunct="1">
      <a:defRPr sz="649" kern="1200">
        <a:solidFill>
          <a:schemeClr val="tx1"/>
        </a:solidFill>
        <a:latin typeface="+mn-lt"/>
        <a:ea typeface="+mn-ea"/>
        <a:cs typeface="+mn-cs"/>
      </a:defRPr>
    </a:lvl8pPr>
    <a:lvl9pPr marL="1978030" algn="l" defTabSz="494508" rtl="0" eaLnBrk="1" latinLnBrk="0" hangingPunct="1">
      <a:defRPr sz="6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QxZhvjnTwG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topthebleed.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topthebleed.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tel:(888)%20689-6277"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topthebleed.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r>
              <a:rPr lang="en-US" sz="1200" b="1" u="sng" dirty="0"/>
              <a:t>Note to instructor</a:t>
            </a:r>
            <a:r>
              <a:rPr lang="en-US" sz="1200" b="1" u="none" dirty="0"/>
              <a:t>:  Time permitting, provide brief overview of Hartford Consensus</a:t>
            </a:r>
          </a:p>
          <a:p>
            <a:pPr algn="l"/>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latin typeface="+mn-lt"/>
              </a:rPr>
              <a:t>The </a:t>
            </a:r>
            <a:r>
              <a:rPr lang="en-US" sz="1200" b="0" i="0">
                <a:solidFill>
                  <a:srgbClr val="333333"/>
                </a:solidFill>
                <a:effectLst/>
                <a:latin typeface="Helvetica" panose="020B0604020202020204" pitchFamily="34" charset="0"/>
                <a:cs typeface="Helvetica" panose="020B0604020202020204" pitchFamily="34" charset="0"/>
              </a:rPr>
              <a:t>STOP THE BLEED</a:t>
            </a:r>
            <a:r>
              <a:rPr lang="en-US" sz="1200" b="0" i="0" baseline="30000">
                <a:solidFill>
                  <a:srgbClr val="333333"/>
                </a:solidFill>
                <a:effectLst/>
                <a:latin typeface="Helvetica" panose="020B0604020202020204" pitchFamily="34" charset="0"/>
                <a:cs typeface="Helvetica" panose="020B0604020202020204" pitchFamily="34" charset="0"/>
              </a:rPr>
              <a:t>®</a:t>
            </a:r>
            <a:r>
              <a:rPr lang="en-US" sz="1200" b="0" i="0">
                <a:solidFill>
                  <a:srgbClr val="333333"/>
                </a:solidFill>
                <a:effectLst/>
                <a:latin typeface="Helvetica" panose="020B0604020202020204" pitchFamily="34" charset="0"/>
                <a:cs typeface="Helvetica" panose="020B0604020202020204" pitchFamily="34" charset="0"/>
              </a:rPr>
              <a:t> </a:t>
            </a:r>
            <a:r>
              <a:rPr lang="en-US" sz="1200">
                <a:latin typeface="+mn-lt"/>
              </a:rPr>
              <a:t>Campaign </a:t>
            </a:r>
            <a:r>
              <a:rPr lang="en-US" sz="1200" dirty="0">
                <a:latin typeface="+mn-lt"/>
              </a:rPr>
              <a:t>is designed to enable ordinary people to render immediate, potentially life-saving medical aid to the injured while await the arrival of professional responders.</a:t>
            </a:r>
          </a:p>
          <a:p>
            <a:pPr algn="l"/>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t>Hartford Consensus: </a:t>
            </a:r>
            <a:r>
              <a:rPr lang="en-US" sz="1200" b="1" kern="0" dirty="0">
                <a:solidFill>
                  <a:sysClr val="windowText" lastClr="000000"/>
                </a:solidFill>
                <a:latin typeface="Helvetica" panose="020B0604020202020204" pitchFamily="34" charset="0"/>
                <a:cs typeface="Helvetica" panose="020B0604020202020204" pitchFamily="34" charset="0"/>
              </a:rPr>
              <a:t>There must be a continuum of care that begins with the initial responders and continues to definitive care.</a:t>
            </a:r>
            <a:endParaRPr lang="en-US" sz="1400" b="1" kern="0" dirty="0">
              <a:solidFill>
                <a:sysClr val="windowText" lastClr="000000"/>
              </a:solidFill>
              <a:latin typeface="Helvetica" panose="020B0604020202020204" pitchFamily="34" charset="0"/>
              <a:cs typeface="Helvetica" panose="020B0604020202020204" pitchFamily="34" charset="0"/>
            </a:endParaRPr>
          </a:p>
          <a:p>
            <a:pPr algn="l"/>
            <a:endParaRPr lang="en-US" sz="1200" b="1" i="0" u="none" strike="noStrike" baseline="0" dirty="0">
              <a:latin typeface="ArialNarrow"/>
            </a:endParaRPr>
          </a:p>
          <a:p>
            <a:pPr marL="0" lvl="0" indent="0">
              <a:lnSpc>
                <a:spcPct val="120000"/>
              </a:lnSpc>
              <a:spcBef>
                <a:spcPts val="2400"/>
              </a:spcBef>
              <a:buFont typeface="Arial" panose="020B0604020202020204" pitchFamily="34" charset="0"/>
              <a:buNone/>
            </a:pPr>
            <a:r>
              <a:rPr lang="en-US" sz="1800" i="1" dirty="0">
                <a:latin typeface="+mn-lt"/>
              </a:rPr>
              <a:t>T</a:t>
            </a:r>
            <a:r>
              <a:rPr lang="en-US" sz="1800" dirty="0">
                <a:latin typeface="+mn-lt"/>
              </a:rPr>
              <a:t>he Joint Committee to Increase Survival from Active Shooter and Intentional Mass Casualty Events – Convened in Hartford Con.</a:t>
            </a:r>
          </a:p>
          <a:p>
            <a:pPr marL="171450" lvl="0" indent="-171450">
              <a:lnSpc>
                <a:spcPct val="120000"/>
              </a:lnSpc>
              <a:spcBef>
                <a:spcPts val="2400"/>
              </a:spcBef>
              <a:buFont typeface="Arial" panose="020B0604020202020204" pitchFamily="34" charset="0"/>
              <a:buChar char="•"/>
            </a:pPr>
            <a:r>
              <a:rPr lang="en-US" sz="1800" dirty="0">
                <a:latin typeface="+mn-lt"/>
              </a:rPr>
              <a:t>Recommendations represent the consensus opinion of a multi-disciplinary committee involving medical groups, the military, the National Security Council, Homeland Security, the FBI, law enforcement, fire rescue, and EMS</a:t>
            </a:r>
          </a:p>
          <a:p>
            <a:pPr marL="171450" lvl="0" indent="-171450">
              <a:lnSpc>
                <a:spcPct val="120000"/>
              </a:lnSpc>
              <a:spcBef>
                <a:spcPts val="2400"/>
              </a:spcBef>
              <a:buFont typeface="Arial" panose="020B0604020202020204" pitchFamily="34" charset="0"/>
              <a:buChar char="•"/>
            </a:pPr>
            <a:r>
              <a:rPr lang="en-US" sz="1800" dirty="0">
                <a:latin typeface="+mn-lt"/>
              </a:rPr>
              <a:t>These recommendations have become known as the Hartford Consensus</a:t>
            </a:r>
          </a:p>
          <a:p>
            <a:pPr marL="171450" marR="0" lvl="0" indent="-171450" algn="l" defTabSz="914400" rtl="0" eaLnBrk="1" fontAlgn="auto" latinLnBrk="0" hangingPunct="1">
              <a:lnSpc>
                <a:spcPct val="120000"/>
              </a:lnSpc>
              <a:spcBef>
                <a:spcPts val="2400"/>
              </a:spcBef>
              <a:spcAft>
                <a:spcPts val="0"/>
              </a:spcAft>
              <a:buClrTx/>
              <a:buSzTx/>
              <a:buFont typeface="Arial" panose="020B0604020202020204" pitchFamily="34" charset="0"/>
              <a:buChar char="•"/>
              <a:tabLst/>
              <a:defRPr/>
            </a:pPr>
            <a:r>
              <a:rPr lang="en-US" sz="1800" dirty="0">
                <a:latin typeface="+mn-lt"/>
              </a:rPr>
              <a:t>To improve survival, there must be a continuum of care that begins with the initial responders and continues to definitive care.</a:t>
            </a:r>
          </a:p>
          <a:p>
            <a:pPr algn="l"/>
            <a:endParaRPr lang="en-US" sz="1800" b="0" i="0" u="none" strike="noStrike" baseline="0" dirty="0">
              <a:latin typeface="ArialNarrow"/>
            </a:endParaRPr>
          </a:p>
          <a:p>
            <a:pPr algn="l"/>
            <a:r>
              <a:rPr lang="en-US" sz="1800" b="0" i="0" u="none" strike="noStrike" baseline="0" dirty="0">
                <a:latin typeface="ArialNarrow"/>
              </a:rPr>
              <a:t>These recommendations have become known as the Hartford Consensus. The overarching principle of the Hartford Consensus is that no one should die from</a:t>
            </a:r>
          </a:p>
          <a:p>
            <a:pPr algn="l"/>
            <a:r>
              <a:rPr lang="en-US" sz="1800" b="0" i="0" u="none" strike="noStrike" baseline="0" dirty="0">
                <a:latin typeface="ArialNarrow"/>
              </a:rPr>
              <a:t>uncontrolled bleeding. The Hartford Consensus recommends that all citizens learn to stop bleeding. </a:t>
            </a: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a:t>
            </a:fld>
            <a:endParaRPr lang="en-US"/>
          </a:p>
        </p:txBody>
      </p:sp>
    </p:spTree>
    <p:extLst>
      <p:ext uri="{BB962C8B-B14F-4D97-AF65-F5344CB8AC3E}">
        <p14:creationId xmlns:p14="http://schemas.microsoft.com/office/powerpoint/2010/main" val="124634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800" b="1" i="0" dirty="0">
                <a:solidFill>
                  <a:srgbClr val="333334"/>
                </a:solidFill>
                <a:effectLst/>
                <a:latin typeface="Metropolis-Bold"/>
              </a:rPr>
              <a:t>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Training is more versatile than ever. </a:t>
            </a:r>
            <a:r>
              <a:rPr kumimoji="0" lang="en-US" sz="800" b="1" i="0" u="none" strike="noStrike" kern="1200" cap="none" spc="0" normalizeH="0" baseline="0" noProof="0" dirty="0">
                <a:ln>
                  <a:noFill/>
                </a:ln>
                <a:solidFill>
                  <a:srgbClr val="333334"/>
                </a:solidFill>
                <a:effectLst/>
                <a:uLnTx/>
                <a:uFillTx/>
                <a:latin typeface="Metropolis-Bold"/>
                <a:ea typeface="+mn-ea"/>
                <a:cs typeface="+mn-cs"/>
              </a:rPr>
              <a:t>The Georgia Trauma System uses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materials and instructors should adhere to course guidelines as prescribed in the Instructor portal.</a:t>
            </a:r>
          </a:p>
          <a:p>
            <a:endParaRPr kumimoji="0" lang="en-US" sz="800" b="1"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r>
              <a:rPr lang="en-US" sz="800" b="1" i="0" dirty="0">
                <a:solidFill>
                  <a:srgbClr val="333334"/>
                </a:solidFill>
                <a:effectLst/>
                <a:latin typeface="Metropolis-Bold"/>
              </a:rPr>
              <a:t>As we review the various course options, keep in mind that participants must complete both the lecture AND the skills component of the 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Course to be considered COMPLETE and to receive a </a:t>
            </a:r>
            <a:r>
              <a:rPr lang="en-US" sz="800" b="1" i="0" u="sng" dirty="0">
                <a:solidFill>
                  <a:srgbClr val="333334"/>
                </a:solidFill>
                <a:effectLst/>
                <a:latin typeface="Metropolis-Bold"/>
              </a:rPr>
              <a:t>certificate of completion</a:t>
            </a:r>
            <a:r>
              <a:rPr lang="en-US" sz="800" b="1" i="0" dirty="0">
                <a:solidFill>
                  <a:srgbClr val="333334"/>
                </a:solidFill>
                <a:effectLst/>
                <a:latin typeface="Metropolis-Bold"/>
              </a:rPr>
              <a:t>. </a:t>
            </a:r>
          </a:p>
          <a:p>
            <a:endParaRPr lang="en-US" sz="800" b="1" i="0" dirty="0">
              <a:solidFill>
                <a:srgbClr val="333334"/>
              </a:solidFill>
              <a:effectLst/>
              <a:latin typeface="Metropolis-Bold"/>
            </a:endParaRPr>
          </a:p>
          <a:p>
            <a:r>
              <a:rPr lang="en-US" sz="800" b="1" i="0" dirty="0">
                <a:solidFill>
                  <a:srgbClr val="333334"/>
                </a:solidFill>
                <a:effectLst/>
                <a:latin typeface="Metropolis-Bold"/>
              </a:rPr>
              <a:t>Georgia programming note. Certificates of program attendance or follow-up email correspondence can serve as verification of LECTURE ONLY or SKILLS ONLY offering attendance. These are provided for attendance verification purposes only and due not signify FULL COURSE completion. DO NOT use the American College of Surgeon’s Course Completion Certificates for this purpose.   </a:t>
            </a:r>
          </a:p>
          <a:p>
            <a:endParaRPr lang="en-US" sz="800" b="1" i="0" dirty="0">
              <a:solidFill>
                <a:srgbClr val="333334"/>
              </a:solidFill>
              <a:effectLst/>
              <a:latin typeface="Metropolis-Bold"/>
            </a:endParaRP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 </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Interactive Online Course</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 In-person Course</a:t>
            </a:r>
          </a:p>
          <a:p>
            <a:pPr marL="342900" marR="0" lvl="0" indent="-342900">
              <a:lnSpc>
                <a:spcPct val="107000"/>
              </a:lnSpc>
              <a:spcBef>
                <a:spcPts val="0"/>
              </a:spcBef>
              <a:spcAft>
                <a:spcPts val="80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 Virtual Course</a:t>
            </a: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Georgia Specific STOP THE BLEED</a:t>
            </a:r>
            <a:r>
              <a:rPr lang="en-US" sz="800" b="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w/ Hands-on Skills Training</a:t>
            </a:r>
          </a:p>
          <a:p>
            <a:pPr marL="342900" marR="0" lvl="0" indent="-342900">
              <a:lnSpc>
                <a:spcPct val="107000"/>
              </a:lnSpc>
              <a:spcBef>
                <a:spcPts val="0"/>
              </a:spcBef>
              <a:spcAft>
                <a:spcPts val="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p>
          <a:p>
            <a:pPr marL="342900" marR="0" lvl="0" indent="-342900">
              <a:lnSpc>
                <a:spcPct val="107000"/>
              </a:lnSpc>
              <a:spcBef>
                <a:spcPts val="0"/>
              </a:spcBef>
              <a:spcAft>
                <a:spcPts val="800"/>
              </a:spcAft>
              <a:buFont typeface="Symbol" panose="05050102010706020507" pitchFamily="18" charset="2"/>
              <a:buChar char=""/>
            </a:pPr>
            <a:r>
              <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p>
          <a:p>
            <a:endParaRPr kumimoji="0" lang="en-US" sz="800" b="1" i="0" u="none" strike="noStrike" kern="1200" cap="none" spc="0" normalizeH="0" baseline="0" noProof="0" dirty="0">
              <a:ln>
                <a:noFill/>
              </a:ln>
              <a:solidFill>
                <a:srgbClr val="333334"/>
              </a:solidFill>
              <a:effectLst/>
              <a:uLnTx/>
              <a:uFillTx/>
              <a:latin typeface="Metropolis-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33334"/>
                </a:solidFill>
                <a:effectLst/>
                <a:uLnTx/>
                <a:uFillTx/>
                <a:latin typeface="Metropolis-Bold"/>
                <a:ea typeface="+mn-ea"/>
                <a:cs typeface="+mn-cs"/>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Refresher Courses w/ Hands-On Skills Training and Awareness Programs w/ Hands-On Skills Training only provided abbreviated didactic content. Please report these courses </a:t>
            </a:r>
            <a:r>
              <a:rPr kumimoji="0" lang="en-US" sz="1200" b="1" i="0" u="none" strike="noStrike" kern="1200" cap="none" spc="0" normalizeH="0" baseline="0" noProof="0" dirty="0">
                <a:ln>
                  <a:noFill/>
                </a:ln>
                <a:solidFill>
                  <a:schemeClr val="tx1"/>
                </a:solidFill>
                <a:effectLst/>
                <a:uLnTx/>
                <a:uFillTx/>
                <a:latin typeface="+mn-lt"/>
                <a:ea typeface="+mn-ea"/>
                <a:cs typeface="+mn-cs"/>
              </a:rPr>
              <a:t>as </a:t>
            </a:r>
            <a:r>
              <a:rPr lang="en-US" sz="1200" b="1" i="0" kern="1200" dirty="0">
                <a:solidFill>
                  <a:schemeClr val="tx1"/>
                </a:solidFill>
                <a:effectLst/>
                <a:latin typeface="+mn-lt"/>
                <a:ea typeface="+mn-ea"/>
                <a:cs typeface="+mn-cs"/>
              </a:rPr>
              <a:t>STOP THE BLEED</a:t>
            </a:r>
            <a:r>
              <a:rPr lang="en-US" sz="1200" b="1" i="0" kern="1200" baseline="300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Skills Only courses when reporting to www.stopthebleed.org.</a:t>
            </a:r>
            <a:endParaRPr lang="en-US" sz="1200" b="1" dirty="0">
              <a:solidFill>
                <a:schemeClr val="tx1"/>
              </a:solidFill>
            </a:endParaRPr>
          </a:p>
          <a:p>
            <a:pPr marL="0" marR="0" lvl="0" indent="0" algn="l" defTabSz="494508" rtl="0" eaLnBrk="1" fontAlgn="base" latinLnBrk="0" hangingPunct="1">
              <a:lnSpc>
                <a:spcPct val="100000"/>
              </a:lnSpc>
              <a:spcBef>
                <a:spcPts val="0"/>
              </a:spcBef>
              <a:spcAft>
                <a:spcPts val="0"/>
              </a:spcAft>
              <a:buClrTx/>
              <a:buSzTx/>
              <a:buFont typeface="Wingdings" panose="05000000000000000000" pitchFamily="2" charset="2"/>
              <a:buNone/>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11</a:t>
            </a:fld>
            <a:endParaRPr lang="en-US"/>
          </a:p>
        </p:txBody>
      </p:sp>
    </p:spTree>
    <p:extLst>
      <p:ext uri="{BB962C8B-B14F-4D97-AF65-F5344CB8AC3E}">
        <p14:creationId xmlns:p14="http://schemas.microsoft.com/office/powerpoint/2010/main" val="392106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kumimoji="0" lang="en-US" sz="700" b="1" i="0" u="none" strike="noStrike" kern="1200" cap="none" spc="0" normalizeH="0" baseline="0" noProof="0" dirty="0">
                <a:ln>
                  <a:noFill/>
                </a:ln>
                <a:solidFill>
                  <a:srgbClr val="333334"/>
                </a:solidFill>
                <a:effectLst/>
                <a:uLnTx/>
                <a:uFillTx/>
                <a:latin typeface="Metropolis-Bold"/>
                <a:ea typeface="+mn-ea"/>
                <a:cs typeface="+mn-cs"/>
              </a:rPr>
              <a:t>This slide provides a quick visual comparison of the various programming options. We will describe these options in more detail on the following slides. </a:t>
            </a:r>
          </a:p>
          <a:p>
            <a:endParaRPr kumimoji="0" lang="en-US" sz="700" b="1" i="0" u="none" strike="noStrike" kern="1200" cap="none" spc="0" normalizeH="0" baseline="0" noProof="0" dirty="0">
              <a:ln>
                <a:noFill/>
              </a:ln>
              <a:solidFill>
                <a:srgbClr val="333334"/>
              </a:solidFill>
              <a:effectLst/>
              <a:uLnTx/>
              <a:uFillTx/>
              <a:latin typeface="Metropolis-Bold"/>
              <a:ea typeface="+mn-ea"/>
              <a:cs typeface="+mn-cs"/>
            </a:endParaRPr>
          </a:p>
        </p:txBody>
      </p:sp>
      <p:sp>
        <p:nvSpPr>
          <p:cNvPr id="4" name="Slide Number Placeholder 3"/>
          <p:cNvSpPr>
            <a:spLocks noGrp="1"/>
          </p:cNvSpPr>
          <p:nvPr>
            <p:ph type="sldNum" sz="quarter" idx="10"/>
          </p:nvPr>
        </p:nvSpPr>
        <p:spPr/>
        <p:txBody>
          <a:bodyPr/>
          <a:lstStyle/>
          <a:p>
            <a:fld id="{156B7470-5BE3-4900-8E90-9871883196CF}" type="slidenum">
              <a:rPr lang="en-US" smtClean="0"/>
              <a:pPr/>
              <a:t>12</a:t>
            </a:fld>
            <a:endParaRPr lang="en-US"/>
          </a:p>
        </p:txBody>
      </p:sp>
    </p:spTree>
    <p:extLst>
      <p:ext uri="{BB962C8B-B14F-4D97-AF65-F5344CB8AC3E}">
        <p14:creationId xmlns:p14="http://schemas.microsoft.com/office/powerpoint/2010/main" val="259615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12700">
              <a:lnSpc>
                <a:spcPct val="100000"/>
              </a:lnSpc>
            </a:pPr>
            <a:r>
              <a:rPr lang="en-US" sz="1200" i="0" dirty="0">
                <a:effectLst/>
                <a:latin typeface="Helvetica" panose="020B0604020202020204" pitchFamily="34" charset="0"/>
                <a:cs typeface="Helvetica" panose="020B0604020202020204" pitchFamily="34" charset="0"/>
              </a:rPr>
              <a:t>STOP THE BLEED</a:t>
            </a:r>
            <a:r>
              <a:rPr lang="en-US" sz="1200" i="0" baseline="30000" dirty="0">
                <a:effectLst/>
                <a:latin typeface="Helvetica" panose="020B0604020202020204" pitchFamily="34" charset="0"/>
                <a:cs typeface="Helvetica" panose="020B0604020202020204" pitchFamily="34" charset="0"/>
              </a:rPr>
              <a:t>®</a:t>
            </a:r>
            <a:r>
              <a:rPr lang="en-US" sz="1200" i="0" dirty="0">
                <a:effectLst/>
                <a:latin typeface="Helvetica" panose="020B0604020202020204" pitchFamily="34" charset="0"/>
                <a:cs typeface="Helvetica" panose="020B0604020202020204" pitchFamily="34" charset="0"/>
              </a:rPr>
              <a:t> Course</a:t>
            </a:r>
          </a:p>
          <a:p>
            <a:pPr marL="12700">
              <a:lnSpc>
                <a:spcPct val="100000"/>
              </a:lnSpc>
            </a:pPr>
            <a:r>
              <a:rPr lang="en-US" sz="1200" i="0" dirty="0">
                <a:effectLst/>
                <a:latin typeface="Helvetica" panose="020B0604020202020204" pitchFamily="34" charset="0"/>
                <a:cs typeface="Helvetica" panose="020B0604020202020204" pitchFamily="34" charset="0"/>
              </a:rPr>
              <a:t> </a:t>
            </a:r>
          </a:p>
          <a:p>
            <a:pPr marL="0" indent="0" fontAlgn="base">
              <a:buFont typeface="Wingdings" panose="05000000000000000000" pitchFamily="2" charset="2"/>
              <a:buNone/>
            </a:pPr>
            <a:r>
              <a:rPr lang="en-US" sz="800" b="0" i="0" kern="1200" dirty="0">
                <a:solidFill>
                  <a:schemeClr val="tx1"/>
                </a:solidFill>
                <a:effectLst/>
                <a:latin typeface="+mn-lt"/>
                <a:ea typeface="+mn-ea"/>
                <a:cs typeface="+mn-cs"/>
              </a:rPr>
              <a:t>The STOP THE BLEED</a:t>
            </a:r>
            <a:r>
              <a:rPr lang="en-US" sz="800" b="0" i="0" kern="1200" baseline="30000" dirty="0">
                <a:solidFill>
                  <a:schemeClr val="tx1"/>
                </a:solidFill>
                <a:effectLst/>
                <a:latin typeface="+mn-lt"/>
                <a:ea typeface="+mn-ea"/>
                <a:cs typeface="+mn-cs"/>
              </a:rPr>
              <a:t>®</a:t>
            </a:r>
            <a:r>
              <a:rPr lang="en-US" sz="800" b="0" i="0" kern="1200" dirty="0">
                <a:solidFill>
                  <a:schemeClr val="tx1"/>
                </a:solidFill>
                <a:effectLst/>
                <a:latin typeface="+mn-lt"/>
                <a:ea typeface="+mn-ea"/>
                <a:cs typeface="+mn-cs"/>
              </a:rPr>
              <a:t> using live, in-person training to guide participants through the three methods of bleeding control using video demonstrations, interactive learning, and spontaneous quizzes.</a:t>
            </a:r>
          </a:p>
          <a:p>
            <a:pPr fontAlgn="base"/>
            <a:endParaRPr lang="en-US" sz="800" b="0" i="0" kern="1200" dirty="0">
              <a:solidFill>
                <a:schemeClr val="tx1"/>
              </a:solidFill>
              <a:effectLst/>
              <a:latin typeface="+mn-lt"/>
              <a:ea typeface="+mn-ea"/>
              <a:cs typeface="+mn-cs"/>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The course length varies with audience type, specific needs. The traditional </a:t>
            </a:r>
            <a:r>
              <a:rPr lang="en-US" sz="800" i="0" dirty="0">
                <a:solidFill>
                  <a:srgbClr val="333334"/>
                </a:solidFill>
                <a:effectLst/>
                <a:latin typeface="Helvetica" panose="020B0604020202020204" pitchFamily="34" charset="0"/>
                <a:cs typeface="Helvetica" panose="020B0604020202020204" pitchFamily="34" charset="0"/>
              </a:rPr>
              <a:t>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Course </a:t>
            </a:r>
            <a:r>
              <a:rPr lang="en-US" sz="800" b="0" i="0" spc="30" dirty="0">
                <a:solidFill>
                  <a:srgbClr val="1D2258"/>
                </a:solidFill>
                <a:effectLst/>
                <a:latin typeface="+mn-lt"/>
                <a:cs typeface="Helvetica" panose="020B0604020202020204" pitchFamily="34" charset="0"/>
              </a:rPr>
              <a:t>g</a:t>
            </a:r>
            <a:r>
              <a:rPr lang="en-US" sz="800" b="0" spc="30" dirty="0">
                <a:solidFill>
                  <a:srgbClr val="1D2258"/>
                </a:solidFill>
                <a:latin typeface="+mn-lt"/>
                <a:cs typeface="HelveticaNeueLTStd-Bd"/>
              </a:rPr>
              <a:t>enerally lasts 1-2 hours.</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dirty="0">
              <a:solidFill>
                <a:srgbClr val="333334"/>
              </a:solidFill>
              <a:latin typeface="Helvetica" panose="020B0604020202020204" pitchFamily="34" charset="0"/>
              <a:cs typeface="Helvetica" panose="020B0604020202020204" pitchFamily="34" charset="0"/>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spc="30" dirty="0">
                <a:solidFill>
                  <a:schemeClr val="tx1"/>
                </a:solidFill>
                <a:latin typeface="Helvetica" panose="020B0604020202020204" pitchFamily="34" charset="0"/>
                <a:cs typeface="Helvetica" panose="020B0604020202020204" pitchFamily="34" charset="0"/>
              </a:rPr>
              <a:t>Traditional in-person course followed by hands on skills practice </a:t>
            </a:r>
            <a:r>
              <a:rPr lang="en-US" sz="800" i="0" spc="30" dirty="0">
                <a:solidFill>
                  <a:schemeClr val="tx1"/>
                </a:solidFill>
                <a:effectLst/>
                <a:latin typeface="Helvetica" panose="020B0604020202020204" pitchFamily="34" charset="0"/>
                <a:cs typeface="Helvetica" panose="020B0604020202020204" pitchFamily="34" charset="0"/>
              </a:rPr>
              <a:t> </a:t>
            </a:r>
            <a:r>
              <a:rPr lang="en-US" sz="800" dirty="0">
                <a:solidFill>
                  <a:srgbClr val="333334"/>
                </a:solidFill>
                <a:latin typeface="Helvetica" panose="020B0604020202020204" pitchFamily="34" charset="0"/>
                <a:cs typeface="Helvetica" panose="020B0604020202020204" pitchFamily="34" charset="0"/>
              </a:rPr>
              <a:t>P</a:t>
            </a:r>
            <a:r>
              <a:rPr lang="en-US" sz="800" i="0" dirty="0">
                <a:solidFill>
                  <a:srgbClr val="333334"/>
                </a:solidFill>
                <a:effectLst/>
                <a:latin typeface="Helvetica" panose="020B0604020202020204" pitchFamily="34" charset="0"/>
                <a:cs typeface="Helvetica" panose="020B0604020202020204" pitchFamily="34" charset="0"/>
              </a:rPr>
              <a:t>articipants complete both the lecture AND the skills components of the 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Course. </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i="0" spc="30" dirty="0">
              <a:solidFill>
                <a:srgbClr val="333334"/>
              </a:solidFill>
              <a:effectLst/>
              <a:latin typeface="Helvetica" panose="020B0604020202020204" pitchFamily="34" charset="0"/>
              <a:cs typeface="Helvetica" panose="020B0604020202020204" pitchFamily="34" charset="0"/>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Instructor Ratio - 8/10 students to 1 instructor. </a:t>
            </a: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b="0" spc="30" dirty="0">
                <a:solidFill>
                  <a:srgbClr val="1D2258"/>
                </a:solidFill>
                <a:latin typeface="+mn-lt"/>
                <a:cs typeface="HelveticaNeueLTStd-Bd"/>
              </a:rPr>
              <a:t>Content – The </a:t>
            </a:r>
            <a:r>
              <a:rPr lang="en-US" sz="800" i="0" dirty="0">
                <a:solidFill>
                  <a:srgbClr val="333334"/>
                </a:solidFill>
                <a:effectLst/>
                <a:latin typeface="Helvetica" panose="020B0604020202020204" pitchFamily="34" charset="0"/>
                <a:cs typeface="Helvetica" panose="020B0604020202020204" pitchFamily="34" charset="0"/>
              </a:rPr>
              <a:t>STOP THE BLEED</a:t>
            </a:r>
            <a:r>
              <a:rPr lang="en-US" sz="800" i="0" baseline="30000" dirty="0">
                <a:solidFill>
                  <a:srgbClr val="333334"/>
                </a:solidFill>
                <a:effectLst/>
                <a:latin typeface="Helvetica" panose="020B0604020202020204" pitchFamily="34" charset="0"/>
                <a:cs typeface="Helvetica" panose="020B0604020202020204" pitchFamily="34" charset="0"/>
              </a:rPr>
              <a:t>®</a:t>
            </a:r>
            <a:r>
              <a:rPr lang="en-US" sz="800" i="0" dirty="0">
                <a:solidFill>
                  <a:srgbClr val="333334"/>
                </a:solidFill>
                <a:effectLst/>
                <a:latin typeface="Helvetica" panose="020B0604020202020204" pitchFamily="34" charset="0"/>
                <a:cs typeface="Helvetica" panose="020B0604020202020204" pitchFamily="34" charset="0"/>
              </a:rPr>
              <a:t> </a:t>
            </a:r>
            <a:r>
              <a:rPr lang="en-US" sz="800" b="0" spc="30" dirty="0">
                <a:solidFill>
                  <a:srgbClr val="1D2258"/>
                </a:solidFill>
                <a:latin typeface="+mn-lt"/>
                <a:cs typeface="HelveticaNeueLTStd-Bd"/>
              </a:rPr>
              <a:t>presentation is available in the Instructor Portal at www.stopthebleed.org.</a:t>
            </a:r>
          </a:p>
          <a:p>
            <a:pPr marL="0" marR="0" lvl="0" indent="0" algn="l" defTabSz="494508" rtl="0" eaLnBrk="1" fontAlgn="base" latinLnBrk="0" hangingPunct="1">
              <a:lnSpc>
                <a:spcPct val="100000"/>
              </a:lnSpc>
              <a:spcBef>
                <a:spcPts val="0"/>
              </a:spcBef>
              <a:spcAft>
                <a:spcPts val="0"/>
              </a:spcAft>
              <a:buClrTx/>
              <a:buSzTx/>
              <a:buFont typeface="Wingdings" panose="05000000000000000000" pitchFamily="2" charset="2"/>
              <a:buNone/>
              <a:tabLst/>
              <a:defRPr/>
            </a:pPr>
            <a:endParaRPr lang="en-US" sz="800" b="0" spc="30" dirty="0">
              <a:solidFill>
                <a:srgbClr val="1D2258"/>
              </a:solidFill>
              <a:latin typeface="+mn-lt"/>
              <a:cs typeface="HelveticaNeueLTStd-Bd"/>
            </a:endParaRPr>
          </a:p>
          <a:p>
            <a:pPr marL="171450" marR="0" lvl="0" indent="-1714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lang="en-US" sz="800" b="0" spc="30" dirty="0">
              <a:solidFill>
                <a:srgbClr val="1D2258"/>
              </a:solidFill>
              <a:latin typeface="+mn-lt"/>
              <a:cs typeface="HelveticaNeueLTStd-Bd"/>
            </a:endParaRPr>
          </a:p>
          <a:p>
            <a:pPr marL="12700">
              <a:lnSpc>
                <a:spcPct val="100000"/>
              </a:lnSpc>
            </a:pPr>
            <a:r>
              <a:rPr lang="en-US" sz="1200" b="1" i="0" spc="30" dirty="0">
                <a:solidFill>
                  <a:srgbClr val="1D2258"/>
                </a:solidFill>
                <a:effectLst/>
                <a:latin typeface="Helvetica" panose="020B0604020202020204" pitchFamily="34" charset="0"/>
                <a:cs typeface="Helvetica" panose="020B0604020202020204" pitchFamily="34" charset="0"/>
              </a:rPr>
              <a:t>Note: Instructors use </a:t>
            </a:r>
            <a:r>
              <a:rPr lang="en-US" sz="3600" b="1" i="0" dirty="0">
                <a:solidFill>
                  <a:srgbClr val="333334"/>
                </a:solidFill>
                <a:effectLst/>
                <a:latin typeface="Metropolis-Regular"/>
              </a:rPr>
              <a:t>training materials specially developed to teach bleeding control techniques. They provide live instruction, guidance, and feedback to students. They are available to check participants movements as they practice three different bleeding control actions. Instructors should keep working with course attendees until they demonstrate the correct skills to STOP THE BLEED® and save a life.</a:t>
            </a:r>
            <a:endParaRPr lang="en-US" sz="1200" b="1" i="0" spc="30" dirty="0">
              <a:solidFill>
                <a:srgbClr val="1D2258"/>
              </a:solidFill>
              <a:effectLst/>
              <a:latin typeface="Helvetica" panose="020B0604020202020204" pitchFamily="34" charset="0"/>
              <a:cs typeface="Helvetica" panose="020B0604020202020204" pitchFamily="34" charset="0"/>
            </a:endParaRPr>
          </a:p>
          <a:p>
            <a:pPr marL="12700">
              <a:lnSpc>
                <a:spcPct val="100000"/>
              </a:lnSpc>
            </a:pPr>
            <a:endParaRPr lang="en-US" sz="1200" b="1" i="0" spc="30" dirty="0">
              <a:solidFill>
                <a:srgbClr val="1D2258"/>
              </a:solidFill>
              <a:effectLst/>
              <a:latin typeface="Helvetica" panose="020B0604020202020204" pitchFamily="34" charset="0"/>
              <a:cs typeface="Helvetica" panose="020B0604020202020204" pitchFamily="34" charset="0"/>
            </a:endParaRPr>
          </a:p>
          <a:p>
            <a:pPr marL="12700">
              <a:lnSpc>
                <a:spcPct val="100000"/>
              </a:lnSpc>
            </a:pPr>
            <a:r>
              <a:rPr lang="en-US" sz="1200" b="1" spc="30" dirty="0">
                <a:solidFill>
                  <a:srgbClr val="1D2258"/>
                </a:solidFill>
                <a:latin typeface="+mn-lt"/>
                <a:cs typeface="HelveticaNeueLTStd-Bd"/>
              </a:rPr>
              <a:t>Documentation: Register and “close” courses at www.stopthebleed.org. Maintain your own rosters. Provide general course data to regional </a:t>
            </a:r>
            <a:r>
              <a:rPr lang="en-US" sz="1200" b="1" i="0" dirty="0">
                <a:solidFill>
                  <a:srgbClr val="333334"/>
                </a:solidFill>
                <a:effectLst/>
                <a:latin typeface="Helvetica" panose="020B0604020202020204" pitchFamily="34" charset="0"/>
                <a:cs typeface="Helvetica" panose="020B0604020202020204" pitchFamily="34" charset="0"/>
              </a:rPr>
              <a:t>STOP THE BLEED</a:t>
            </a:r>
            <a:r>
              <a:rPr lang="en-US" sz="1200" b="1" i="0" baseline="30000" dirty="0">
                <a:solidFill>
                  <a:srgbClr val="333334"/>
                </a:solidFill>
                <a:effectLst/>
                <a:latin typeface="Helvetica" panose="020B0604020202020204" pitchFamily="34" charset="0"/>
                <a:cs typeface="Helvetica" panose="020B0604020202020204" pitchFamily="34" charset="0"/>
              </a:rPr>
              <a:t>®</a:t>
            </a:r>
            <a:r>
              <a:rPr lang="en-US" sz="1200" b="1" i="0" dirty="0">
                <a:solidFill>
                  <a:srgbClr val="333334"/>
                </a:solidFill>
                <a:effectLst/>
                <a:latin typeface="Helvetica" panose="020B0604020202020204" pitchFamily="34" charset="0"/>
                <a:cs typeface="Helvetica" panose="020B0604020202020204" pitchFamily="34" charset="0"/>
              </a:rPr>
              <a:t> Champion/RTAC Coordinator.</a:t>
            </a:r>
            <a:endParaRPr lang="en-US" sz="1200" b="1"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13</a:t>
            </a:fld>
            <a:endParaRPr lang="en-US"/>
          </a:p>
        </p:txBody>
      </p:sp>
    </p:spTree>
    <p:extLst>
      <p:ext uri="{BB962C8B-B14F-4D97-AF65-F5344CB8AC3E}">
        <p14:creationId xmlns:p14="http://schemas.microsoft.com/office/powerpoint/2010/main" val="402578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fontAlgn="base"/>
            <a:r>
              <a:rPr lang="en-US" sz="3600" b="0" i="0" dirty="0">
                <a:solidFill>
                  <a:srgbClr val="333334"/>
                </a:solidFill>
                <a:effectLst/>
                <a:latin typeface="Metropolis-Regular"/>
              </a:rPr>
              <a:t>The STOP THE BLEED</a:t>
            </a:r>
            <a:r>
              <a:rPr lang="en-US" sz="3600" b="0" i="0" baseline="30000" dirty="0">
                <a:solidFill>
                  <a:srgbClr val="333334"/>
                </a:solidFill>
                <a:effectLst/>
                <a:latin typeface="inherit"/>
              </a:rPr>
              <a:t>®</a:t>
            </a:r>
            <a:r>
              <a:rPr lang="en-US" sz="3600" b="0" i="0" dirty="0">
                <a:solidFill>
                  <a:srgbClr val="333334"/>
                </a:solidFill>
                <a:effectLst/>
                <a:latin typeface="Metropolis-Regular"/>
              </a:rPr>
              <a:t> Course can be presented virtually. </a:t>
            </a:r>
          </a:p>
          <a:p>
            <a:pPr algn="l" fontAlgn="base"/>
            <a:endParaRPr lang="en-US" sz="3600" b="0" i="0" dirty="0">
              <a:solidFill>
                <a:srgbClr val="333334"/>
              </a:solidFill>
              <a:effectLst/>
              <a:latin typeface="Metropolis-Regular"/>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3600" b="0" i="0" dirty="0">
                <a:solidFill>
                  <a:srgbClr val="333334"/>
                </a:solidFill>
                <a:effectLst/>
                <a:latin typeface="Metropolis-Regular"/>
              </a:rPr>
              <a:t>The Virtual Course </a:t>
            </a:r>
            <a:r>
              <a:rPr lang="en-US" sz="3600" b="0" i="0" dirty="0">
                <a:solidFill>
                  <a:srgbClr val="333334"/>
                </a:solidFill>
                <a:effectLst/>
                <a:latin typeface="Helvetica" panose="020B0604020202020204" pitchFamily="34" charset="0"/>
                <a:cs typeface="Helvetica" panose="020B0604020202020204" pitchFamily="34" charset="0"/>
              </a:rPr>
              <a:t>g</a:t>
            </a:r>
            <a:r>
              <a:rPr lang="en-US" sz="3600" dirty="0">
                <a:solidFill>
                  <a:srgbClr val="333334"/>
                </a:solidFill>
                <a:latin typeface="Helvetica" panose="020B0604020202020204" pitchFamily="34" charset="0"/>
                <a:cs typeface="Helvetica" panose="020B0604020202020204" pitchFamily="34" charset="0"/>
              </a:rPr>
              <a:t>enerally lasts 1 - 1.5 </a:t>
            </a:r>
            <a:r>
              <a:rPr lang="en-US" sz="3600" dirty="0">
                <a:solidFill>
                  <a:schemeClr val="tx1"/>
                </a:solidFill>
                <a:latin typeface="Helvetica" panose="020B0604020202020204" pitchFamily="34" charset="0"/>
                <a:cs typeface="Helvetica" panose="020B0604020202020204" pitchFamily="34" charset="0"/>
              </a:rPr>
              <a:t>hours</a:t>
            </a:r>
          </a:p>
          <a:p>
            <a:pPr algn="l" fontAlgn="base"/>
            <a:endParaRPr lang="en-US" sz="3600" b="0" i="0" dirty="0">
              <a:solidFill>
                <a:srgbClr val="333334"/>
              </a:solidFill>
              <a:effectLst/>
              <a:latin typeface="Metropolis-Regular"/>
            </a:endParaRPr>
          </a:p>
          <a:p>
            <a:pPr algn="l" fontAlgn="base"/>
            <a:r>
              <a:rPr lang="en-US" sz="3600" b="0" i="0" dirty="0">
                <a:solidFill>
                  <a:srgbClr val="333334"/>
                </a:solidFill>
                <a:effectLst/>
                <a:latin typeface="Metropolis-Regular"/>
              </a:rPr>
              <a:t>Instructors may present the lecture through a virtual meeting platform utilizing the current presentation or can also elect to use the prerecorded version found in the Instructor Portal.  </a:t>
            </a:r>
          </a:p>
          <a:p>
            <a:pPr algn="l" fontAlgn="base"/>
            <a:endParaRPr lang="en-US" sz="3600" b="0" i="0" dirty="0">
              <a:solidFill>
                <a:srgbClr val="333334"/>
              </a:solidFill>
              <a:effectLst/>
              <a:latin typeface="Metropolis-Regular"/>
            </a:endParaRPr>
          </a:p>
          <a:p>
            <a:pPr algn="l" fontAlgn="base"/>
            <a:r>
              <a:rPr lang="en-US" sz="3600" b="0" i="0" dirty="0">
                <a:solidFill>
                  <a:srgbClr val="333334"/>
                </a:solidFill>
                <a:effectLst/>
                <a:latin typeface="Metropolis-Regular"/>
              </a:rPr>
              <a:t>An instructor must be present through the entire virtual training. </a:t>
            </a:r>
          </a:p>
          <a:p>
            <a:pPr algn="l" fontAlgn="base"/>
            <a:endParaRPr lang="en-US" sz="3600" b="0" i="0" dirty="0">
              <a:solidFill>
                <a:srgbClr val="333334"/>
              </a:solidFill>
              <a:effectLst/>
              <a:latin typeface="Metropolis-Regular"/>
            </a:endParaRPr>
          </a:p>
          <a:p>
            <a:pPr algn="l" fontAlgn="base"/>
            <a:r>
              <a:rPr lang="en-US" sz="3600" b="1" i="0" dirty="0">
                <a:solidFill>
                  <a:srgbClr val="333334"/>
                </a:solidFill>
                <a:effectLst/>
                <a:latin typeface="Metropolis-Bold"/>
              </a:rPr>
              <a:t>Note: As a reminder, participants must complete both the lecture AND the skills component of the STOP THE BLEED</a:t>
            </a:r>
            <a:r>
              <a:rPr lang="en-US" sz="3600" b="1" i="0" baseline="30000" dirty="0">
                <a:solidFill>
                  <a:srgbClr val="333334"/>
                </a:solidFill>
                <a:effectLst/>
                <a:latin typeface="inherit"/>
              </a:rPr>
              <a:t>®</a:t>
            </a:r>
            <a:r>
              <a:rPr lang="en-US" sz="3600" b="1" i="0" dirty="0">
                <a:solidFill>
                  <a:srgbClr val="333334"/>
                </a:solidFill>
                <a:effectLst/>
                <a:latin typeface="Metropolis-Bold"/>
              </a:rPr>
              <a:t> Course to be considered COMPLETE and to receive a certificate of completion. </a:t>
            </a:r>
          </a:p>
          <a:p>
            <a:pPr algn="l" fontAlgn="base"/>
            <a:br>
              <a:rPr lang="en-US" sz="3600" b="0" i="0" dirty="0">
                <a:solidFill>
                  <a:srgbClr val="333334"/>
                </a:solidFill>
                <a:effectLst/>
                <a:latin typeface="Metropolis-Regular"/>
              </a:rPr>
            </a:br>
            <a:r>
              <a:rPr lang="en-US" sz="1200" b="1" spc="30" dirty="0">
                <a:solidFill>
                  <a:srgbClr val="1D2258"/>
                </a:solidFill>
                <a:latin typeface="+mn-lt"/>
                <a:cs typeface="HelveticaNeueLTStd-Bd"/>
              </a:rPr>
              <a:t>Documentation: Register and “close” courses at www.stopthebleed.org. Maintain your own rosters. Provide general course data to regional </a:t>
            </a:r>
            <a:r>
              <a:rPr lang="en-US" sz="1200" b="1" i="0" dirty="0">
                <a:solidFill>
                  <a:srgbClr val="333334"/>
                </a:solidFill>
                <a:effectLst/>
                <a:latin typeface="Helvetica" panose="020B0604020202020204" pitchFamily="34" charset="0"/>
                <a:cs typeface="Helvetica" panose="020B0604020202020204" pitchFamily="34" charset="0"/>
              </a:rPr>
              <a:t>STOP THE BLEED</a:t>
            </a:r>
            <a:r>
              <a:rPr lang="en-US" sz="1200" b="1" i="0" baseline="30000" dirty="0">
                <a:solidFill>
                  <a:srgbClr val="333334"/>
                </a:solidFill>
                <a:effectLst/>
                <a:latin typeface="Helvetica" panose="020B0604020202020204" pitchFamily="34" charset="0"/>
                <a:cs typeface="Helvetica" panose="020B0604020202020204" pitchFamily="34" charset="0"/>
              </a:rPr>
              <a:t>®</a:t>
            </a:r>
            <a:r>
              <a:rPr lang="en-US" sz="1200" b="1" i="0" dirty="0">
                <a:solidFill>
                  <a:srgbClr val="333334"/>
                </a:solidFill>
                <a:effectLst/>
                <a:latin typeface="Helvetica" panose="020B0604020202020204" pitchFamily="34" charset="0"/>
                <a:cs typeface="Helvetica" panose="020B0604020202020204" pitchFamily="34" charset="0"/>
              </a:rPr>
              <a:t> Champion/RTAC Coordinator.</a:t>
            </a:r>
          </a:p>
          <a:p>
            <a:pPr algn="l" fontAlgn="base"/>
            <a:endParaRPr lang="en-US" sz="1200" b="1" i="0" spc="30" dirty="0">
              <a:solidFill>
                <a:srgbClr val="333334"/>
              </a:solidFill>
              <a:effectLst/>
              <a:latin typeface="Helvetica" panose="020B0604020202020204" pitchFamily="34" charset="0"/>
              <a:cs typeface="Helvetica" panose="020B0604020202020204" pitchFamily="34" charset="0"/>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1200" b="1" i="1" dirty="0">
                <a:solidFill>
                  <a:srgbClr val="333334"/>
                </a:solidFill>
                <a:effectLst/>
                <a:latin typeface="Metropolis-BoldItalic"/>
              </a:rPr>
              <a:t>*Participation in virtual lecture training will be limited to the maximum number of participants your virtual meeting platform will host, </a:t>
            </a:r>
            <a:r>
              <a:rPr lang="en-US" sz="1200" b="1" i="1" dirty="0">
                <a:solidFill>
                  <a:srgbClr val="333334"/>
                </a:solidFill>
                <a:effectLst/>
                <a:latin typeface="Metropolis-Italic"/>
              </a:rPr>
              <a:t>there is not a STOP THE BLEED® Course participant limit to the lecture portion of the virtual course. </a:t>
            </a: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1200" b="1" i="1" dirty="0">
              <a:solidFill>
                <a:srgbClr val="333334"/>
              </a:solidFill>
              <a:effectLst/>
              <a:latin typeface="Metropolis-Italic"/>
            </a:endParaRP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1200" b="1" i="1" dirty="0">
              <a:solidFill>
                <a:srgbClr val="333334"/>
              </a:solidFill>
              <a:effectLst/>
              <a:latin typeface="Metropolis-Italic"/>
            </a:endParaRPr>
          </a:p>
          <a:p>
            <a:pPr algn="l" fontAlgn="base"/>
            <a:endParaRPr lang="en-US" sz="1200" b="1" spc="30" dirty="0">
              <a:solidFill>
                <a:srgbClr val="1D2258"/>
              </a:solidFill>
              <a:latin typeface="+mn-lt"/>
              <a:cs typeface="HelveticaNeueLTStd-Bd"/>
            </a:endParaRPr>
          </a:p>
          <a:p>
            <a:pPr lvl="0"/>
            <a:endParaRPr lang="en-US" sz="12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14</a:t>
            </a:fld>
            <a:endParaRPr lang="en-US"/>
          </a:p>
        </p:txBody>
      </p:sp>
    </p:spTree>
    <p:extLst>
      <p:ext uri="{BB962C8B-B14F-4D97-AF65-F5344CB8AC3E}">
        <p14:creationId xmlns:p14="http://schemas.microsoft.com/office/powerpoint/2010/main" val="268032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fontAlgn="base"/>
            <a:r>
              <a:rPr lang="en-US" sz="800" b="1" i="0" dirty="0">
                <a:effectLst/>
                <a:latin typeface="Helvetica" panose="020B0604020202020204" pitchFamily="34" charset="0"/>
                <a:cs typeface="Helvetica" panose="020B0604020202020204" pitchFamily="34" charset="0"/>
              </a:rPr>
              <a:t>STOP THE BLEED</a:t>
            </a:r>
            <a:r>
              <a:rPr lang="en-US" sz="800" b="1" i="0" baseline="30000" dirty="0">
                <a:effectLst/>
                <a:latin typeface="Helvetica" panose="020B0604020202020204" pitchFamily="34" charset="0"/>
                <a:cs typeface="Helvetica" panose="020B0604020202020204" pitchFamily="34" charset="0"/>
              </a:rPr>
              <a:t>®</a:t>
            </a:r>
            <a:r>
              <a:rPr lang="en-US" sz="800" b="1" i="0" dirty="0">
                <a:effectLst/>
                <a:latin typeface="Helvetica" panose="020B0604020202020204" pitchFamily="34" charset="0"/>
                <a:cs typeface="Helvetica" panose="020B0604020202020204" pitchFamily="34" charset="0"/>
              </a:rPr>
              <a:t> Interactive Course </a:t>
            </a:r>
            <a:r>
              <a:rPr lang="en-US" sz="649" b="1" i="0" kern="1200" baseline="0" dirty="0">
                <a:solidFill>
                  <a:schemeClr val="tx1"/>
                </a:solidFill>
                <a:effectLst/>
                <a:latin typeface="+mn-lt"/>
                <a:ea typeface="+mn-ea"/>
                <a:cs typeface="+mn-cs"/>
              </a:rPr>
              <a:t> - </a:t>
            </a:r>
            <a:r>
              <a:rPr lang="en-US" sz="649" b="1" i="0" kern="1200" dirty="0">
                <a:solidFill>
                  <a:schemeClr val="tx1"/>
                </a:solidFill>
                <a:effectLst/>
                <a:latin typeface="+mn-lt"/>
                <a:ea typeface="+mn-ea"/>
                <a:cs typeface="+mn-cs"/>
              </a:rPr>
              <a:t>New Online Course Available</a:t>
            </a:r>
          </a:p>
          <a:p>
            <a:pPr fontAlgn="base"/>
            <a:endParaRPr lang="en-US" sz="649" b="0" i="0" kern="1200" dirty="0">
              <a:solidFill>
                <a:schemeClr val="tx1"/>
              </a:solidFill>
              <a:effectLst/>
              <a:latin typeface="+mn-lt"/>
              <a:ea typeface="+mn-ea"/>
              <a:cs typeface="+mn-cs"/>
            </a:endParaRPr>
          </a:p>
          <a:p>
            <a:pPr fontAlgn="base"/>
            <a:r>
              <a:rPr lang="en-US" sz="649" b="0" i="0" kern="1200" dirty="0">
                <a:solidFill>
                  <a:schemeClr val="tx1"/>
                </a:solidFill>
                <a:effectLst/>
                <a:latin typeface="+mn-lt"/>
                <a:ea typeface="+mn-ea"/>
                <a:cs typeface="+mn-cs"/>
              </a:rPr>
              <a:t>The STOP THE BLEED</a:t>
            </a:r>
            <a:r>
              <a:rPr lang="en-US" sz="649" b="0" i="0" kern="1200" baseline="30000" dirty="0">
                <a:solidFill>
                  <a:schemeClr val="tx1"/>
                </a:solidFill>
                <a:effectLst/>
                <a:latin typeface="+mn-lt"/>
                <a:ea typeface="+mn-ea"/>
                <a:cs typeface="+mn-cs"/>
              </a:rPr>
              <a:t>®</a:t>
            </a:r>
            <a:r>
              <a:rPr lang="en-US" sz="649" b="0" i="0" kern="1200" dirty="0">
                <a:solidFill>
                  <a:schemeClr val="tx1"/>
                </a:solidFill>
                <a:effectLst/>
                <a:latin typeface="+mn-lt"/>
                <a:ea typeface="+mn-ea"/>
                <a:cs typeface="+mn-cs"/>
              </a:rPr>
              <a:t> Interactive Course guides participants through the three methods of bleeding control using video demonstrations, interactive learning, and spontaneous quizzes.</a:t>
            </a:r>
          </a:p>
          <a:p>
            <a:pPr fontAlgn="base"/>
            <a:endParaRPr lang="en-US" sz="649" b="0" i="0" kern="1200" dirty="0">
              <a:solidFill>
                <a:schemeClr val="tx1"/>
              </a:solidFill>
              <a:effectLst/>
              <a:latin typeface="+mn-lt"/>
              <a:ea typeface="+mn-ea"/>
              <a:cs typeface="+mn-cs"/>
            </a:endParaRPr>
          </a:p>
          <a:p>
            <a:pPr fontAlgn="base"/>
            <a:r>
              <a:rPr lang="en-US" sz="649" b="0" i="0" u="none" strike="noStrike" kern="1200" cap="all" dirty="0">
                <a:solidFill>
                  <a:schemeClr val="tx1"/>
                </a:solidFill>
                <a:effectLst/>
                <a:latin typeface="+mn-lt"/>
                <a:ea typeface="+mn-ea"/>
                <a:cs typeface="+mn-cs"/>
                <a:hlinkClick r:id="rId3"/>
              </a:rPr>
              <a:t>TAKE COURSE</a:t>
            </a:r>
            <a:endParaRPr lang="en-US" sz="649" b="0" i="0" u="none" strike="noStrike" kern="1200" cap="all" dirty="0">
              <a:solidFill>
                <a:schemeClr val="tx1"/>
              </a:solidFill>
              <a:effectLst/>
              <a:latin typeface="+mn-lt"/>
              <a:ea typeface="+mn-ea"/>
              <a:cs typeface="+mn-cs"/>
            </a:endParaRPr>
          </a:p>
          <a:p>
            <a:pPr fontAlgn="base"/>
            <a:endParaRPr lang="en-US" sz="649" b="0" i="0" u="none" strike="noStrike" kern="1200" cap="all" dirty="0">
              <a:solidFill>
                <a:schemeClr val="tx1"/>
              </a:solidFill>
              <a:effectLst/>
              <a:latin typeface="+mn-lt"/>
              <a:ea typeface="+mn-ea"/>
              <a:cs typeface="+mn-cs"/>
            </a:endParaRPr>
          </a:p>
          <a:p>
            <a:pPr fontAlgn="base"/>
            <a:r>
              <a:rPr lang="en-US" sz="649" b="0" i="0" kern="1200" dirty="0">
                <a:solidFill>
                  <a:schemeClr val="tx1"/>
                </a:solidFill>
                <a:effectLst/>
                <a:latin typeface="+mn-lt"/>
                <a:ea typeface="+mn-ea"/>
                <a:cs typeface="+mn-cs"/>
              </a:rPr>
              <a:t>Access: www.stopthebleed.org</a:t>
            </a:r>
          </a:p>
          <a:p>
            <a:pPr fontAlgn="base"/>
            <a:endParaRPr lang="en-US" sz="649" b="0" i="0" kern="1200" dirty="0">
              <a:solidFill>
                <a:schemeClr val="tx1"/>
              </a:solidFill>
              <a:effectLst/>
              <a:latin typeface="+mn-lt"/>
              <a:ea typeface="+mn-ea"/>
              <a:cs typeface="+mn-cs"/>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25</a:t>
            </a:r>
            <a:r>
              <a:rPr lang="en-US" sz="800" i="0" dirty="0">
                <a:solidFill>
                  <a:srgbClr val="333334"/>
                </a:solidFill>
                <a:effectLst/>
                <a:latin typeface="Helvetica" panose="020B0604020202020204" pitchFamily="34" charset="0"/>
                <a:cs typeface="Helvetica" panose="020B0604020202020204" pitchFamily="34" charset="0"/>
              </a:rPr>
              <a:t>-35 minutes</a:t>
            </a: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Interactive, online, and on-demand - </a:t>
            </a:r>
            <a:r>
              <a:rPr lang="en-US" sz="700" b="0" i="0" kern="1200" dirty="0">
                <a:solidFill>
                  <a:schemeClr val="tx1"/>
                </a:solidFill>
                <a:effectLst/>
                <a:latin typeface="+mn-lt"/>
                <a:ea typeface="+mn-ea"/>
                <a:cs typeface="+mn-cs"/>
              </a:rPr>
              <a:t>The interactive course is a virtual alternative to the in-person lecture presentation. The </a:t>
            </a: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Video demonstrations, interactive learning, and spontaneous quizzes - </a:t>
            </a:r>
            <a:r>
              <a:rPr lang="en-US" sz="700" b="0" i="0" kern="1200" dirty="0">
                <a:solidFill>
                  <a:schemeClr val="tx1"/>
                </a:solidFill>
                <a:effectLst/>
                <a:latin typeface="+mn-lt"/>
                <a:ea typeface="+mn-ea"/>
                <a:cs typeface="+mn-cs"/>
              </a:rPr>
              <a:t>Interactive Course guides individuals through the three methods of bleeding control using video demonstrations, interactive learning, and spontaneous quizzes. </a:t>
            </a:r>
            <a:br>
              <a:rPr lang="en-US" sz="800" dirty="0"/>
            </a:br>
            <a:endParaRPr lang="en-US" sz="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Free to all students </a:t>
            </a:r>
          </a:p>
          <a:p>
            <a:pPr marL="285750" indent="-285750" defTabSz="462961">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Can be taken multiple times - </a:t>
            </a:r>
            <a:r>
              <a:rPr lang="en-US" sz="800" b="0" i="0" kern="1200" dirty="0">
                <a:solidFill>
                  <a:schemeClr val="tx1"/>
                </a:solidFill>
                <a:effectLst/>
                <a:latin typeface="+mn-lt"/>
                <a:ea typeface="+mn-ea"/>
                <a:cs typeface="+mn-cs"/>
              </a:rPr>
              <a:t>can be taken multiple times to learn and refresh knowledge of the STOP THE BLEED</a:t>
            </a:r>
            <a:r>
              <a:rPr lang="en-US" sz="800" b="0" i="0" kern="1200" baseline="30000" dirty="0">
                <a:solidFill>
                  <a:schemeClr val="tx1"/>
                </a:solidFill>
                <a:effectLst/>
                <a:latin typeface="+mn-lt"/>
                <a:ea typeface="+mn-ea"/>
                <a:cs typeface="+mn-cs"/>
              </a:rPr>
              <a:t>®</a:t>
            </a:r>
            <a:r>
              <a:rPr lang="en-US" sz="800" b="0" i="0" kern="1200" dirty="0">
                <a:solidFill>
                  <a:schemeClr val="tx1"/>
                </a:solidFill>
                <a:effectLst/>
                <a:latin typeface="+mn-lt"/>
                <a:ea typeface="+mn-ea"/>
                <a:cs typeface="+mn-cs"/>
              </a:rPr>
              <a:t> </a:t>
            </a:r>
          </a:p>
          <a:p>
            <a:pPr marL="0" indent="0" defTabSz="462961">
              <a:buFont typeface="Wingdings" panose="05000000000000000000" pitchFamily="2" charset="2"/>
              <a:buNone/>
            </a:pPr>
            <a:endParaRPr lang="en-US" sz="800" b="0" i="0" kern="1200" dirty="0">
              <a:solidFill>
                <a:schemeClr val="tx1"/>
              </a:solidFill>
              <a:effectLst/>
              <a:latin typeface="+mn-lt"/>
              <a:ea typeface="+mn-ea"/>
              <a:cs typeface="+mn-cs"/>
            </a:endParaRPr>
          </a:p>
          <a:p>
            <a:pPr marL="0" indent="0" defTabSz="462961">
              <a:buFont typeface="Wingdings" panose="05000000000000000000" pitchFamily="2" charset="2"/>
              <a:buNone/>
            </a:pPr>
            <a:r>
              <a:rPr lang="en-US" sz="800" b="1" i="0" kern="1200" dirty="0">
                <a:solidFill>
                  <a:schemeClr val="tx1"/>
                </a:solidFill>
                <a:effectLst/>
                <a:latin typeface="+mn-lt"/>
                <a:ea typeface="+mn-ea"/>
                <a:cs typeface="+mn-cs"/>
              </a:rPr>
              <a:t>Note:</a:t>
            </a:r>
            <a:r>
              <a:rPr lang="en-US" sz="800" b="1" i="0" kern="1200" baseline="0" dirty="0">
                <a:solidFill>
                  <a:schemeClr val="tx1"/>
                </a:solidFill>
                <a:effectLst/>
                <a:latin typeface="+mn-lt"/>
                <a:ea typeface="+mn-ea"/>
                <a:cs typeface="+mn-cs"/>
              </a:rPr>
              <a:t> </a:t>
            </a:r>
            <a:r>
              <a:rPr lang="en-US" sz="2000" b="1" i="0" dirty="0">
                <a:solidFill>
                  <a:srgbClr val="333334"/>
                </a:solidFill>
                <a:effectLst/>
                <a:latin typeface="Metropolis-Regular"/>
              </a:rPr>
              <a:t>While the interactive course fulfills the lecture portion, it does not allow them to receive a certificate of completion until they complete the hands-on skills portion of the course. The interactive course will encourage participants to attend either a full STOP THE BLEED</a:t>
            </a:r>
            <a:r>
              <a:rPr lang="en-US" sz="2000" b="1" i="0" baseline="30000" dirty="0">
                <a:solidFill>
                  <a:srgbClr val="333334"/>
                </a:solidFill>
                <a:effectLst/>
                <a:latin typeface="Metropolis-Regular"/>
              </a:rPr>
              <a:t>®</a:t>
            </a:r>
            <a:r>
              <a:rPr lang="en-US" sz="2000" b="1" i="0" dirty="0">
                <a:solidFill>
                  <a:srgbClr val="333334"/>
                </a:solidFill>
                <a:effectLst/>
                <a:latin typeface="Metropolis-Regular"/>
              </a:rPr>
              <a:t> Course or a Skills-Only STOP THE BLEED</a:t>
            </a:r>
            <a:r>
              <a:rPr lang="en-US" sz="2000" b="1" i="0" baseline="30000" dirty="0">
                <a:solidFill>
                  <a:srgbClr val="333334"/>
                </a:solidFill>
                <a:effectLst/>
                <a:latin typeface="Metropolis-Regular"/>
              </a:rPr>
              <a:t>®</a:t>
            </a:r>
            <a:r>
              <a:rPr lang="en-US" sz="2000" b="1" i="0" dirty="0">
                <a:solidFill>
                  <a:srgbClr val="333334"/>
                </a:solidFill>
                <a:effectLst/>
                <a:latin typeface="Metropolis-Regular"/>
              </a:rPr>
              <a:t> Course to receive their certificate of completion. At the conclusion of the course, they will receive an email with their final quiz results. Participants must show the instructor this document to receive a certificate of completion after they have completed the skills-only portion of the course.</a:t>
            </a:r>
            <a:endParaRPr lang="en-US" sz="649" b="1" i="0" kern="1200" dirty="0">
              <a:solidFill>
                <a:schemeClr val="tx1"/>
              </a:solidFill>
              <a:effectLst/>
              <a:latin typeface="+mn-lt"/>
              <a:ea typeface="+mn-ea"/>
              <a:cs typeface="+mn-cs"/>
            </a:endParaRPr>
          </a:p>
          <a:p>
            <a:pPr fontAlgn="base"/>
            <a:endParaRPr lang="en-US" sz="649" b="0" i="0" kern="1200" dirty="0">
              <a:solidFill>
                <a:schemeClr val="tx1"/>
              </a:solidFill>
              <a:effectLst/>
              <a:latin typeface="+mn-lt"/>
              <a:ea typeface="+mn-ea"/>
              <a:cs typeface="+mn-cs"/>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How can viewers access the </a:t>
            </a:r>
            <a:r>
              <a:rPr lang="en-US" sz="800" b="1" i="0" dirty="0">
                <a:effectLst/>
                <a:latin typeface="Helvetica" panose="020B0604020202020204" pitchFamily="34" charset="0"/>
                <a:cs typeface="Helvetica" panose="020B0604020202020204" pitchFamily="34" charset="0"/>
              </a:rPr>
              <a:t>STOP THE BLEED</a:t>
            </a:r>
            <a:r>
              <a:rPr lang="en-US" sz="800" b="1" i="0" baseline="30000" dirty="0">
                <a:effectLst/>
                <a:latin typeface="Helvetica" panose="020B0604020202020204" pitchFamily="34" charset="0"/>
                <a:cs typeface="Helvetica" panose="020B0604020202020204" pitchFamily="34" charset="0"/>
              </a:rPr>
              <a:t>®</a:t>
            </a:r>
            <a:r>
              <a:rPr lang="en-US" sz="800" b="1" i="0" dirty="0">
                <a:effectLst/>
                <a:latin typeface="Helvetica" panose="020B0604020202020204" pitchFamily="34" charset="0"/>
                <a:cs typeface="Helvetica" panose="020B0604020202020204" pitchFamily="34" charset="0"/>
              </a:rPr>
              <a:t> Interactive Course </a:t>
            </a:r>
            <a:r>
              <a:rPr lang="en-US" sz="649" b="1" i="0" kern="1200" baseline="0" dirty="0">
                <a:solidFill>
                  <a:schemeClr val="tx1"/>
                </a:solidFill>
                <a:effectLst/>
                <a:latin typeface="+mn-lt"/>
                <a:ea typeface="+mn-ea"/>
                <a:cs typeface="+mn-cs"/>
              </a:rPr>
              <a:t>and Georgia’s </a:t>
            </a:r>
            <a:r>
              <a:rPr lang="en-US" sz="800" b="1" dirty="0">
                <a:effectLst/>
                <a:latin typeface="Calibri" panose="020F0502020204030204" pitchFamily="34" charset="0"/>
                <a:ea typeface="Calibri" panose="020F0502020204030204" pitchFamily="34" charset="0"/>
                <a:cs typeface="Times New Roman" panose="02020603050405020304" pitchFamily="18" charset="0"/>
              </a:rPr>
              <a:t>National STOP THE BLEED® Month Education Survey?</a:t>
            </a:r>
          </a:p>
          <a:p>
            <a:r>
              <a:rPr lang="en-US" sz="1400" dirty="0"/>
              <a:t>To access the course with survey instructions, visit:</a:t>
            </a:r>
          </a:p>
          <a:p>
            <a:r>
              <a:rPr lang="en-US" sz="4000" b="0" i="0" u="none" strike="noStrike" dirty="0">
                <a:effectLst/>
                <a:latin typeface="Segoe UI Historic" panose="020B0502040204020203" pitchFamily="34" charset="0"/>
                <a:hlinkClick r:id="rId3"/>
              </a:rPr>
              <a:t>https://tinyurl.com/ACSOnlineSTB</a:t>
            </a:r>
            <a:endParaRPr lang="en-US" sz="4000" b="0" i="0" u="none" strike="noStrike" dirty="0">
              <a:effectLst/>
              <a:latin typeface="Segoe UI Historic" panose="020B0502040204020203" pitchFamily="34" charset="0"/>
            </a:endParaRP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To access the course directly, visit: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www.stopthebleed.org</a:t>
            </a:r>
          </a:p>
          <a:p>
            <a:pPr fontAlgn="base"/>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15</a:t>
            </a:fld>
            <a:endParaRPr lang="en-US"/>
          </a:p>
        </p:txBody>
      </p:sp>
    </p:spTree>
    <p:extLst>
      <p:ext uri="{BB962C8B-B14F-4D97-AF65-F5344CB8AC3E}">
        <p14:creationId xmlns:p14="http://schemas.microsoft.com/office/powerpoint/2010/main" val="415851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fontAlgn="base"/>
            <a:r>
              <a:rPr lang="en-US" sz="800" b="0" i="0" dirty="0">
                <a:solidFill>
                  <a:srgbClr val="333334"/>
                </a:solidFill>
                <a:effectLst/>
                <a:latin typeface="Helvetica" panose="020B0604020202020204" pitchFamily="34" charset="0"/>
                <a:cs typeface="Helvetica" panose="020B0604020202020204" pitchFamily="34" charset="0"/>
              </a:rPr>
              <a:t>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Skills Only Courses</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algn="l" fontAlgn="base"/>
            <a:r>
              <a:rPr lang="en-US" sz="800" b="0" i="0" dirty="0">
                <a:solidFill>
                  <a:srgbClr val="333334"/>
                </a:solidFill>
                <a:effectLst/>
                <a:latin typeface="Helvetica" panose="020B0604020202020204" pitchFamily="34" charset="0"/>
                <a:cs typeface="Helvetica" panose="020B0604020202020204" pitchFamily="34" charset="0"/>
              </a:rPr>
              <a:t>At the conclusion of the virtual lecture-only courses, participants will require a reminder to schedule the skills portion to complete 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Course requirements. </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algn="l" fontAlgn="base"/>
            <a:r>
              <a:rPr lang="en-US" sz="800" b="0" i="0" dirty="0">
                <a:solidFill>
                  <a:srgbClr val="333334"/>
                </a:solidFill>
                <a:effectLst/>
                <a:latin typeface="Helvetica" panose="020B0604020202020204" pitchFamily="34" charset="0"/>
                <a:cs typeface="Helvetica" panose="020B0604020202020204" pitchFamily="34" charset="0"/>
              </a:rPr>
              <a:t>Instructors can schedule a skills-only training sessions through the Instructor Portal and should indicate if the course is public or private for maximum participation. </a:t>
            </a:r>
          </a:p>
          <a:p>
            <a:pPr algn="l" fontAlgn="base"/>
            <a:endParaRPr lang="en-US" sz="800" b="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~15 minutes per student/rotation – will vary depending on situation. </a:t>
            </a:r>
            <a:r>
              <a:rPr lang="en-US" sz="800" b="1" i="0" dirty="0">
                <a:solidFill>
                  <a:srgbClr val="333334"/>
                </a:solidFill>
                <a:effectLst/>
                <a:latin typeface="Metropolis-Regular"/>
              </a:rPr>
              <a:t>Instructors should keep working with course attendees until they demonstrate the correct skills to STOP THE BLEED® and save a life.</a:t>
            </a:r>
            <a:endParaRPr lang="en-US" sz="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Session can be in-person or virtual – In-person instruction is preferred…especially for those without previous experience.</a:t>
            </a:r>
          </a:p>
          <a:p>
            <a:pPr marL="0" indent="0" algn="l" fontAlgn="base">
              <a:buFont typeface="Wingdings" panose="05000000000000000000" pitchFamily="2" charset="2"/>
              <a:buNone/>
            </a:pPr>
            <a:endParaRPr lang="en-US" sz="800" i="0" dirty="0">
              <a:solidFill>
                <a:srgbClr val="333334"/>
              </a:solidFill>
              <a:effectLst/>
              <a:latin typeface="Helvetica" panose="020B0604020202020204" pitchFamily="34" charset="0"/>
              <a:cs typeface="Helvetica" panose="020B0604020202020204" pitchFamily="34" charset="0"/>
            </a:endParaRPr>
          </a:p>
          <a:p>
            <a:pPr marL="285750" marR="0" lvl="0" indent="-2857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i="0" dirty="0">
                <a:solidFill>
                  <a:srgbClr val="333334"/>
                </a:solidFill>
                <a:effectLst/>
                <a:latin typeface="Helvetica" panose="020B0604020202020204" pitchFamily="34" charset="0"/>
                <a:cs typeface="Helvetica" panose="020B0604020202020204" pitchFamily="34" charset="0"/>
              </a:rPr>
              <a:t>1:10 -instructor-to-student ratio - </a:t>
            </a:r>
            <a:r>
              <a:rPr lang="en-US" sz="800" b="0" i="0" dirty="0">
                <a:solidFill>
                  <a:srgbClr val="333334"/>
                </a:solidFill>
                <a:effectLst/>
                <a:latin typeface="Helvetica" panose="020B0604020202020204" pitchFamily="34" charset="0"/>
                <a:cs typeface="Helvetica" panose="020B0604020202020204" pitchFamily="34" charset="0"/>
              </a:rPr>
              <a:t>Regardless of being in-person or virtual, the STOP THE BLEED</a:t>
            </a:r>
            <a:r>
              <a:rPr lang="en-US" sz="800" b="0" i="0" baseline="30000" dirty="0">
                <a:solidFill>
                  <a:srgbClr val="333334"/>
                </a:solidFill>
                <a:effectLst/>
                <a:latin typeface="Helvetica" panose="020B0604020202020204" pitchFamily="34" charset="0"/>
                <a:cs typeface="Helvetica" panose="020B0604020202020204" pitchFamily="34" charset="0"/>
              </a:rPr>
              <a:t>®</a:t>
            </a:r>
            <a:r>
              <a:rPr lang="en-US" sz="800" b="0" i="0" dirty="0">
                <a:solidFill>
                  <a:srgbClr val="333334"/>
                </a:solidFill>
                <a:effectLst/>
                <a:latin typeface="Helvetica" panose="020B0604020202020204" pitchFamily="34" charset="0"/>
                <a:cs typeface="Helvetica" panose="020B0604020202020204" pitchFamily="34" charset="0"/>
              </a:rPr>
              <a:t> Skills Only Course must meet the 1:10 -instructor-to-student ratio and be reflected in the Instructor Portal properly.</a:t>
            </a: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marR="0" lvl="0" indent="-285750" algn="l" defTabSz="494508"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800" dirty="0">
                <a:solidFill>
                  <a:srgbClr val="333334"/>
                </a:solidFill>
                <a:latin typeface="Helvetica" panose="020B0604020202020204" pitchFamily="34" charset="0"/>
                <a:cs typeface="Helvetica" panose="020B0604020202020204" pitchFamily="34" charset="0"/>
              </a:rPr>
              <a:t>Session demo can be found in the Instructor Portal - </a:t>
            </a:r>
            <a:r>
              <a:rPr lang="en-US" sz="1200" b="0" i="0" dirty="0">
                <a:solidFill>
                  <a:srgbClr val="333334"/>
                </a:solidFill>
                <a:effectLst/>
                <a:latin typeface="Helvetica" panose="020B0604020202020204" pitchFamily="34" charset="0"/>
                <a:cs typeface="Helvetica" panose="020B0604020202020204" pitchFamily="34" charset="0"/>
              </a:rPr>
              <a:t>Instructors should review the </a:t>
            </a:r>
            <a:r>
              <a:rPr lang="en-US" sz="1200" b="0" i="0" u="none" strike="noStrike" dirty="0">
                <a:solidFill>
                  <a:srgbClr val="143F89"/>
                </a:solidFill>
                <a:effectLst/>
                <a:latin typeface="Helvetica" panose="020B0604020202020204" pitchFamily="34" charset="0"/>
                <a:cs typeface="Helvetica" panose="020B0604020202020204" pitchFamily="34" charset="0"/>
                <a:hlinkClick r:id="rId3"/>
              </a:rPr>
              <a:t>virtual instructor skills video</a:t>
            </a:r>
            <a:r>
              <a:rPr lang="en-US" sz="1200" b="0" i="0" dirty="0">
                <a:solidFill>
                  <a:srgbClr val="333334"/>
                </a:solidFill>
                <a:effectLst/>
                <a:latin typeface="Helvetica" panose="020B0604020202020204" pitchFamily="34" charset="0"/>
                <a:cs typeface="Helvetica" panose="020B0604020202020204" pitchFamily="34" charset="0"/>
              </a:rPr>
              <a:t> as a guide on how to train the skills-only portion of the course.</a:t>
            </a:r>
          </a:p>
          <a:p>
            <a:pPr algn="l" fontAlgn="base"/>
            <a:endParaRPr lang="en-US" sz="1200" b="0" i="0" dirty="0">
              <a:solidFill>
                <a:srgbClr val="333334"/>
              </a:solidFill>
              <a:effectLst/>
              <a:latin typeface="Helvetica" panose="020B0604020202020204" pitchFamily="34" charset="0"/>
              <a:cs typeface="Helvetica" panose="020B0604020202020204" pitchFamily="34" charset="0"/>
            </a:endParaRPr>
          </a:p>
          <a:p>
            <a:pPr algn="l" fontAlgn="base"/>
            <a:endParaRPr lang="en-US" sz="800" b="0" i="0" dirty="0">
              <a:solidFill>
                <a:srgbClr val="333334"/>
              </a:solidFill>
              <a:effectLst/>
              <a:latin typeface="Metropolis-Regular"/>
            </a:endParaRPr>
          </a:p>
          <a:p>
            <a:pPr algn="l" fontAlgn="base"/>
            <a:r>
              <a:rPr lang="en-US" sz="800" b="1" i="0" dirty="0">
                <a:solidFill>
                  <a:srgbClr val="333334"/>
                </a:solidFill>
                <a:effectLst/>
                <a:latin typeface="Metropolis-Bold"/>
              </a:rPr>
              <a:t>Note: As a reminder, participants must complete both the lecture AND the skills component of the STOP THE BLEED</a:t>
            </a:r>
            <a:r>
              <a:rPr lang="en-US" sz="800" b="1" i="0" baseline="30000" dirty="0">
                <a:solidFill>
                  <a:srgbClr val="333334"/>
                </a:solidFill>
                <a:effectLst/>
                <a:latin typeface="inherit"/>
              </a:rPr>
              <a:t>®</a:t>
            </a:r>
            <a:r>
              <a:rPr lang="en-US" sz="800" b="1" i="0" dirty="0">
                <a:solidFill>
                  <a:srgbClr val="333334"/>
                </a:solidFill>
                <a:effectLst/>
                <a:latin typeface="Metropolis-Bold"/>
              </a:rPr>
              <a:t> Course to be considered COMPLETE and to receive a certificate of completion. </a:t>
            </a:r>
          </a:p>
          <a:p>
            <a:pPr algn="l" fontAlgn="base"/>
            <a:br>
              <a:rPr lang="en-US" sz="800" b="0" i="0" dirty="0">
                <a:solidFill>
                  <a:srgbClr val="333334"/>
                </a:solidFill>
                <a:effectLst/>
                <a:latin typeface="Metropolis-Regular"/>
              </a:rPr>
            </a:br>
            <a:r>
              <a:rPr lang="en-US" sz="800" b="1" spc="30" dirty="0">
                <a:solidFill>
                  <a:srgbClr val="1D2258"/>
                </a:solidFill>
                <a:latin typeface="+mn-lt"/>
                <a:cs typeface="HelveticaNeueLTStd-Bd"/>
              </a:rPr>
              <a:t>Documentation: Register and “close” courses at www.stopthebleed.org. Maintain your own rosters. Provide general course data to regional </a:t>
            </a:r>
            <a:r>
              <a:rPr lang="en-US" sz="800" b="1" i="0" dirty="0">
                <a:solidFill>
                  <a:srgbClr val="333334"/>
                </a:solidFill>
                <a:effectLst/>
                <a:latin typeface="Helvetica" panose="020B0604020202020204" pitchFamily="34" charset="0"/>
                <a:cs typeface="Helvetica" panose="020B0604020202020204" pitchFamily="34" charset="0"/>
              </a:rPr>
              <a:t>STOP THE BLEED</a:t>
            </a:r>
            <a:r>
              <a:rPr lang="en-US" sz="800" b="1" i="0" baseline="30000" dirty="0">
                <a:solidFill>
                  <a:srgbClr val="333334"/>
                </a:solidFill>
                <a:effectLst/>
                <a:latin typeface="Helvetica" panose="020B0604020202020204" pitchFamily="34" charset="0"/>
                <a:cs typeface="Helvetica" panose="020B0604020202020204" pitchFamily="34" charset="0"/>
              </a:rPr>
              <a:t>®</a:t>
            </a:r>
            <a:r>
              <a:rPr lang="en-US" sz="800" b="1" i="0" dirty="0">
                <a:solidFill>
                  <a:srgbClr val="333334"/>
                </a:solidFill>
                <a:effectLst/>
                <a:latin typeface="Helvetica" panose="020B0604020202020204" pitchFamily="34" charset="0"/>
                <a:cs typeface="Helvetica" panose="020B0604020202020204" pitchFamily="34" charset="0"/>
              </a:rPr>
              <a:t> Champion/RTAC Coordinator.</a:t>
            </a:r>
          </a:p>
          <a:p>
            <a:pPr algn="l" fontAlgn="base"/>
            <a:endParaRPr lang="en-US" sz="800" b="1" spc="30" dirty="0">
              <a:solidFill>
                <a:srgbClr val="1D2258"/>
              </a:solidFill>
              <a:latin typeface="+mn-lt"/>
              <a:cs typeface="HelveticaNeueLTStd-Bd"/>
            </a:endParaRPr>
          </a:p>
          <a:p>
            <a:pPr lvl="0"/>
            <a:endParaRPr lang="en-US" sz="800" dirty="0">
              <a:latin typeface="+mn-lt"/>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16</a:t>
            </a:fld>
            <a:endParaRPr lang="en-US"/>
          </a:p>
        </p:txBody>
      </p:sp>
    </p:spTree>
    <p:extLst>
      <p:ext uri="{BB962C8B-B14F-4D97-AF65-F5344CB8AC3E}">
        <p14:creationId xmlns:p14="http://schemas.microsoft.com/office/powerpoint/2010/main" val="294809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fontAlgn="base"/>
            <a:r>
              <a:rPr lang="en-US" sz="800" dirty="0">
                <a:latin typeface="Helvetica" panose="020B0604020202020204" pitchFamily="34" charset="0"/>
                <a:cs typeface="Helvetica" panose="020B0604020202020204" pitchFamily="34" charset="0"/>
              </a:rPr>
              <a:t>Refresher and Awareness offerings</a:t>
            </a:r>
          </a:p>
          <a:p>
            <a:pPr fontAlgn="base"/>
            <a:endParaRPr lang="en-US" sz="800" dirty="0">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800" i="0" dirty="0">
                <a:solidFill>
                  <a:srgbClr val="333334"/>
                </a:solidFill>
                <a:effectLst/>
                <a:latin typeface="Helvetica" panose="020B0604020202020204" pitchFamily="34" charset="0"/>
                <a:cs typeface="Helvetica" panose="020B0604020202020204" pitchFamily="34" charset="0"/>
              </a:rPr>
              <a:t>Abbreviated instruction - designed to offer </a:t>
            </a:r>
            <a:r>
              <a:rPr lang="en-US" sz="800" i="0" u="sng" dirty="0">
                <a:solidFill>
                  <a:srgbClr val="333334"/>
                </a:solidFill>
                <a:effectLst/>
                <a:latin typeface="Helvetica" panose="020B0604020202020204" pitchFamily="34" charset="0"/>
                <a:cs typeface="Helvetica" panose="020B0604020202020204" pitchFamily="34" charset="0"/>
              </a:rPr>
              <a:t>awareness level</a:t>
            </a:r>
            <a:r>
              <a:rPr lang="en-US" sz="800" i="0" dirty="0">
                <a:solidFill>
                  <a:srgbClr val="333334"/>
                </a:solidFill>
                <a:effectLst/>
                <a:latin typeface="Helvetica" panose="020B0604020202020204" pitchFamily="34" charset="0"/>
                <a:cs typeface="Helvetica" panose="020B0604020202020204" pitchFamily="34" charset="0"/>
              </a:rPr>
              <a:t> training to audiences with time limitations </a:t>
            </a:r>
          </a:p>
          <a:p>
            <a:pPr marL="285750" indent="-285750"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800" dirty="0">
                <a:solidFill>
                  <a:srgbClr val="333334"/>
                </a:solidFill>
                <a:latin typeface="Helvetica" panose="020B0604020202020204" pitchFamily="34" charset="0"/>
                <a:cs typeface="Helvetica" panose="020B0604020202020204" pitchFamily="34" charset="0"/>
              </a:rPr>
              <a:t>If including skills instruction and return skills demos by participants - reported as Skills Only courses*</a:t>
            </a:r>
          </a:p>
          <a:p>
            <a:pPr marL="285750" indent="-285750"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900" i="0" dirty="0">
                <a:solidFill>
                  <a:srgbClr val="333334"/>
                </a:solidFill>
                <a:effectLst/>
                <a:latin typeface="Helvetica" panose="020B0604020202020204" pitchFamily="34" charset="0"/>
                <a:cs typeface="Helvetica" panose="020B0604020202020204" pitchFamily="34" charset="0"/>
              </a:rPr>
              <a:t>May include video instruction or </a:t>
            </a:r>
            <a:r>
              <a:rPr lang="en-US" sz="9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900" dirty="0">
              <a:solidFill>
                <a:srgbClr val="333334"/>
              </a:solidFill>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r>
              <a:rPr lang="en-US" sz="900" dirty="0">
                <a:solidFill>
                  <a:srgbClr val="333334"/>
                </a:solidFill>
                <a:latin typeface="Helvetica" panose="020B0604020202020204" pitchFamily="34" charset="0"/>
                <a:cs typeface="Helvetica" panose="020B0604020202020204" pitchFamily="34" charset="0"/>
              </a:rPr>
              <a:t>Great for staff meetings, in-services, etc.  This is a wonderful opportunity to use the training video developed by the Georgia Trauma Commission. </a:t>
            </a: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8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marL="285750" indent="-285750" fontAlgn="base">
              <a:buFont typeface="Wingdings" panose="05000000000000000000" pitchFamily="2" charset="2"/>
              <a:buChar char="Ø"/>
            </a:pPr>
            <a:endParaRPr lang="en-US" sz="800" i="0" dirty="0">
              <a:solidFill>
                <a:srgbClr val="333334"/>
              </a:solidFill>
              <a:effectLst/>
              <a:latin typeface="Helvetica" panose="020B0604020202020204" pitchFamily="34" charset="0"/>
              <a:cs typeface="Helvetica" panose="020B0604020202020204" pitchFamily="34" charset="0"/>
            </a:endParaRPr>
          </a:p>
          <a:p>
            <a:pPr fontAlgn="base"/>
            <a:br>
              <a:rPr lang="pt-BR" sz="800" dirty="0">
                <a:latin typeface="Helvetica" panose="020B0604020202020204" pitchFamily="34" charset="0"/>
                <a:cs typeface="Helvetica" panose="020B0604020202020204" pitchFamily="34" charset="0"/>
              </a:rPr>
            </a:br>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17</a:t>
            </a:fld>
            <a:endParaRPr lang="en-US"/>
          </a:p>
        </p:txBody>
      </p:sp>
    </p:spTree>
    <p:extLst>
      <p:ext uri="{BB962C8B-B14F-4D97-AF65-F5344CB8AC3E}">
        <p14:creationId xmlns:p14="http://schemas.microsoft.com/office/powerpoint/2010/main" val="281308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indent="0" algn="l" fontAlgn="base">
              <a:buFont typeface="Wingdings" panose="05000000000000000000" pitchFamily="2" charset="2"/>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STOP THE BLEED® Awareness Video</a:t>
            </a:r>
            <a:endParaRPr lang="en-US" sz="900" i="0" dirty="0">
              <a:solidFill>
                <a:srgbClr val="333334"/>
              </a:solidFill>
              <a:effectLst/>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endParaRPr lang="en-US" sz="900" i="0" dirty="0">
              <a:solidFill>
                <a:srgbClr val="333334"/>
              </a:solidFill>
              <a:effectLst/>
              <a:latin typeface="Helvetica" panose="020B0604020202020204" pitchFamily="34" charset="0"/>
              <a:cs typeface="Helvetica" panose="020B0604020202020204" pitchFamily="34" charset="0"/>
            </a:endParaRPr>
          </a:p>
          <a:p>
            <a:pPr marL="0" indent="0" algn="l" fontAlgn="base">
              <a:buFont typeface="Wingdings" panose="05000000000000000000" pitchFamily="2" charset="2"/>
              <a:buNone/>
            </a:pPr>
            <a:r>
              <a:rPr lang="en-US" sz="900" i="0" dirty="0">
                <a:solidFill>
                  <a:srgbClr val="333334"/>
                </a:solidFill>
                <a:effectLst/>
                <a:latin typeface="Helvetica" panose="020B0604020202020204" pitchFamily="34" charset="0"/>
                <a:cs typeface="Helvetica" panose="020B0604020202020204" pitchFamily="34" charset="0"/>
              </a:rPr>
              <a:t>May include video instruction or </a:t>
            </a:r>
            <a:r>
              <a:rPr lang="en-US" sz="9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8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8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marL="282575" indent="-282575" algn="l" fontAlgn="base"/>
            <a:endParaRPr lang="en-US" sz="800" i="0" dirty="0">
              <a:solidFill>
                <a:srgbClr val="333334"/>
              </a:solidFill>
              <a:effectLst/>
              <a:latin typeface="Helvetica" panose="020B0604020202020204" pitchFamily="34" charset="0"/>
              <a:cs typeface="Helvetica" panose="020B0604020202020204" pitchFamily="34" charset="0"/>
            </a:endParaRPr>
          </a:p>
          <a:p>
            <a:pPr marL="282575" indent="-282575" algn="l" fontAlgn="base"/>
            <a:r>
              <a:rPr lang="en-US" sz="2000" b="0" i="0" dirty="0">
                <a:solidFill>
                  <a:srgbClr val="545454"/>
                </a:solidFill>
                <a:effectLst/>
                <a:latin typeface="Open Sans" panose="020B0606030504020204" pitchFamily="34" charset="0"/>
              </a:rPr>
              <a:t>The Georgia Trauma Commission has developed a short video designed to highlight the key concepts of hemorrhage control for traumatic injury. </a:t>
            </a:r>
          </a:p>
          <a:p>
            <a:pPr marL="282575" indent="-282575" algn="l" fontAlgn="base"/>
            <a:r>
              <a:rPr lang="en-US" sz="2000" b="0" i="0" dirty="0">
                <a:solidFill>
                  <a:srgbClr val="545454"/>
                </a:solidFill>
                <a:effectLst/>
                <a:latin typeface="Open Sans" panose="020B0606030504020204" pitchFamily="34" charset="0"/>
              </a:rPr>
              <a:t>Watch this short video to learn more. Then complete our optional survey and you will be entered into our weekly drawing for STOP THE BLEED</a:t>
            </a:r>
            <a:r>
              <a:rPr lang="en-US" sz="2000" b="0" i="0" baseline="30000" dirty="0">
                <a:solidFill>
                  <a:srgbClr val="545454"/>
                </a:solidFill>
                <a:effectLst/>
                <a:latin typeface="Open Sans" panose="020B0606030504020204" pitchFamily="34" charset="0"/>
              </a:rPr>
              <a:t>®</a:t>
            </a:r>
            <a:r>
              <a:rPr lang="en-US" sz="2000" b="0" i="0" dirty="0">
                <a:solidFill>
                  <a:srgbClr val="545454"/>
                </a:solidFill>
                <a:effectLst/>
                <a:latin typeface="Open Sans" panose="020B0606030504020204" pitchFamily="34" charset="0"/>
              </a:rPr>
              <a:t> Awareness Month Prizes.</a:t>
            </a:r>
            <a:endParaRPr lang="en-US" sz="800" i="0" dirty="0">
              <a:solidFill>
                <a:srgbClr val="333334"/>
              </a:solidFill>
              <a:effectLst/>
              <a:latin typeface="Helvetica" panose="020B0604020202020204" pitchFamily="34" charset="0"/>
              <a:cs typeface="Helvetica" panose="020B0604020202020204" pitchFamily="34" charset="0"/>
            </a:endParaRPr>
          </a:p>
          <a:p>
            <a:pPr fontAlgn="base"/>
            <a:endParaRPr lang="en-US" sz="649" b="0" i="0" kern="1200" dirty="0">
              <a:solidFill>
                <a:schemeClr val="tx1"/>
              </a:solidFill>
              <a:effectLst/>
              <a:latin typeface="+mn-lt"/>
              <a:ea typeface="+mn-ea"/>
              <a:cs typeface="+mn-cs"/>
            </a:endParaRPr>
          </a:p>
          <a:p>
            <a:pPr marL="0" marR="0" lvl="0" indent="0" algn="l" defTabSz="494508" rtl="0" eaLnBrk="1" fontAlgn="base" latinLnBrk="0" hangingPunct="1">
              <a:lnSpc>
                <a:spcPct val="100000"/>
              </a:lnSpc>
              <a:spcBef>
                <a:spcPts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How can viewers access the video and the National STOP THE BLEED® Month Education Survey?</a:t>
            </a:r>
          </a:p>
          <a:p>
            <a:r>
              <a:rPr lang="en-US" sz="1400" dirty="0"/>
              <a:t>To access the video with survey instructions, visit:</a:t>
            </a:r>
          </a:p>
          <a:p>
            <a:r>
              <a:rPr lang="en-US" sz="1400" dirty="0"/>
              <a:t>https://tinyurl.com/GASTBVid</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To access the video via its direct YouTube Link, visit</a:t>
            </a:r>
            <a:endParaRPr lang="en-US"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https://www.youtube.com/watch?v=QxZhvjnTwG8</a:t>
            </a:r>
            <a:endParaRPr lang="en-US" sz="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94508" rtl="0" eaLnBrk="1" fontAlgn="base" latinLnBrk="0" hangingPunct="1">
              <a:lnSpc>
                <a:spcPct val="100000"/>
              </a:lnSpc>
              <a:spcBef>
                <a:spcPts val="0"/>
              </a:spcBef>
              <a:spcAft>
                <a:spcPts val="0"/>
              </a:spcAft>
              <a:buClrTx/>
              <a:buSzTx/>
              <a:buFontTx/>
              <a:buNone/>
              <a:tabLst/>
              <a:defRPr/>
            </a:pPr>
            <a:endParaRPr lang="en-US" sz="800" i="0" dirty="0">
              <a:solidFill>
                <a:srgbClr val="333334"/>
              </a:solidFill>
              <a:effectLst/>
              <a:latin typeface="Helvetica" panose="020B0604020202020204" pitchFamily="34" charset="0"/>
              <a:cs typeface="Helvetica" panose="020B0604020202020204" pitchFamily="34" charset="0"/>
            </a:endParaRPr>
          </a:p>
          <a:p>
            <a:pPr fontAlgn="base"/>
            <a:endParaRPr lang="en-US" sz="649"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18</a:t>
            </a:fld>
            <a:endParaRPr lang="en-US"/>
          </a:p>
        </p:txBody>
      </p:sp>
    </p:spTree>
    <p:extLst>
      <p:ext uri="{BB962C8B-B14F-4D97-AF65-F5344CB8AC3E}">
        <p14:creationId xmlns:p14="http://schemas.microsoft.com/office/powerpoint/2010/main" val="47598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1200" b="0" dirty="0">
                <a:latin typeface="+mn-lt"/>
              </a:rPr>
              <a:t>Step 3: Plan Your Course</a:t>
            </a:r>
          </a:p>
          <a:p>
            <a:pPr lvl="0"/>
            <a:endParaRPr lang="en-US" sz="1200" b="0" dirty="0">
              <a:latin typeface="+mn-lt"/>
            </a:endParaRPr>
          </a:p>
          <a:p>
            <a:pPr marL="12700">
              <a:lnSpc>
                <a:spcPct val="100000"/>
              </a:lnSpc>
            </a:pPr>
            <a:r>
              <a:rPr lang="en-US" sz="1200" b="0" spc="30" dirty="0">
                <a:solidFill>
                  <a:srgbClr val="1D2258"/>
                </a:solidFill>
                <a:latin typeface="HelveticaNeueLTStd-Bd"/>
                <a:cs typeface="HelveticaNeueLTStd-Bd"/>
              </a:rPr>
              <a:t>Acquire Course Resources</a:t>
            </a:r>
          </a:p>
          <a:p>
            <a:pPr marL="12700">
              <a:lnSpc>
                <a:spcPct val="100000"/>
              </a:lnSpc>
            </a:pPr>
            <a:r>
              <a:rPr lang="en-US" sz="1200" b="0" spc="30" dirty="0">
                <a:solidFill>
                  <a:srgbClr val="1D2258"/>
                </a:solidFill>
                <a:latin typeface="HelveticaNeueLTStd-Bd"/>
                <a:cs typeface="HelveticaNeueLTStd-Bd"/>
              </a:rPr>
              <a:t>The presentation, booklets, and certificates are available in the Instructor Portal. Just click on “Instructor Materials”. Your regional </a:t>
            </a:r>
            <a:r>
              <a:rPr lang="en-US" sz="1200" b="0" i="0" dirty="0">
                <a:solidFill>
                  <a:srgbClr val="333333"/>
                </a:solidFill>
                <a:effectLst/>
                <a:latin typeface="Helvetica" panose="020B0604020202020204" pitchFamily="34" charset="0"/>
                <a:cs typeface="Helvetica" panose="020B0604020202020204" pitchFamily="34" charset="0"/>
              </a:rPr>
              <a:t>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may have a limited quantity of printed resources available.</a:t>
            </a:r>
          </a:p>
          <a:p>
            <a:pPr marL="12700">
              <a:lnSpc>
                <a:spcPct val="100000"/>
              </a:lnSpc>
            </a:pPr>
            <a:endParaRPr lang="en-US" sz="1200" b="0" i="0" spc="30" dirty="0">
              <a:solidFill>
                <a:srgbClr val="333333"/>
              </a:solidFill>
              <a:effectLst/>
              <a:latin typeface="Helvetica" panose="020B0604020202020204" pitchFamily="34" charset="0"/>
              <a:cs typeface="Helvetica" panose="020B0604020202020204" pitchFamily="34" charset="0"/>
            </a:endParaRPr>
          </a:p>
          <a:p>
            <a:pPr marL="12700">
              <a:lnSpc>
                <a:spcPct val="100000"/>
              </a:lnSpc>
            </a:pPr>
            <a:r>
              <a:rPr lang="en-US" sz="1200" b="0" i="0" spc="30" dirty="0">
                <a:solidFill>
                  <a:srgbClr val="333333"/>
                </a:solidFill>
                <a:effectLst/>
                <a:latin typeface="Helvetica" panose="020B0604020202020204" pitchFamily="34" charset="0"/>
                <a:cs typeface="Helvetica" panose="020B0604020202020204" pitchFamily="34" charset="0"/>
              </a:rPr>
              <a:t>The next slide will discuss training equipment. </a:t>
            </a:r>
            <a:endParaRPr lang="en-US" sz="1200" b="0" spc="30" dirty="0">
              <a:solidFill>
                <a:srgbClr val="1D2258"/>
              </a:solidFill>
              <a:latin typeface="HelveticaNeueLTStd-Bd"/>
              <a:cs typeface="HelveticaNeueLTStd-Bd"/>
            </a:endParaRPr>
          </a:p>
          <a:p>
            <a:pPr marL="12700">
              <a:lnSpc>
                <a:spcPct val="100000"/>
              </a:lnSpc>
            </a:pPr>
            <a:endParaRPr lang="en-US" sz="1200" b="0" spc="30" dirty="0">
              <a:solidFill>
                <a:srgbClr val="1D2258"/>
              </a:solidFill>
              <a:latin typeface="HelveticaNeueLTStd-Bd"/>
              <a:cs typeface="HelveticaNeueLTStd-Bd"/>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Time permitting, consider navigating the Instructor Materials section of the Instructor Portal</a:t>
            </a:r>
          </a:p>
        </p:txBody>
      </p:sp>
      <p:sp>
        <p:nvSpPr>
          <p:cNvPr id="4" name="Slide Number Placeholder 3"/>
          <p:cNvSpPr>
            <a:spLocks noGrp="1"/>
          </p:cNvSpPr>
          <p:nvPr>
            <p:ph type="sldNum" sz="quarter" idx="10"/>
          </p:nvPr>
        </p:nvSpPr>
        <p:spPr/>
        <p:txBody>
          <a:bodyPr/>
          <a:lstStyle/>
          <a:p>
            <a:fld id="{4348556F-5514-4A36-BFA3-C9D6CB400CDC}" type="slidenum">
              <a:rPr lang="en-US" smtClean="0"/>
              <a:t>19</a:t>
            </a:fld>
            <a:endParaRPr lang="en-US" dirty="0"/>
          </a:p>
        </p:txBody>
      </p:sp>
    </p:spTree>
    <p:extLst>
      <p:ext uri="{BB962C8B-B14F-4D97-AF65-F5344CB8AC3E}">
        <p14:creationId xmlns:p14="http://schemas.microsoft.com/office/powerpoint/2010/main" val="323230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1200" b="0" dirty="0">
                <a:latin typeface="+mn-lt"/>
              </a:rPr>
              <a:t>Step 3: Plan Your Course</a:t>
            </a:r>
          </a:p>
          <a:p>
            <a:pPr lvl="0"/>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1D2258"/>
                </a:solidFill>
                <a:latin typeface="HelveticaNeueLTStd-Bd"/>
                <a:cs typeface="HelveticaNeueLTStd-Bd"/>
              </a:rPr>
              <a:t>Acquire Course Resources - </a:t>
            </a:r>
            <a:r>
              <a:rPr lang="en-US" sz="1200" b="0" spc="30" dirty="0">
                <a:latin typeface="HelveticaNeueLTStd-Bd"/>
                <a:cs typeface="HelveticaNeueLTStd-Bd"/>
              </a:rPr>
              <a:t>Training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0" dirty="0">
              <a:latin typeface="HelveticaNeueLTStd-Bd"/>
              <a:cs typeface="HelveticaNeueLTStd-Bd"/>
            </a:endParaRPr>
          </a:p>
          <a:p>
            <a:pPr marL="171450" lvl="0" indent="-171450">
              <a:buFont typeface="Arial" panose="020B0604020202020204" pitchFamily="34" charset="0"/>
              <a:buChar char="•"/>
            </a:pPr>
            <a:r>
              <a:rPr lang="en-US" sz="1200" b="0" spc="30" dirty="0">
                <a:latin typeface="HelveticaNeueLTStd-Bd"/>
                <a:cs typeface="HelveticaNeueLTStd-Bd"/>
              </a:rPr>
              <a:t>Personal protective equipment (PPE) (gloves) </a:t>
            </a:r>
          </a:p>
          <a:p>
            <a:pPr marL="171450" lvl="0" indent="-171450">
              <a:buFont typeface="Arial" panose="020B0604020202020204" pitchFamily="34" charset="0"/>
              <a:buChar char="•"/>
            </a:pPr>
            <a:r>
              <a:rPr lang="en-US" sz="1200" b="0" spc="30" dirty="0">
                <a:latin typeface="HelveticaNeueLTStd-Bd"/>
                <a:cs typeface="HelveticaNeueLTStd-Bd"/>
              </a:rPr>
              <a:t>Hemorrhage control devices (tourniquet, gauze rolls)</a:t>
            </a:r>
          </a:p>
          <a:p>
            <a:pPr marL="171450" lvl="0" indent="-171450">
              <a:buFont typeface="Arial" panose="020B0604020202020204" pitchFamily="34" charset="0"/>
              <a:buChar char="•"/>
            </a:pPr>
            <a:r>
              <a:rPr lang="en-US" sz="1200" b="0" spc="30" dirty="0">
                <a:latin typeface="HelveticaNeueLTStd-Bd"/>
                <a:cs typeface="HelveticaNeueLTStd-Bd"/>
              </a:rPr>
              <a:t>Manikin or wound-packing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0" dirty="0">
              <a:latin typeface="HelveticaNeueLTStd-Bd"/>
              <a:cs typeface="HelveticaNeueLTStd-Bd"/>
            </a:endParaRPr>
          </a:p>
          <a:p>
            <a:pPr lvl="0"/>
            <a:r>
              <a:rPr lang="en-US" sz="1200" b="0" spc="30" dirty="0">
                <a:latin typeface="HelveticaNeueLTStd-Bd"/>
                <a:cs typeface="HelveticaNeueLTStd-Bd"/>
              </a:rPr>
              <a:t>Note: All students must have access, at a minimum, to the equipment needed to complete the skill stations. The equipment can either be supplied in each skill station or provided to each group of students. All equipment must be clean and in proper working order. </a:t>
            </a:r>
          </a:p>
          <a:p>
            <a:pPr lvl="0"/>
            <a:endParaRPr lang="en-US" sz="1200" b="0" spc="30" dirty="0">
              <a:solidFill>
                <a:schemeClr val="bg1"/>
              </a:solidFill>
              <a:latin typeface="HelveticaNeueLTStd-Bd"/>
              <a:cs typeface="HelveticaNeueLTStd-Bd"/>
            </a:endParaRPr>
          </a:p>
          <a:p>
            <a:pPr lvl="0"/>
            <a:r>
              <a:rPr lang="en-US" sz="1200" b="0" spc="30" dirty="0">
                <a:solidFill>
                  <a:schemeClr val="bg1"/>
                </a:solidFill>
                <a:latin typeface="HelveticaNeueLTStd-Bd"/>
                <a:cs typeface="HelveticaNeueLTStd-Bd"/>
              </a:rPr>
              <a:t>Acquisition Strategies:</a:t>
            </a:r>
          </a:p>
          <a:p>
            <a:pPr marL="171450" lvl="0" indent="-171450">
              <a:buFont typeface="Arial" panose="020B0604020202020204" pitchFamily="34" charset="0"/>
              <a:buChar char="•"/>
            </a:pPr>
            <a:r>
              <a:rPr lang="en-US" sz="1200" b="0" spc="30" dirty="0">
                <a:solidFill>
                  <a:schemeClr val="bg1"/>
                </a:solidFill>
                <a:latin typeface="HelveticaNeueLTStd-Bd"/>
                <a:cs typeface="HelveticaNeueLTStd-Bd"/>
              </a:rPr>
              <a:t>Buy</a:t>
            </a:r>
          </a:p>
          <a:p>
            <a:pPr marL="171450" lvl="0" indent="-171450">
              <a:buFont typeface="Arial" panose="020B0604020202020204" pitchFamily="34" charset="0"/>
              <a:buChar char="•"/>
            </a:pPr>
            <a:r>
              <a:rPr lang="en-US" sz="1200" b="0" spc="30" dirty="0">
                <a:solidFill>
                  <a:schemeClr val="bg1"/>
                </a:solidFill>
                <a:latin typeface="HelveticaNeueLTStd-Bd"/>
                <a:cs typeface="HelveticaNeueLTStd-Bd"/>
              </a:rPr>
              <a:t>Borrow</a:t>
            </a:r>
          </a:p>
          <a:p>
            <a:pPr marL="171450" lvl="0" indent="-171450">
              <a:buFont typeface="Arial" panose="020B0604020202020204" pitchFamily="34" charset="0"/>
              <a:buChar char="•"/>
            </a:pPr>
            <a:r>
              <a:rPr lang="en-US" sz="1200" b="0" spc="30" dirty="0">
                <a:solidFill>
                  <a:schemeClr val="bg1"/>
                </a:solidFill>
                <a:latin typeface="HelveticaNeueLTStd-Bd"/>
                <a:cs typeface="HelveticaNeueLTStd-Bd"/>
              </a:rPr>
              <a:t>Build</a:t>
            </a:r>
          </a:p>
          <a:p>
            <a:pPr lvl="0"/>
            <a:endParaRPr lang="en-US" sz="1200" b="0" spc="30" dirty="0">
              <a:latin typeface="HelveticaNeueLTStd-Bd"/>
              <a:cs typeface="HelveticaNeueLTStd-Bd"/>
            </a:endParaRPr>
          </a:p>
          <a:p>
            <a:pPr lvl="0"/>
            <a:endParaRPr lang="en-US" sz="1200" b="0" spc="30" dirty="0">
              <a:latin typeface="HelveticaNeueLTStd-Bd"/>
              <a:cs typeface="HelveticaNeueLTStd-Bd"/>
            </a:endParaRPr>
          </a:p>
          <a:p>
            <a:pPr lvl="0"/>
            <a:endParaRPr lang="en-US" sz="1200" b="1" spc="30" dirty="0">
              <a:latin typeface="HelveticaNeueLTStd-Bd"/>
              <a:cs typeface="HelveticaNeueLTStd-Bd"/>
            </a:endParaRPr>
          </a:p>
          <a:p>
            <a:pPr lvl="0"/>
            <a:endParaRPr lang="en-US" sz="1200" b="1" spc="30" dirty="0">
              <a:latin typeface="HelveticaNeueLTStd-Bd"/>
              <a:cs typeface="HelveticaNeueLTStd-Bd"/>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t>20</a:t>
            </a:fld>
            <a:endParaRPr lang="en-US" dirty="0"/>
          </a:p>
        </p:txBody>
      </p:sp>
    </p:spTree>
    <p:extLst>
      <p:ext uri="{BB962C8B-B14F-4D97-AF65-F5344CB8AC3E}">
        <p14:creationId xmlns:p14="http://schemas.microsoft.com/office/powerpoint/2010/main" val="246407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lnSpc>
                <a:spcPct val="110000"/>
              </a:lnSpc>
              <a:spcBef>
                <a:spcPts val="2400"/>
              </a:spcBef>
            </a:pPr>
            <a:r>
              <a:rPr lang="en-US" sz="1200" cap="none" baseline="0" dirty="0">
                <a:latin typeface="+mn-lt"/>
              </a:rPr>
              <a:t>The guiding principle of the Hartford Consensus recommendations is that “no one should die from uncontrolled bleeding.”</a:t>
            </a:r>
          </a:p>
          <a:p>
            <a:pPr marL="171450" lvl="0" indent="-171450" algn="l">
              <a:lnSpc>
                <a:spcPct val="120000"/>
              </a:lnSpc>
              <a:spcBef>
                <a:spcPts val="2400"/>
              </a:spcBef>
              <a:buFont typeface="Arial" panose="020B0604020202020204" pitchFamily="34" charset="0"/>
              <a:buChar char="•"/>
            </a:pPr>
            <a:r>
              <a:rPr lang="en-US" sz="1200" dirty="0">
                <a:latin typeface="+mn-lt"/>
              </a:rPr>
              <a:t>The public, as immediate responders, should know how to stop bleeding – they should be educated, equipped, and impowered to control bleeding.</a:t>
            </a:r>
          </a:p>
          <a:p>
            <a:pPr marL="171450" lvl="0" indent="-171450" algn="l">
              <a:lnSpc>
                <a:spcPct val="120000"/>
              </a:lnSpc>
              <a:spcBef>
                <a:spcPts val="2400"/>
              </a:spcBef>
              <a:buFont typeface="Arial" panose="020B0604020202020204" pitchFamily="34" charset="0"/>
              <a:buChar char="•"/>
            </a:pPr>
            <a:r>
              <a:rPr lang="en-US" sz="1200" dirty="0">
                <a:latin typeface="+mn-lt"/>
              </a:rPr>
              <a:t>Law enforcement, as first responding officers, should know how to stop bleeding </a:t>
            </a:r>
          </a:p>
          <a:p>
            <a:pPr marL="171450" lvl="0" indent="-171450" algn="l">
              <a:lnSpc>
                <a:spcPct val="120000"/>
              </a:lnSpc>
              <a:spcBef>
                <a:spcPts val="2400"/>
              </a:spcBef>
              <a:buFont typeface="Arial" panose="020B0604020202020204" pitchFamily="34" charset="0"/>
              <a:buChar char="•"/>
            </a:pPr>
            <a:r>
              <a:rPr lang="en-US" sz="1200" dirty="0">
                <a:latin typeface="+mn-lt"/>
              </a:rPr>
              <a:t>You can help by teaching the public to control bleeding</a:t>
            </a:r>
          </a:p>
          <a:p>
            <a:pPr algn="l">
              <a:lnSpc>
                <a:spcPct val="110000"/>
              </a:lnSpc>
            </a:pPr>
            <a:endParaRPr lang="en-US" sz="700" i="1" dirty="0">
              <a:solidFill>
                <a:schemeClr val="bg1"/>
              </a:solidFill>
              <a:latin typeface="Helvetica Neue"/>
            </a:endParaRPr>
          </a:p>
          <a:p>
            <a:pPr algn="l">
              <a:lnSpc>
                <a:spcPct val="110000"/>
              </a:lnSpc>
            </a:pPr>
            <a:r>
              <a:rPr lang="en-US" sz="700" i="1" dirty="0">
                <a:solidFill>
                  <a:schemeClr val="bg1"/>
                </a:solidFill>
                <a:latin typeface="Helvetica Neue"/>
              </a:rPr>
              <a:t> </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a:t>
            </a:fld>
            <a:endParaRPr lang="en-US"/>
          </a:p>
        </p:txBody>
      </p:sp>
    </p:spTree>
    <p:extLst>
      <p:ext uri="{BB962C8B-B14F-4D97-AF65-F5344CB8AC3E}">
        <p14:creationId xmlns:p14="http://schemas.microsoft.com/office/powerpoint/2010/main" val="102594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1200" b="0" dirty="0">
                <a:latin typeface="+mn-lt"/>
              </a:rPr>
              <a:t>Step 3: Plan Your Course</a:t>
            </a:r>
          </a:p>
          <a:p>
            <a:pPr lvl="0"/>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1D2258"/>
                </a:solidFill>
                <a:latin typeface="HelveticaNeueLTStd-Bd"/>
                <a:cs typeface="HelveticaNeueLTStd-Bd"/>
              </a:rPr>
              <a:t>Acquire Course Resources - </a:t>
            </a:r>
            <a:r>
              <a:rPr lang="en-US" sz="1200" b="0" spc="30" dirty="0">
                <a:latin typeface="HelveticaNeueLTStd-Bd"/>
                <a:cs typeface="HelveticaNeueLTStd-Bd"/>
              </a:rPr>
              <a:t>Training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0" dirty="0">
              <a:latin typeface="HelveticaNeueLTStd-Bd"/>
              <a:cs typeface="HelveticaNeueLTStd-Bd"/>
            </a:endParaRPr>
          </a:p>
          <a:p>
            <a:r>
              <a:rPr lang="en-US" dirty="0"/>
              <a:t>Buy - Examples of commercially available wound packing trainers.</a:t>
            </a:r>
          </a:p>
          <a:p>
            <a:pPr lvl="0"/>
            <a:endParaRPr lang="en-US" sz="1200" b="1" spc="30" dirty="0">
              <a:latin typeface="HelveticaNeueLTStd-Bd"/>
              <a:cs typeface="HelveticaNeueLTStd-B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Time permitting, consider discussing pros and cons of various types of training equipment</a:t>
            </a:r>
          </a:p>
          <a:p>
            <a:pPr lvl="0"/>
            <a:endParaRPr lang="en-US" sz="1200" b="1" spc="30" dirty="0">
              <a:latin typeface="HelveticaNeueLTStd-Bd"/>
              <a:cs typeface="HelveticaNeueLTStd-Bd"/>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t>21</a:t>
            </a:fld>
            <a:endParaRPr lang="en-US" dirty="0"/>
          </a:p>
        </p:txBody>
      </p:sp>
    </p:spTree>
    <p:extLst>
      <p:ext uri="{BB962C8B-B14F-4D97-AF65-F5344CB8AC3E}">
        <p14:creationId xmlns:p14="http://schemas.microsoft.com/office/powerpoint/2010/main" val="96053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1200" b="0" dirty="0">
                <a:latin typeface="+mn-lt"/>
              </a:rPr>
              <a:t>Step 3: Plan Your Course</a:t>
            </a:r>
          </a:p>
          <a:p>
            <a:pPr lvl="0"/>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1D2258"/>
                </a:solidFill>
                <a:latin typeface="HelveticaNeueLTStd-Bd"/>
                <a:cs typeface="HelveticaNeueLTStd-Bd"/>
              </a:rPr>
              <a:t>Acquire Course Resources - </a:t>
            </a:r>
            <a:r>
              <a:rPr lang="en-US" sz="1200" b="0" spc="30" dirty="0">
                <a:latin typeface="HelveticaNeueLTStd-Bd"/>
                <a:cs typeface="HelveticaNeueLTStd-Bd"/>
              </a:rPr>
              <a:t>Training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0" dirty="0">
              <a:latin typeface="HelveticaNeueLTStd-Bd"/>
              <a:cs typeface="HelveticaNeueLTStd-Bd"/>
            </a:endParaRPr>
          </a:p>
          <a:p>
            <a:r>
              <a:rPr lang="en-US" dirty="0"/>
              <a:t>Build - Examples of improvised wound packing trainers.</a:t>
            </a:r>
          </a:p>
          <a:p>
            <a:pPr lvl="0"/>
            <a:endParaRPr lang="en-US" sz="1200" b="0" spc="30" dirty="0">
              <a:latin typeface="HelveticaNeueLTStd-Bd"/>
              <a:cs typeface="HelveticaNeueLTStd-B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Time permitting, consider discussing pros and cons of various types of training equipment</a:t>
            </a:r>
          </a:p>
          <a:p>
            <a:pPr lvl="0"/>
            <a:endParaRPr lang="en-US" sz="1200" b="0" spc="30" dirty="0">
              <a:latin typeface="HelveticaNeueLTStd-Bd"/>
              <a:cs typeface="HelveticaNeueLTStd-Bd"/>
            </a:endParaRPr>
          </a:p>
          <a:p>
            <a:pPr lvl="0"/>
            <a:endParaRPr lang="en-US" sz="1200" b="0" spc="30" dirty="0">
              <a:latin typeface="HelveticaNeueLTStd-Bd"/>
              <a:cs typeface="HelveticaNeueLTStd-Bd"/>
            </a:endParaRPr>
          </a:p>
          <a:p>
            <a:pPr lvl="0"/>
            <a:endParaRPr lang="en-US" sz="1200" b="1" spc="30" dirty="0">
              <a:latin typeface="HelveticaNeueLTStd-Bd"/>
              <a:cs typeface="HelveticaNeueLTStd-Bd"/>
            </a:endParaRPr>
          </a:p>
          <a:p>
            <a:pPr lvl="0"/>
            <a:endParaRPr lang="en-US" sz="1200" b="1" spc="30" dirty="0">
              <a:latin typeface="HelveticaNeueLTStd-Bd"/>
              <a:cs typeface="HelveticaNeueLTStd-Bd"/>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t>22</a:t>
            </a:fld>
            <a:endParaRPr lang="en-US" dirty="0"/>
          </a:p>
        </p:txBody>
      </p:sp>
    </p:spTree>
    <p:extLst>
      <p:ext uri="{BB962C8B-B14F-4D97-AF65-F5344CB8AC3E}">
        <p14:creationId xmlns:p14="http://schemas.microsoft.com/office/powerpoint/2010/main" val="2285329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800" b="0" dirty="0">
                <a:latin typeface="+mn-lt"/>
              </a:rPr>
              <a:t>Step 3: Plan Your Course</a:t>
            </a:r>
          </a:p>
          <a:p>
            <a:pPr lvl="0"/>
            <a:endParaRPr lang="en-US" sz="8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spc="30" dirty="0">
                <a:solidFill>
                  <a:srgbClr val="1D2258"/>
                </a:solidFill>
                <a:latin typeface="HelveticaNeueLTStd-Bd"/>
                <a:cs typeface="HelveticaNeueLTStd-Bd"/>
              </a:rPr>
              <a:t>Acquire Course Resources - </a:t>
            </a:r>
            <a:r>
              <a:rPr lang="en-US" sz="800" b="0" spc="30" dirty="0">
                <a:latin typeface="HelveticaNeueLTStd-Bd"/>
                <a:cs typeface="HelveticaNeueLTStd-Bd"/>
              </a:rPr>
              <a:t>Training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spc="30" dirty="0">
              <a:latin typeface="HelveticaNeueLTStd-Bd"/>
              <a:cs typeface="HelveticaNeueLTStd-Bd"/>
            </a:endParaRPr>
          </a:p>
          <a:p>
            <a:r>
              <a:rPr lang="en-US" sz="800" dirty="0"/>
              <a:t>Borrow – Contact your regional </a:t>
            </a:r>
            <a:r>
              <a:rPr lang="en-US" sz="800" b="0" i="0" dirty="0">
                <a:solidFill>
                  <a:srgbClr val="5A5A5A"/>
                </a:solidFill>
                <a:effectLst/>
                <a:latin typeface="Arial" panose="020B0604020202020204" pitchFamily="34" charset="0"/>
              </a:rPr>
              <a:t>STOP THE BLEED</a:t>
            </a:r>
            <a:r>
              <a:rPr lang="en-US" sz="800" b="0" i="0" baseline="30000" dirty="0">
                <a:solidFill>
                  <a:srgbClr val="5A5A5A"/>
                </a:solidFill>
                <a:effectLst/>
                <a:latin typeface="Arial" panose="020B0604020202020204" pitchFamily="34" charset="0"/>
              </a:rPr>
              <a:t>® </a:t>
            </a:r>
            <a:r>
              <a:rPr lang="en-US" sz="800" b="0" spc="30" dirty="0">
                <a:solidFill>
                  <a:srgbClr val="27306B"/>
                </a:solidFill>
                <a:latin typeface="+mn-lt"/>
                <a:cs typeface="HelveticaNeueLTStd-Bd"/>
              </a:rPr>
              <a:t>Champion</a:t>
            </a:r>
          </a:p>
          <a:p>
            <a:endParaRPr lang="en-US" sz="800" b="0" spc="30" dirty="0">
              <a:solidFill>
                <a:srgbClr val="27306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dirty="0">
                <a:solidFill>
                  <a:srgbClr val="545454"/>
                </a:solidFill>
                <a:effectLst/>
                <a:latin typeface="Open Sans" panose="020B0606030504020204" pitchFamily="34" charset="0"/>
              </a:rPr>
              <a:t>Note: STOP THE BLEED</a:t>
            </a:r>
            <a:r>
              <a:rPr lang="en-US" sz="1050" b="1" i="0" baseline="30000" dirty="0">
                <a:solidFill>
                  <a:srgbClr val="545454"/>
                </a:solidFill>
                <a:effectLst/>
                <a:latin typeface="Open Sans" panose="020B0606030504020204" pitchFamily="34" charset="0"/>
              </a:rPr>
              <a:t>®</a:t>
            </a:r>
            <a:r>
              <a:rPr lang="en-US" sz="1050" b="1" i="0" dirty="0">
                <a:solidFill>
                  <a:srgbClr val="545454"/>
                </a:solidFill>
                <a:effectLst/>
                <a:latin typeface="Open Sans" panose="020B0606030504020204" pitchFamily="34" charset="0"/>
              </a:rPr>
              <a:t> Champions are designated by their Regional Trauma Advisory Committees or Regional EMS Council to “champion” this life-saving community resilience initiative within their region. They are experienced </a:t>
            </a:r>
            <a:r>
              <a:rPr lang="en-US" sz="1050" b="1" i="0" dirty="0">
                <a:solidFill>
                  <a:srgbClr val="5A5A5A"/>
                </a:solidFill>
                <a:effectLst/>
                <a:latin typeface="Arial" panose="020B0604020202020204" pitchFamily="34" charset="0"/>
              </a:rPr>
              <a:t>STOP THE BLEED</a:t>
            </a:r>
            <a:r>
              <a:rPr lang="en-US" sz="1050" b="1" i="0" baseline="30000" dirty="0">
                <a:solidFill>
                  <a:srgbClr val="5A5A5A"/>
                </a:solidFill>
                <a:effectLst/>
                <a:latin typeface="Arial" panose="020B0604020202020204" pitchFamily="34" charset="0"/>
              </a:rPr>
              <a:t>® </a:t>
            </a:r>
            <a:r>
              <a:rPr lang="en-US" sz="1050" b="1" i="0" baseline="30000" dirty="0">
                <a:solidFill>
                  <a:srgbClr val="545454"/>
                </a:solidFill>
                <a:effectLst/>
                <a:latin typeface="Open Sans" panose="020B0606030504020204" pitchFamily="34" charset="0"/>
              </a:rPr>
              <a:t> </a:t>
            </a:r>
            <a:r>
              <a:rPr lang="en-US" sz="1050" b="1" i="0" dirty="0">
                <a:solidFill>
                  <a:srgbClr val="545454"/>
                </a:solidFill>
                <a:effectLst/>
                <a:latin typeface="Open Sans" panose="020B0606030504020204" pitchFamily="34" charset="0"/>
              </a:rPr>
              <a:t>Instructors and are passionate about the provision of bleeding control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i="0" dirty="0">
              <a:solidFill>
                <a:srgbClr val="54545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dirty="0">
                <a:solidFill>
                  <a:srgbClr val="545454"/>
                </a:solidFill>
                <a:effectLst/>
                <a:latin typeface="Open Sans" panose="020B0606030504020204" pitchFamily="34" charset="0"/>
              </a:rPr>
              <a:t>While the role may be filled by the Regional RTAC Coordinator, Champions are considered to be voluntarily appointed. Meaning, this is not a paid position, and your Champion likely works full-time in another capacity. When making a request, ple</a:t>
            </a:r>
            <a:r>
              <a:rPr lang="en-US" sz="800" b="1" spc="30" dirty="0">
                <a:latin typeface="HelveticaNeueLTStd-Bd"/>
                <a:cs typeface="HelveticaNeueLTStd-Bd"/>
              </a:rPr>
              <a:t>ase allow sufficient lead time so that we/they can better assist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spc="30" dirty="0">
              <a:latin typeface="HelveticaNeueLTStd-Bd"/>
              <a:cs typeface="HelveticaNeueLTStd-Bd"/>
            </a:endParaRPr>
          </a:p>
          <a:p>
            <a:pPr lvl="0"/>
            <a:r>
              <a:rPr lang="en-US" sz="700" b="0" dirty="0"/>
              <a:t>Regional Resources - </a:t>
            </a:r>
            <a:r>
              <a:rPr lang="en-US" sz="1200" b="0" spc="30" dirty="0">
                <a:solidFill>
                  <a:srgbClr val="27306B"/>
                </a:solidFill>
                <a:latin typeface="+mn-lt"/>
                <a:cs typeface="HelveticaNeueLTStd-Bd"/>
              </a:rPr>
              <a:t>STB “Champions</a:t>
            </a:r>
            <a:r>
              <a:rPr lang="en-US" sz="1200" b="0" i="1" spc="30" dirty="0">
                <a:solidFill>
                  <a:srgbClr val="27306B"/>
                </a:solidFill>
                <a:latin typeface="+mn-lt"/>
                <a:cs typeface="HelveticaNeueLTStd-Bd"/>
              </a:rPr>
              <a:t>”</a:t>
            </a:r>
          </a:p>
          <a:p>
            <a:pPr marL="12700">
              <a:lnSpc>
                <a:spcPct val="100000"/>
              </a:lnSpc>
            </a:pPr>
            <a:endParaRPr lang="en-US" sz="1200" b="0" i="1" spc="30" dirty="0">
              <a:solidFill>
                <a:srgbClr val="27306B"/>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spc="30" dirty="0">
                <a:solidFill>
                  <a:srgbClr val="1D2258"/>
                </a:solidFill>
                <a:latin typeface="+mn-lt"/>
                <a:cs typeface="HelveticaNeueLTStd-Bd"/>
              </a:rPr>
              <a:t>Training </a:t>
            </a:r>
            <a:r>
              <a:rPr lang="en-US" sz="1200" b="0" spc="30" dirty="0">
                <a:solidFill>
                  <a:srgbClr val="1D2258"/>
                </a:solidFill>
                <a:latin typeface="+mn-lt"/>
                <a:cs typeface="HelveticaNeueLTStd-Bd"/>
              </a:rPr>
              <a:t>equipment caches - </a:t>
            </a:r>
            <a:r>
              <a:rPr lang="en-US" sz="1200" b="1" spc="30" dirty="0">
                <a:latin typeface="HelveticaNeueLTStd-Bd"/>
                <a:cs typeface="HelveticaNeueLTStd-Bd"/>
              </a:rPr>
              <a:t>STB Champions may have equipment available to be “checked out” from their regional caches.</a:t>
            </a:r>
          </a:p>
          <a:p>
            <a:pPr marL="184150" indent="-171450">
              <a:lnSpc>
                <a:spcPct val="100000"/>
              </a:lnSpc>
              <a:buFont typeface="Arial" panose="020B0604020202020204" pitchFamily="34" charset="0"/>
              <a:buChar char="•"/>
            </a:pPr>
            <a:endParaRPr lang="en-US" sz="1200" b="0" i="1" spc="30" dirty="0">
              <a:solidFill>
                <a:srgbClr val="27306B"/>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30" dirty="0">
                <a:solidFill>
                  <a:srgbClr val="1D2258"/>
                </a:solidFill>
                <a:latin typeface="+mn-lt"/>
                <a:cs typeface="HelveticaNeueLTStd-Bd"/>
              </a:rPr>
              <a:t>Technical Assistance - </a:t>
            </a:r>
            <a:r>
              <a:rPr lang="en-US" sz="1200" b="1" spc="30" dirty="0">
                <a:latin typeface="HelveticaNeueLTStd-Bd"/>
                <a:cs typeface="HelveticaNeueLTStd-Bd"/>
              </a:rPr>
              <a:t>STB Champions may be able to provided technical assistance and access to a limited quantity of printed resources. (booklets, certificates)</a:t>
            </a:r>
            <a:endParaRPr lang="en-US" sz="1200" b="0" spc="30" dirty="0">
              <a:solidFill>
                <a:srgbClr val="1D2258"/>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30" dirty="0">
              <a:solidFill>
                <a:srgbClr val="1D2258"/>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30" dirty="0">
                <a:solidFill>
                  <a:srgbClr val="1D2258"/>
                </a:solidFill>
                <a:latin typeface="+mn-lt"/>
                <a:cs typeface="HelveticaNeueLTStd-Bd"/>
              </a:rPr>
              <a:t>Volunteers - </a:t>
            </a:r>
            <a:r>
              <a:rPr lang="en-US" sz="1200" b="1" spc="30" dirty="0">
                <a:latin typeface="HelveticaNeueLTStd-Bd"/>
                <a:cs typeface="HelveticaNeueLTStd-Bd"/>
              </a:rPr>
              <a:t>STB Champions may be able to assist you in recruiting STN Instructors and Volunteers</a:t>
            </a:r>
            <a:endParaRPr lang="en-US" sz="1200" b="0" spc="30" dirty="0">
              <a:solidFill>
                <a:srgbClr val="1D2258"/>
              </a:solidFill>
              <a:latin typeface="+mn-lt"/>
              <a:cs typeface="HelveticaNeueLTStd-Bd"/>
            </a:endParaRPr>
          </a:p>
          <a:p>
            <a:pPr marL="184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30" dirty="0">
              <a:solidFill>
                <a:srgbClr val="1D2258"/>
              </a:solidFill>
              <a:latin typeface="+mn-lt"/>
              <a:cs typeface="HelveticaNeueLTStd-Bd"/>
            </a:endParaRPr>
          </a:p>
          <a:p>
            <a:pPr marL="184150" indent="-171450">
              <a:lnSpc>
                <a:spcPct val="100000"/>
              </a:lnSpc>
              <a:buFont typeface="Arial" panose="020B0604020202020204" pitchFamily="34" charset="0"/>
              <a:buChar char="•"/>
            </a:pPr>
            <a:endParaRPr lang="en-US" sz="1200" b="0" i="1" spc="30" dirty="0">
              <a:solidFill>
                <a:srgbClr val="27306B"/>
              </a:solidFill>
              <a:latin typeface="+mn-lt"/>
              <a:cs typeface="HelveticaNeueLTStd-Bd"/>
            </a:endParaRPr>
          </a:p>
          <a:p>
            <a:pPr marL="184150" indent="-171450">
              <a:lnSpc>
                <a:spcPct val="100000"/>
              </a:lnSpc>
              <a:buFont typeface="Arial" panose="020B0604020202020204" pitchFamily="34" charset="0"/>
              <a:buChar char="•"/>
            </a:pPr>
            <a:r>
              <a:rPr lang="en-US" sz="1200" b="0" i="1" spc="30" dirty="0">
                <a:solidFill>
                  <a:srgbClr val="27306B"/>
                </a:solidFill>
                <a:latin typeface="+mn-lt"/>
                <a:cs typeface="HelveticaNeueLTStd-Bd"/>
              </a:rPr>
              <a:t>Reporting mechanism </a:t>
            </a:r>
            <a:r>
              <a:rPr lang="en-US" sz="1200" b="0" spc="30" dirty="0">
                <a:solidFill>
                  <a:srgbClr val="1D2258"/>
                </a:solidFill>
                <a:latin typeface="+mn-lt"/>
                <a:cs typeface="HelveticaNeueLTStd-Bd"/>
              </a:rPr>
              <a:t>- </a:t>
            </a:r>
            <a:r>
              <a:rPr lang="en-US" sz="1200" b="1" spc="30" dirty="0">
                <a:latin typeface="HelveticaNeueLTStd-Bd"/>
                <a:cs typeface="HelveticaNeueLTStd-Bd"/>
              </a:rPr>
              <a:t>STB Champions serve as a reporting mechanism for STB courses in Georgia. Please report your STB course information to the ACS using the instructor portal and to your STB Champion and/or RTAC Coordinator.</a:t>
            </a:r>
            <a:endParaRPr lang="en-US" sz="1200" b="0" i="1" spc="30" dirty="0">
              <a:solidFill>
                <a:srgbClr val="27306B"/>
              </a:solidFill>
              <a:latin typeface="+mn-lt"/>
              <a:cs typeface="HelveticaNeueLTStd-Bd"/>
            </a:endParaRPr>
          </a:p>
          <a:p>
            <a:pPr marL="12700" indent="0">
              <a:lnSpc>
                <a:spcPct val="100000"/>
              </a:lnSpc>
              <a:buFont typeface="Arial" panose="020B0604020202020204" pitchFamily="34" charset="0"/>
              <a:buNone/>
            </a:pPr>
            <a:endParaRPr lang="en-US" sz="1200" b="0" spc="30" dirty="0">
              <a:solidFill>
                <a:srgbClr val="1D2258"/>
              </a:solidFill>
              <a:latin typeface="+mn-lt"/>
              <a:cs typeface="HelveticaNeueLTStd-Bd"/>
            </a:endParaRPr>
          </a:p>
          <a:p>
            <a:pPr lvl="0"/>
            <a:endParaRPr lang="en-US" sz="700" dirty="0"/>
          </a:p>
          <a:p>
            <a:pPr lvl="0"/>
            <a:endParaRPr lang="en-US" sz="700" dirty="0"/>
          </a:p>
          <a:p>
            <a:pPr lvl="0"/>
            <a:endParaRPr lang="en-US" sz="700" dirty="0"/>
          </a:p>
        </p:txBody>
      </p:sp>
      <p:sp>
        <p:nvSpPr>
          <p:cNvPr id="4" name="Slide Number Placeholder 3"/>
          <p:cNvSpPr>
            <a:spLocks noGrp="1"/>
          </p:cNvSpPr>
          <p:nvPr>
            <p:ph type="sldNum" sz="quarter" idx="10"/>
          </p:nvPr>
        </p:nvSpPr>
        <p:spPr/>
        <p:txBody>
          <a:bodyPr/>
          <a:lstStyle/>
          <a:p>
            <a:fld id="{4348556F-5514-4A36-BFA3-C9D6CB400CDC}" type="slidenum">
              <a:rPr lang="en-US" smtClean="0"/>
              <a:t>23</a:t>
            </a:fld>
            <a:endParaRPr lang="en-US" dirty="0"/>
          </a:p>
        </p:txBody>
      </p:sp>
    </p:spTree>
    <p:extLst>
      <p:ext uri="{BB962C8B-B14F-4D97-AF65-F5344CB8AC3E}">
        <p14:creationId xmlns:p14="http://schemas.microsoft.com/office/powerpoint/2010/main" val="3247236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kern="0" dirty="0"/>
              <a:t>Step 4: </a:t>
            </a:r>
            <a:r>
              <a:rPr lang="en-US" sz="1200" b="1" dirty="0">
                <a:latin typeface="Helvetica" panose="020B0604020202020204" pitchFamily="34" charset="0"/>
                <a:cs typeface="Helvetica" panose="020B0604020202020204" pitchFamily="34" charset="0"/>
              </a:rPr>
              <a:t>Register Your Class in the </a:t>
            </a:r>
            <a:r>
              <a:rPr lang="pt-BR" sz="1200" dirty="0">
                <a:latin typeface="Helvetica" panose="020B0604020202020204" pitchFamily="34" charset="0"/>
                <a:cs typeface="Helvetica" panose="020B0604020202020204" pitchFamily="34" charset="0"/>
              </a:rPr>
              <a:t>P</a:t>
            </a:r>
            <a:r>
              <a:rPr lang="pt-BR" sz="1200" b="1" dirty="0">
                <a:latin typeface="Helvetica" panose="020B0604020202020204" pitchFamily="34" charset="0"/>
                <a:cs typeface="Helvetica" panose="020B0604020202020204" pitchFamily="34" charset="0"/>
              </a:rPr>
              <a:t>ortal </a:t>
            </a:r>
          </a:p>
          <a:p>
            <a:endParaRPr lang="pt-BR" altLang="en-US" sz="1200" b="1" dirty="0">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Visit: </a:t>
            </a:r>
            <a:r>
              <a:rPr lang="en-US" sz="1200" b="0" kern="0" dirty="0">
                <a:solidFill>
                  <a:schemeClr val="tx1"/>
                </a:solidFill>
                <a:latin typeface="Helvetica" panose="020B0604020202020204" pitchFamily="34" charset="0"/>
                <a:cs typeface="Helvetica" panose="020B0604020202020204" pitchFamily="34" charset="0"/>
                <a:hlinkClick r:id="rId3"/>
              </a:rPr>
              <a:t>www.stopthebleed.org</a:t>
            </a:r>
            <a:endParaRPr lang="en-US" sz="1200" b="0" kern="0" dirty="0">
              <a:solidFill>
                <a:schemeClr val="tx1"/>
              </a:solidFill>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Click on: “Instructor Login”</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24</a:t>
            </a:fld>
            <a:endParaRPr lang="en-US"/>
          </a:p>
        </p:txBody>
      </p:sp>
    </p:spTree>
    <p:extLst>
      <p:ext uri="{BB962C8B-B14F-4D97-AF65-F5344CB8AC3E}">
        <p14:creationId xmlns:p14="http://schemas.microsoft.com/office/powerpoint/2010/main" val="35819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defTabSz="914400"/>
            <a:r>
              <a:rPr lang="en-US" sz="1600" b="1" kern="0" dirty="0"/>
              <a:t>Step 4: </a:t>
            </a:r>
            <a:r>
              <a:rPr lang="en-US" sz="1600" b="1" dirty="0">
                <a:latin typeface="Helvetica" panose="020B0604020202020204" pitchFamily="34" charset="0"/>
                <a:cs typeface="Helvetica" panose="020B0604020202020204" pitchFamily="34" charset="0"/>
              </a:rPr>
              <a:t>Register Your Class in the </a:t>
            </a:r>
            <a:r>
              <a:rPr lang="pt-BR" sz="1600" b="1" dirty="0">
                <a:latin typeface="Helvetica" panose="020B0604020202020204" pitchFamily="34" charset="0"/>
                <a:cs typeface="Helvetica" panose="020B0604020202020204" pitchFamily="34" charset="0"/>
              </a:rPr>
              <a:t>Portal </a:t>
            </a:r>
            <a:endParaRPr lang="en-US" sz="1600" b="1" kern="0" dirty="0">
              <a:solidFill>
                <a:schemeClr val="tx1"/>
              </a:solidFill>
              <a:latin typeface="Helvetica" panose="020B0604020202020204" pitchFamily="34" charset="0"/>
              <a:cs typeface="Helvetica" panose="020B0604020202020204" pitchFamily="34" charset="0"/>
            </a:endParaRPr>
          </a:p>
          <a:p>
            <a:pPr defTabSz="914400"/>
            <a:r>
              <a:rPr lang="en-US" sz="1600" kern="0" dirty="0">
                <a:solidFill>
                  <a:schemeClr val="tx1"/>
                </a:solidFill>
                <a:latin typeface="Helvetica" panose="020B0604020202020204" pitchFamily="34" charset="0"/>
                <a:cs typeface="Helvetica" panose="020B0604020202020204" pitchFamily="34" charset="0"/>
              </a:rPr>
              <a:t>Now you have reached the Instructor Portal login page.</a:t>
            </a:r>
          </a:p>
          <a:p>
            <a:pPr defTabSz="914400"/>
            <a:r>
              <a:rPr lang="en-US" sz="1600" u="sng" kern="0" dirty="0">
                <a:solidFill>
                  <a:schemeClr val="tx1"/>
                </a:solidFill>
                <a:latin typeface="Helvetica" panose="020B0604020202020204" pitchFamily="34" charset="0"/>
                <a:cs typeface="Helvetica" panose="020B0604020202020204" pitchFamily="34" charset="0"/>
              </a:rPr>
              <a:t>Registered Instructors:</a:t>
            </a:r>
          </a:p>
          <a:p>
            <a:pPr marL="457200" indent="-457200" defTabSz="914400">
              <a:buFont typeface="Wingdings" panose="05000000000000000000" pitchFamily="2" charset="2"/>
              <a:buChar char="Ø"/>
            </a:pPr>
            <a:r>
              <a:rPr lang="en-US" sz="1200" kern="0" dirty="0">
                <a:solidFill>
                  <a:schemeClr val="tx1"/>
                </a:solidFill>
                <a:latin typeface="Helvetica" panose="020B0604020202020204" pitchFamily="34" charset="0"/>
                <a:cs typeface="Helvetica" panose="020B0604020202020204" pitchFamily="34" charset="0"/>
              </a:rPr>
              <a:t>Enter your email and password, then log in.</a:t>
            </a:r>
            <a:endParaRPr lang="en-US" sz="1200" b="0" i="0" dirty="0">
              <a:solidFill>
                <a:srgbClr val="333334"/>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b="0" i="0" dirty="0">
                <a:solidFill>
                  <a:srgbClr val="333333"/>
                </a:solidFill>
                <a:effectLst/>
                <a:latin typeface="Arial" panose="020B0604020202020204" pitchFamily="34" charset="0"/>
              </a:rPr>
              <a:t>Note: “Sworn Law Enforcement Officer” is found under healthcare professional.</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i="0" dirty="0">
              <a:solidFill>
                <a:srgbClr val="333333"/>
              </a:solidFill>
              <a:effectLst/>
              <a:latin typeface="Helvetica" panose="020B0604020202020204" pitchFamily="34" charset="0"/>
              <a:cs typeface="Helvetica"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25</a:t>
            </a:fld>
            <a:endParaRPr lang="en-US"/>
          </a:p>
        </p:txBody>
      </p:sp>
    </p:spTree>
    <p:extLst>
      <p:ext uri="{BB962C8B-B14F-4D97-AF65-F5344CB8AC3E}">
        <p14:creationId xmlns:p14="http://schemas.microsoft.com/office/powerpoint/2010/main" val="2971190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kern="0" dirty="0"/>
              <a:t>Step 2: </a:t>
            </a:r>
            <a:r>
              <a:rPr lang="en-US" sz="1200" b="1" dirty="0">
                <a:latin typeface="Helvetica" panose="020B0604020202020204" pitchFamily="34" charset="0"/>
                <a:cs typeface="Helvetica" panose="020B0604020202020204" pitchFamily="34" charset="0"/>
              </a:rPr>
              <a:t>Register on the ACS Instructor </a:t>
            </a:r>
            <a:r>
              <a:rPr lang="pt-BR" sz="1200" dirty="0">
                <a:latin typeface="Helvetica" panose="020B0604020202020204" pitchFamily="34" charset="0"/>
                <a:cs typeface="Helvetica" panose="020B0604020202020204" pitchFamily="34" charset="0"/>
              </a:rPr>
              <a:t>P</a:t>
            </a:r>
            <a:r>
              <a:rPr lang="pt-BR" sz="1200" b="1" dirty="0">
                <a:latin typeface="Helvetica" panose="020B0604020202020204" pitchFamily="34" charset="0"/>
                <a:cs typeface="Helvetica" panose="020B0604020202020204" pitchFamily="34" charset="0"/>
              </a:rPr>
              <a:t>ortal </a:t>
            </a:r>
          </a:p>
          <a:p>
            <a:endParaRPr lang="pt-BR" altLang="en-US" sz="1200" b="1" dirty="0">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Visit: </a:t>
            </a:r>
            <a:r>
              <a:rPr lang="en-US" sz="1200" b="0" kern="0" dirty="0">
                <a:solidFill>
                  <a:schemeClr val="tx1"/>
                </a:solidFill>
                <a:latin typeface="Helvetica" panose="020B0604020202020204" pitchFamily="34" charset="0"/>
                <a:cs typeface="Helvetica" panose="020B0604020202020204" pitchFamily="34" charset="0"/>
                <a:hlinkClick r:id="rId3"/>
              </a:rPr>
              <a:t>www.stopthebleed.org</a:t>
            </a:r>
            <a:endParaRPr lang="en-US" sz="1200" b="0" kern="0" dirty="0">
              <a:solidFill>
                <a:schemeClr val="tx1"/>
              </a:solidFill>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Click on: “Instructor Login”</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26</a:t>
            </a:fld>
            <a:endParaRPr lang="en-US"/>
          </a:p>
        </p:txBody>
      </p:sp>
    </p:spTree>
    <p:extLst>
      <p:ext uri="{BB962C8B-B14F-4D97-AF65-F5344CB8AC3E}">
        <p14:creationId xmlns:p14="http://schemas.microsoft.com/office/powerpoint/2010/main" val="347465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kern="0" dirty="0"/>
              <a:t>Step 2: </a:t>
            </a:r>
            <a:r>
              <a:rPr lang="en-US" sz="1200" b="1" dirty="0">
                <a:latin typeface="Helvetica" panose="020B0604020202020204" pitchFamily="34" charset="0"/>
                <a:cs typeface="Helvetica" panose="020B0604020202020204" pitchFamily="34" charset="0"/>
              </a:rPr>
              <a:t>Register on the ACS Instructor </a:t>
            </a:r>
            <a:r>
              <a:rPr lang="pt-BR" sz="1200" dirty="0">
                <a:latin typeface="Helvetica" panose="020B0604020202020204" pitchFamily="34" charset="0"/>
                <a:cs typeface="Helvetica" panose="020B0604020202020204" pitchFamily="34" charset="0"/>
              </a:rPr>
              <a:t>P</a:t>
            </a:r>
            <a:r>
              <a:rPr lang="pt-BR" sz="1200" b="1" dirty="0">
                <a:latin typeface="Helvetica" panose="020B0604020202020204" pitchFamily="34" charset="0"/>
                <a:cs typeface="Helvetica" panose="020B0604020202020204" pitchFamily="34" charset="0"/>
              </a:rPr>
              <a:t>ortal </a:t>
            </a:r>
          </a:p>
          <a:p>
            <a:endParaRPr lang="pt-BR" altLang="en-US" sz="1200" b="1" dirty="0">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Visit: </a:t>
            </a:r>
            <a:r>
              <a:rPr lang="en-US" sz="1200" b="0" kern="0" dirty="0">
                <a:solidFill>
                  <a:schemeClr val="tx1"/>
                </a:solidFill>
                <a:latin typeface="Helvetica" panose="020B0604020202020204" pitchFamily="34" charset="0"/>
                <a:cs typeface="Helvetica" panose="020B0604020202020204" pitchFamily="34" charset="0"/>
                <a:hlinkClick r:id="rId3"/>
              </a:rPr>
              <a:t>www.stopthebleed.org</a:t>
            </a:r>
            <a:endParaRPr lang="en-US" sz="1200" b="0" kern="0" dirty="0">
              <a:solidFill>
                <a:schemeClr val="tx1"/>
              </a:solidFill>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Click on: “Instructor Login”</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27</a:t>
            </a:fld>
            <a:endParaRPr lang="en-US"/>
          </a:p>
        </p:txBody>
      </p:sp>
    </p:spTree>
    <p:extLst>
      <p:ext uri="{BB962C8B-B14F-4D97-AF65-F5344CB8AC3E}">
        <p14:creationId xmlns:p14="http://schemas.microsoft.com/office/powerpoint/2010/main" val="126114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defTabSz="462961"/>
            <a:r>
              <a:rPr lang="en-US" sz="1600" dirty="0"/>
              <a:t>Step 4: </a:t>
            </a:r>
            <a:r>
              <a:rPr lang="en-US" sz="1600" dirty="0">
                <a:latin typeface="Helvetica" panose="020B0604020202020204" pitchFamily="34" charset="0"/>
                <a:cs typeface="Helvetica" panose="020B0604020202020204" pitchFamily="34" charset="0"/>
              </a:rPr>
              <a:t>Register Your Class in the </a:t>
            </a:r>
            <a:r>
              <a:rPr lang="pt-BR" sz="1600" dirty="0">
                <a:latin typeface="Helvetica" panose="020B0604020202020204" pitchFamily="34" charset="0"/>
                <a:cs typeface="Helvetica" panose="020B0604020202020204" pitchFamily="34" charset="0"/>
              </a:rPr>
              <a:t>Portal</a:t>
            </a:r>
          </a:p>
          <a:p>
            <a:pPr defTabSz="462961"/>
            <a:endParaRPr lang="en-US" sz="1600" kern="0" dirty="0">
              <a:solidFill>
                <a:schemeClr val="tx1"/>
              </a:solidFill>
              <a:latin typeface="Helvetica" panose="020B0604020202020204" pitchFamily="34" charset="0"/>
              <a:cs typeface="Helvetica" panose="020B0604020202020204" pitchFamily="34" charset="0"/>
            </a:endParaRPr>
          </a:p>
          <a:p>
            <a:pPr defTabSz="462961"/>
            <a:r>
              <a:rPr lang="en-US" sz="1600" kern="0" dirty="0">
                <a:solidFill>
                  <a:schemeClr val="tx1"/>
                </a:solidFill>
                <a:latin typeface="Helvetica" panose="020B0604020202020204" pitchFamily="34" charset="0"/>
                <a:cs typeface="Helvetica" panose="020B0604020202020204" pitchFamily="34" charset="0"/>
              </a:rPr>
              <a:t>Benefits:</a:t>
            </a:r>
          </a:p>
          <a:p>
            <a:pPr marL="285750" indent="-285750" defTabSz="462961">
              <a:buFont typeface="Arial" panose="020B0604020202020204" pitchFamily="34" charset="0"/>
              <a:buChar char="•"/>
            </a:pPr>
            <a:r>
              <a:rPr lang="en-US" sz="1200" kern="0" dirty="0">
                <a:solidFill>
                  <a:schemeClr val="tx1"/>
                </a:solidFill>
                <a:latin typeface="Helvetica" panose="020B0604020202020204" pitchFamily="34" charset="0"/>
                <a:cs typeface="Helvetica" panose="020B0604020202020204" pitchFamily="34" charset="0"/>
              </a:rPr>
              <a:t>Allows members of the public to find </a:t>
            </a:r>
            <a:r>
              <a:rPr lang="en-US" sz="1200" u="sng" kern="0" dirty="0">
                <a:solidFill>
                  <a:schemeClr val="tx1"/>
                </a:solidFill>
                <a:latin typeface="Helvetica" panose="020B0604020202020204" pitchFamily="34" charset="0"/>
                <a:cs typeface="Helvetica" panose="020B0604020202020204" pitchFamily="34" charset="0"/>
              </a:rPr>
              <a:t>courses</a:t>
            </a:r>
            <a:r>
              <a:rPr lang="en-US" sz="1200" kern="0" dirty="0">
                <a:solidFill>
                  <a:schemeClr val="tx1"/>
                </a:solidFill>
                <a:latin typeface="Helvetica" panose="020B0604020202020204" pitchFamily="34" charset="0"/>
                <a:cs typeface="Helvetica" panose="020B0604020202020204" pitchFamily="34" charset="0"/>
              </a:rPr>
              <a:t> across the country with ease</a:t>
            </a:r>
          </a:p>
          <a:p>
            <a:pPr marL="285750" indent="-285750" defTabSz="462961">
              <a:buFont typeface="Arial" panose="020B0604020202020204" pitchFamily="34" charset="0"/>
              <a:buChar char="•"/>
            </a:pPr>
            <a:endParaRPr lang="en-US" sz="12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200" kern="0" dirty="0">
                <a:solidFill>
                  <a:schemeClr val="tx1"/>
                </a:solidFill>
                <a:latin typeface="Helvetica" panose="020B0604020202020204" pitchFamily="34" charset="0"/>
                <a:cs typeface="Helvetica" panose="020B0604020202020204" pitchFamily="34" charset="0"/>
              </a:rPr>
              <a:t>One accessible location for entering course data</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28</a:t>
            </a:fld>
            <a:endParaRPr lang="en-US"/>
          </a:p>
        </p:txBody>
      </p:sp>
    </p:spTree>
    <p:extLst>
      <p:ext uri="{BB962C8B-B14F-4D97-AF65-F5344CB8AC3E}">
        <p14:creationId xmlns:p14="http://schemas.microsoft.com/office/powerpoint/2010/main" val="53189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defTabSz="462961"/>
            <a:r>
              <a:rPr lang="en-US" sz="1600" dirty="0"/>
              <a:t>Step 4: </a:t>
            </a:r>
            <a:r>
              <a:rPr lang="en-US" sz="1600" dirty="0">
                <a:latin typeface="Helvetica" panose="020B0604020202020204" pitchFamily="34" charset="0"/>
                <a:cs typeface="Helvetica" panose="020B0604020202020204" pitchFamily="34" charset="0"/>
              </a:rPr>
              <a:t>Register Your Class in the </a:t>
            </a:r>
            <a:r>
              <a:rPr lang="pt-BR" sz="1600" dirty="0">
                <a:latin typeface="Helvetica" panose="020B0604020202020204" pitchFamily="34" charset="0"/>
                <a:cs typeface="Helvetica" panose="020B0604020202020204" pitchFamily="34" charset="0"/>
              </a:rPr>
              <a:t>Portal</a:t>
            </a:r>
          </a:p>
          <a:p>
            <a:pPr defTabSz="462961"/>
            <a:endParaRPr lang="en-US" sz="1600" kern="0" dirty="0">
              <a:solidFill>
                <a:schemeClr val="tx1"/>
              </a:solidFill>
              <a:latin typeface="Helvetica" panose="020B0604020202020204" pitchFamily="34" charset="0"/>
              <a:cs typeface="Helvetica" panose="020B0604020202020204" pitchFamily="34" charset="0"/>
            </a:endParaRPr>
          </a:p>
          <a:p>
            <a:pPr defTabSz="462961"/>
            <a:r>
              <a:rPr lang="en-US" sz="1600" kern="0" dirty="0">
                <a:solidFill>
                  <a:schemeClr val="tx1"/>
                </a:solidFill>
                <a:latin typeface="Helvetica" panose="020B0604020202020204" pitchFamily="34" charset="0"/>
                <a:cs typeface="Helvetica" panose="020B0604020202020204" pitchFamily="34" charset="0"/>
              </a:rPr>
              <a:t>Benefits:</a:t>
            </a:r>
          </a:p>
          <a:p>
            <a:pPr marL="285750" indent="-285750" defTabSz="462961">
              <a:buFont typeface="Arial" panose="020B0604020202020204" pitchFamily="34" charset="0"/>
              <a:buChar char="•"/>
            </a:pPr>
            <a:r>
              <a:rPr lang="en-US" sz="1200" kern="0" dirty="0">
                <a:solidFill>
                  <a:schemeClr val="tx1"/>
                </a:solidFill>
                <a:latin typeface="Helvetica" panose="020B0604020202020204" pitchFamily="34" charset="0"/>
                <a:cs typeface="Helvetica" panose="020B0604020202020204" pitchFamily="34" charset="0"/>
              </a:rPr>
              <a:t>Allows members of the public to find </a:t>
            </a:r>
            <a:r>
              <a:rPr lang="en-US" sz="1200" u="sng" kern="0" dirty="0">
                <a:solidFill>
                  <a:schemeClr val="tx1"/>
                </a:solidFill>
                <a:latin typeface="Helvetica" panose="020B0604020202020204" pitchFamily="34" charset="0"/>
                <a:cs typeface="Helvetica" panose="020B0604020202020204" pitchFamily="34" charset="0"/>
              </a:rPr>
              <a:t>courses</a:t>
            </a:r>
            <a:r>
              <a:rPr lang="en-US" sz="1200" kern="0" dirty="0">
                <a:solidFill>
                  <a:schemeClr val="tx1"/>
                </a:solidFill>
                <a:latin typeface="Helvetica" panose="020B0604020202020204" pitchFamily="34" charset="0"/>
                <a:cs typeface="Helvetica" panose="020B0604020202020204" pitchFamily="34" charset="0"/>
              </a:rPr>
              <a:t> across the country with ease</a:t>
            </a:r>
          </a:p>
          <a:p>
            <a:pPr marL="285750" indent="-285750" defTabSz="462961">
              <a:buFont typeface="Arial" panose="020B0604020202020204" pitchFamily="34" charset="0"/>
              <a:buChar char="•"/>
            </a:pPr>
            <a:endParaRPr lang="en-US" sz="12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200" kern="0" dirty="0">
                <a:solidFill>
                  <a:schemeClr val="tx1"/>
                </a:solidFill>
                <a:latin typeface="Helvetica" panose="020B0604020202020204" pitchFamily="34" charset="0"/>
                <a:cs typeface="Helvetica" panose="020B0604020202020204" pitchFamily="34" charset="0"/>
              </a:rPr>
              <a:t>One accessible location for entering course data</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29</a:t>
            </a:fld>
            <a:endParaRPr lang="en-US"/>
          </a:p>
        </p:txBody>
      </p:sp>
    </p:spTree>
    <p:extLst>
      <p:ext uri="{BB962C8B-B14F-4D97-AF65-F5344CB8AC3E}">
        <p14:creationId xmlns:p14="http://schemas.microsoft.com/office/powerpoint/2010/main" val="3276048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ontserrat" panose="00000500000000000000" pitchFamily="2" charset="0"/>
              </a:rPr>
              <a:t>This Instructor Registration is designed to provide a mechanism for accessing STOP THE BLEED® instructors providing community-based trainings in Georgia. All STOP THE BLEED® instructors are welcome to participate. Instructors can determine whether their information is posted publicly.*</a:t>
            </a:r>
            <a:br>
              <a:rPr lang="en-US" dirty="0"/>
            </a:br>
            <a:br>
              <a:rPr lang="en-US" dirty="0"/>
            </a:br>
            <a:r>
              <a:rPr lang="en-US" b="0" i="0" dirty="0">
                <a:solidFill>
                  <a:srgbClr val="000000"/>
                </a:solidFill>
                <a:effectLst/>
                <a:latin typeface="montserrat" panose="00000500000000000000" pitchFamily="2" charset="0"/>
              </a:rPr>
              <a:t>This registration is not intended to spam instructors with products and service and discretion will used when sending e-mail to the participating instructors based on this list. You can change our update this information by resubmitting your information.</a:t>
            </a:r>
            <a:br>
              <a:rPr lang="en-US" dirty="0"/>
            </a:br>
            <a:br>
              <a:rPr lang="en-US" dirty="0"/>
            </a:br>
            <a:r>
              <a:rPr lang="en-US" b="0" i="0" dirty="0">
                <a:solidFill>
                  <a:srgbClr val="000000"/>
                </a:solidFill>
                <a:effectLst/>
                <a:latin typeface="montserrat" panose="00000500000000000000" pitchFamily="2" charset="0"/>
              </a:rPr>
              <a:t>*The listing of STOP THE BLEED® instructors will be at least once each quarter. This Instructor Registration is provided as a resource and a courtesy, we do not validate email addresses.  </a:t>
            </a: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30</a:t>
            </a:fld>
            <a:endParaRPr lang="en-US"/>
          </a:p>
        </p:txBody>
      </p:sp>
    </p:spTree>
    <p:extLst>
      <p:ext uri="{BB962C8B-B14F-4D97-AF65-F5344CB8AC3E}">
        <p14:creationId xmlns:p14="http://schemas.microsoft.com/office/powerpoint/2010/main" val="392530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This list is updated periodically and can be found at: https://cms.bleedingcontrol.org/applicant/create</a:t>
            </a:r>
          </a:p>
          <a:p>
            <a:pPr algn="l" fontAlgn="base"/>
            <a:endParaRPr lang="en-US" sz="1200" b="1" i="0" dirty="0">
              <a:solidFill>
                <a:srgbClr val="333333"/>
              </a:solidFill>
              <a:effectLst/>
              <a:latin typeface="Helvetica" panose="020B0604020202020204" pitchFamily="34" charset="0"/>
              <a:cs typeface="Helvetica" panose="020B0604020202020204" pitchFamily="34" charset="0"/>
            </a:endParaRPr>
          </a:p>
          <a:p>
            <a:pPr algn="l" fontAlgn="base"/>
            <a:r>
              <a:rPr lang="en-US" sz="1200" b="0" i="0" dirty="0">
                <a:solidFill>
                  <a:srgbClr val="333333"/>
                </a:solidFill>
                <a:effectLst/>
                <a:latin typeface="Helvetica" panose="020B0604020202020204" pitchFamily="34" charset="0"/>
                <a:cs typeface="Helvetica" panose="020B0604020202020204" pitchFamily="34" charset="0"/>
              </a:rPr>
              <a:t>INSTRUCTOR ELIGIBILITY: Anyone that has successfully completed Bleeding Control training or 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Basic Course and meets the following professional requirements:</a:t>
            </a:r>
          </a:p>
          <a:p>
            <a:pPr algn="l" fontAlgn="base"/>
            <a:endParaRPr lang="en-US" sz="300" b="0" i="0" dirty="0">
              <a:solidFill>
                <a:srgbClr val="333333"/>
              </a:solidFill>
              <a:effectLst/>
              <a:latin typeface="Helvetica" panose="020B0604020202020204" pitchFamily="34" charset="0"/>
              <a:cs typeface="Helvetica" panose="020B0604020202020204" pitchFamily="34" charset="0"/>
            </a:endParaRPr>
          </a:p>
          <a:p>
            <a:pPr algn="l" fontAlgn="base"/>
            <a:r>
              <a:rPr lang="en-US" sz="1200" b="0" i="0" u="sng" cap="all" dirty="0">
                <a:solidFill>
                  <a:srgbClr val="000000"/>
                </a:solidFill>
                <a:effectLst/>
                <a:latin typeface="Helvetica" panose="020B0604020202020204" pitchFamily="34" charset="0"/>
                <a:cs typeface="Helvetica" panose="020B0604020202020204" pitchFamily="34" charset="0"/>
              </a:rPr>
              <a:t>HEALTHCARE PROFESSIONALS</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Athletic Trainer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Correctiona</a:t>
            </a:r>
            <a:r>
              <a:rPr lang="en-US" sz="1200" b="0" dirty="0">
                <a:solidFill>
                  <a:schemeClr val="tx1"/>
                </a:solidFill>
                <a:latin typeface="Helvetica" panose="020B0604020202020204" pitchFamily="34" charset="0"/>
                <a:cs typeface="Helvetica" panose="020B0604020202020204" pitchFamily="34" charset="0"/>
              </a:rPr>
              <a:t>l Officer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Lifeguard</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Nursing Assistant (CNA)</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Medical Assistant (CMA)</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Certified Registered Nurse Anesthetist (CRNA)</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Dentist (DMD/DDS)</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Chiropractic Medicine (DC)</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Osteopathic Medicine (DO)</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Pharmacy (PharmD)</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Podiatric Medicine (DPM)</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Doctor of Veterinary Medicine (DVM)</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Emergency Medical Responder (EMR)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Emergency Medical Technician (EMT) </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Medical Doctor (MD)</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Military Medic/Corpsman</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Non-Clinical Injury Prevention Coordinator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Nurse Practitioner (NP)</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Nurse (RN/LPN/LVN)</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Occupational Therapist (OT)</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Paramedic</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Physical Therapist (PT)</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Physician Assistant (PA)</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Registered Dietitian (RD)</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Registered Pharmacist (</a:t>
            </a:r>
            <a:r>
              <a:rPr lang="en-US" sz="1200" b="0" i="0" dirty="0" err="1">
                <a:solidFill>
                  <a:schemeClr val="tx1"/>
                </a:solidFill>
                <a:effectLst/>
                <a:latin typeface="Helvetica" panose="020B0604020202020204" pitchFamily="34" charset="0"/>
                <a:cs typeface="Helvetica" panose="020B0604020202020204" pitchFamily="34" charset="0"/>
              </a:rPr>
              <a:t>R.Ph</a:t>
            </a:r>
            <a:r>
              <a:rPr lang="en-US" sz="1200" b="0" i="0" dirty="0">
                <a:solidFill>
                  <a:schemeClr val="tx1"/>
                </a:solidFill>
                <a:effectLst/>
                <a:latin typeface="Helvetica" panose="020B0604020202020204" pitchFamily="34" charset="0"/>
                <a:cs typeface="Helvetica" panose="020B0604020202020204" pitchFamily="34" charset="0"/>
              </a:rPr>
              <a:t>)</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Respiratory Therapist (RT)</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Ski Patrol</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Sworn Law Enforcement Officer</a:t>
            </a:r>
          </a:p>
          <a:p>
            <a:pPr marL="342900" indent="-342900" algn="l" fontAlgn="base">
              <a:buFont typeface="Arial" panose="020B0604020202020204" pitchFamily="34" charset="0"/>
              <a:buChar char="•"/>
            </a:pPr>
            <a:r>
              <a:rPr lang="en-US" sz="1200" b="0" i="0" dirty="0">
                <a:solidFill>
                  <a:schemeClr val="tx1"/>
                </a:solidFill>
                <a:effectLst/>
                <a:latin typeface="Helvetica" panose="020B0604020202020204" pitchFamily="34" charset="0"/>
                <a:cs typeface="Helvetica" panose="020B0604020202020204" pitchFamily="34" charset="0"/>
              </a:rPr>
              <a:t>TCCC/TECC Instructor</a:t>
            </a:r>
          </a:p>
          <a:p>
            <a:pPr marL="342900" indent="-342900" algn="l" fontAlgn="base">
              <a:buFont typeface="Arial" panose="020B0604020202020204" pitchFamily="34" charset="0"/>
              <a:buChar char="•"/>
            </a:pPr>
            <a:endParaRPr lang="en-US" sz="1200" i="0" dirty="0">
              <a:solidFill>
                <a:schemeClr val="tx1"/>
              </a:solidFill>
              <a:effectLst/>
              <a:latin typeface="Helvetica" panose="020B0604020202020204" pitchFamily="34" charset="0"/>
              <a:cs typeface="Helvetica"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4</a:t>
            </a:fld>
            <a:endParaRPr lang="en-US"/>
          </a:p>
        </p:txBody>
      </p:sp>
    </p:spTree>
    <p:extLst>
      <p:ext uri="{BB962C8B-B14F-4D97-AF65-F5344CB8AC3E}">
        <p14:creationId xmlns:p14="http://schemas.microsoft.com/office/powerpoint/2010/main" val="654625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800" dirty="0"/>
              <a:t>GA </a:t>
            </a:r>
            <a:r>
              <a:rPr lang="en-US" sz="800" i="0" dirty="0">
                <a:effectLst/>
                <a:latin typeface="Helvetica" panose="020B0604020202020204" pitchFamily="34" charset="0"/>
                <a:cs typeface="Helvetica" panose="020B0604020202020204" pitchFamily="34" charset="0"/>
              </a:rPr>
              <a:t>STOP THE BLEED</a:t>
            </a:r>
            <a:r>
              <a:rPr lang="en-US" sz="800" i="0" baseline="30000" dirty="0">
                <a:effectLst/>
                <a:latin typeface="Helvetica" panose="020B0604020202020204" pitchFamily="34" charset="0"/>
                <a:cs typeface="Helvetica" panose="020B0604020202020204" pitchFamily="34" charset="0"/>
              </a:rPr>
              <a:t>®</a:t>
            </a:r>
            <a:r>
              <a:rPr lang="en-US" sz="800" i="0" dirty="0">
                <a:effectLst/>
                <a:latin typeface="Helvetica" panose="020B0604020202020204" pitchFamily="34" charset="0"/>
                <a:cs typeface="Helvetica" panose="020B0604020202020204" pitchFamily="34" charset="0"/>
              </a:rPr>
              <a:t> </a:t>
            </a:r>
            <a:r>
              <a:rPr lang="en-US" sz="800" dirty="0"/>
              <a:t>Instructor Registration</a:t>
            </a:r>
          </a:p>
          <a:p>
            <a:pPr algn="l">
              <a:buFont typeface="Arial" panose="020B0604020202020204" pitchFamily="34" charset="0"/>
              <a:buNone/>
            </a:pPr>
            <a:endParaRPr lang="en-US" sz="800" b="0" i="0" dirty="0">
              <a:solidFill>
                <a:srgbClr val="545454"/>
              </a:solidFill>
              <a:effectLst/>
              <a:latin typeface="Open Sans" panose="020B0606030504020204" pitchFamily="34" charset="0"/>
            </a:endParaRPr>
          </a:p>
          <a:p>
            <a:pPr defTabSz="462961"/>
            <a:r>
              <a:rPr lang="en-US" sz="800" i="0" dirty="0">
                <a:solidFill>
                  <a:schemeClr val="tx1"/>
                </a:solidFill>
                <a:effectLst/>
                <a:latin typeface="Helvetica" panose="020B0604020202020204" pitchFamily="34" charset="0"/>
                <a:cs typeface="Helvetica" panose="020B0604020202020204" pitchFamily="34" charset="0"/>
              </a:rPr>
              <a:t>How does it work?</a:t>
            </a:r>
          </a:p>
          <a:p>
            <a:pPr marL="285750" indent="-285750" defTabSz="462961">
              <a:buFont typeface="Arial" panose="020B0604020202020204" pitchFamily="34" charset="0"/>
              <a:buChar char="•"/>
            </a:pPr>
            <a:endParaRPr lang="en-US" sz="80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800" i="0" dirty="0">
                <a:solidFill>
                  <a:schemeClr val="tx1"/>
                </a:solidFill>
                <a:effectLst/>
                <a:latin typeface="Helvetica" panose="020B0604020202020204" pitchFamily="34" charset="0"/>
                <a:cs typeface="Helvetica" panose="020B0604020202020204" pitchFamily="34" charset="0"/>
              </a:rPr>
              <a:t>Members of the public </a:t>
            </a:r>
            <a:r>
              <a:rPr lang="en-US" sz="800" dirty="0">
                <a:solidFill>
                  <a:schemeClr val="tx1"/>
                </a:solidFill>
                <a:latin typeface="Helvetica" panose="020B0604020202020204" pitchFamily="34" charset="0"/>
                <a:cs typeface="Helvetica" panose="020B0604020202020204" pitchFamily="34" charset="0"/>
              </a:rPr>
              <a:t>making </a:t>
            </a:r>
            <a:r>
              <a:rPr lang="en-US" sz="800" i="0" dirty="0">
                <a:solidFill>
                  <a:schemeClr val="tx1"/>
                </a:solidFill>
                <a:effectLst/>
                <a:latin typeface="Helvetica" panose="020B0604020202020204" pitchFamily="34" charset="0"/>
                <a:cs typeface="Helvetica" panose="020B0604020202020204" pitchFamily="34" charset="0"/>
              </a:rPr>
              <a:t>STOP THE BLEED</a:t>
            </a:r>
            <a:r>
              <a:rPr lang="en-US" sz="800" i="0" baseline="30000" dirty="0">
                <a:solidFill>
                  <a:schemeClr val="tx1"/>
                </a:solidFill>
                <a:effectLst/>
                <a:latin typeface="Helvetica" panose="020B0604020202020204" pitchFamily="34" charset="0"/>
                <a:cs typeface="Helvetica" panose="020B0604020202020204" pitchFamily="34" charset="0"/>
              </a:rPr>
              <a:t>®</a:t>
            </a:r>
            <a:r>
              <a:rPr lang="en-US" sz="800" i="0" dirty="0">
                <a:solidFill>
                  <a:schemeClr val="tx1"/>
                </a:solidFill>
                <a:effectLst/>
                <a:latin typeface="Helvetica" panose="020B0604020202020204" pitchFamily="34" charset="0"/>
                <a:cs typeface="Helvetica" panose="020B0604020202020204" pitchFamily="34" charset="0"/>
              </a:rPr>
              <a:t> Course requests are directed to the Local Instructors first. </a:t>
            </a:r>
            <a:endParaRPr lang="en-US" sz="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800" kern="0" dirty="0">
                <a:solidFill>
                  <a:schemeClr val="tx1"/>
                </a:solidFill>
                <a:latin typeface="Helvetica" panose="020B0604020202020204" pitchFamily="34" charset="0"/>
                <a:cs typeface="Helvetica" panose="020B0604020202020204" pitchFamily="34" charset="0"/>
              </a:rPr>
              <a:t>If no local instructors are available, they are then connected with their regional </a:t>
            </a:r>
            <a:r>
              <a:rPr lang="en-US" sz="800" i="0" dirty="0">
                <a:solidFill>
                  <a:schemeClr val="tx1"/>
                </a:solidFill>
                <a:effectLst/>
                <a:latin typeface="Helvetica" panose="020B0604020202020204" pitchFamily="34" charset="0"/>
                <a:cs typeface="Helvetica" panose="020B0604020202020204" pitchFamily="34" charset="0"/>
              </a:rPr>
              <a:t>STOP THE BLEED</a:t>
            </a:r>
            <a:r>
              <a:rPr lang="en-US" sz="800" i="0" baseline="30000" dirty="0">
                <a:solidFill>
                  <a:schemeClr val="tx1"/>
                </a:solidFill>
                <a:effectLst/>
                <a:latin typeface="Helvetica" panose="020B0604020202020204" pitchFamily="34" charset="0"/>
                <a:cs typeface="Helvetica" panose="020B0604020202020204" pitchFamily="34" charset="0"/>
              </a:rPr>
              <a:t>® </a:t>
            </a:r>
            <a:r>
              <a:rPr lang="en-US" sz="800" kern="0" dirty="0">
                <a:solidFill>
                  <a:schemeClr val="tx1"/>
                </a:solidFill>
                <a:latin typeface="Helvetica" panose="020B0604020202020204" pitchFamily="34" charset="0"/>
                <a:cs typeface="Helvetica" panose="020B0604020202020204" pitchFamily="34" charset="0"/>
              </a:rPr>
              <a:t>Champion</a:t>
            </a:r>
          </a:p>
          <a:p>
            <a:pPr algn="l">
              <a:buFont typeface="Arial" panose="020B0604020202020204" pitchFamily="34" charset="0"/>
              <a:buNone/>
            </a:pPr>
            <a:endParaRPr lang="en-US" b="0" i="0" dirty="0">
              <a:solidFill>
                <a:srgbClr val="545454"/>
              </a:solidFill>
              <a:effectLst/>
              <a:latin typeface="Open Sans" panose="020B0606030504020204" pitchFamily="34" charset="0"/>
            </a:endParaRP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latin typeface="Helvetica" panose="020B0604020202020204" pitchFamily="34" charset="0"/>
                <a:cs typeface="Helvetica" panose="020B0604020202020204" pitchFamily="34" charset="0"/>
              </a:rPr>
              <a:t>WWW.STOPTHEBLEEDGEORGIA.ORG</a:t>
            </a: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dirty="0">
              <a:solidFill>
                <a:srgbClr val="545454"/>
              </a:solidFill>
              <a:effectLst/>
              <a:latin typeface="Helvetica" panose="020B0604020202020204" pitchFamily="34" charset="0"/>
              <a:cs typeface="Helvetica" panose="020B0604020202020204" pitchFamily="34" charset="0"/>
            </a:endParaRPr>
          </a:p>
          <a:p>
            <a:pPr marL="0" marR="0" lvl="0" indent="0" algn="l" defTabSz="49450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rgbClr val="545454"/>
                </a:solidFill>
                <a:effectLst/>
                <a:latin typeface="Helvetica" panose="020B0604020202020204" pitchFamily="34" charset="0"/>
                <a:cs typeface="Helvetica" panose="020B0604020202020204" pitchFamily="34" charset="0"/>
              </a:rPr>
              <a:t>Direct link: </a:t>
            </a:r>
            <a:r>
              <a:rPr lang="en-US" dirty="0"/>
              <a:t>STOP THE BLEED® Georgia Survey</a:t>
            </a:r>
            <a:endParaRPr lang="en-US" b="0" i="0" dirty="0">
              <a:solidFill>
                <a:srgbClr val="545454"/>
              </a:solidFill>
              <a:effectLst/>
              <a:latin typeface="Open Sans" panose="020B0606030504020204" pitchFamily="34" charset="0"/>
            </a:endParaRPr>
          </a:p>
          <a:p>
            <a:pPr algn="l">
              <a:buFont typeface="Arial" panose="020B0604020202020204" pitchFamily="34" charset="0"/>
              <a:buNone/>
            </a:pPr>
            <a:endParaRPr lang="en-US" b="0" i="0" dirty="0">
              <a:solidFill>
                <a:srgbClr val="545454"/>
              </a:solidFill>
              <a:effectLst/>
              <a:latin typeface="Open Sans" panose="020B0606030504020204" pitchFamily="34" charset="0"/>
            </a:endParaRPr>
          </a:p>
          <a:p>
            <a:pPr algn="l">
              <a:buFont typeface="Arial" panose="020B0604020202020204" pitchFamily="34" charset="0"/>
              <a:buNone/>
            </a:pPr>
            <a:r>
              <a:rPr lang="en-US" b="0" i="0" dirty="0">
                <a:solidFill>
                  <a:srgbClr val="545454"/>
                </a:solidFill>
                <a:effectLst/>
                <a:latin typeface="Open Sans" panose="020B0606030504020204" pitchFamily="34" charset="0"/>
              </a:rPr>
              <a:t>This instructor list is designed to provide a mechanism for accessing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providing community-based training in Georgia.</a:t>
            </a:r>
          </a:p>
          <a:p>
            <a:pPr algn="l">
              <a:buFont typeface="Arial" panose="020B0604020202020204" pitchFamily="34" charset="0"/>
              <a:buNone/>
            </a:pPr>
            <a:r>
              <a:rPr lang="en-US" b="0" i="0" dirty="0">
                <a:solidFill>
                  <a:srgbClr val="545454"/>
                </a:solidFill>
                <a:effectLst/>
                <a:latin typeface="Open Sans" panose="020B0606030504020204" pitchFamily="34" charset="0"/>
              </a:rPr>
              <a:t>All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are welcome to participate.</a:t>
            </a:r>
          </a:p>
          <a:p>
            <a:pPr algn="l">
              <a:buFont typeface="Arial" panose="020B0604020202020204" pitchFamily="34" charset="0"/>
              <a:buNone/>
            </a:pPr>
            <a:r>
              <a:rPr lang="en-US" b="0" i="0" dirty="0">
                <a:solidFill>
                  <a:srgbClr val="545454"/>
                </a:solidFill>
                <a:effectLst/>
                <a:latin typeface="Open Sans" panose="020B0606030504020204" pitchFamily="34" charset="0"/>
              </a:rPr>
              <a:t>Instructors can determine whether their information is shared publicly.</a:t>
            </a:r>
          </a:p>
          <a:p>
            <a:pPr algn="l">
              <a:buFont typeface="Arial" panose="020B0604020202020204" pitchFamily="34" charset="0"/>
              <a:buNone/>
            </a:pPr>
            <a:r>
              <a:rPr lang="en-US" b="0" i="0" dirty="0">
                <a:solidFill>
                  <a:srgbClr val="545454"/>
                </a:solidFill>
                <a:effectLst/>
                <a:latin typeface="Open Sans" panose="020B0606030504020204" pitchFamily="34" charset="0"/>
              </a:rPr>
              <a:t>The listing of </a:t>
            </a: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instructors is updated at least once quarterly.</a:t>
            </a:r>
          </a:p>
          <a:p>
            <a:pPr algn="l">
              <a:buFont typeface="Arial" panose="020B0604020202020204" pitchFamily="34" charset="0"/>
              <a:buNone/>
            </a:pPr>
            <a:r>
              <a:rPr lang="en-US" b="0" i="0" dirty="0">
                <a:solidFill>
                  <a:srgbClr val="545454"/>
                </a:solidFill>
                <a:effectLst/>
                <a:latin typeface="Open Sans" panose="020B0606030504020204" pitchFamily="34" charset="0"/>
              </a:rPr>
              <a:t>This instructor list is provided as a resource and a courtesy – we do not validate email addresses.  </a:t>
            </a:r>
          </a:p>
          <a:p>
            <a:pPr algn="l">
              <a:buFont typeface="Arial" panose="020B0604020202020204" pitchFamily="34" charset="0"/>
              <a:buNone/>
            </a:pPr>
            <a:r>
              <a:rPr lang="en-US" b="0" i="1" dirty="0">
                <a:solidFill>
                  <a:srgbClr val="545454"/>
                </a:solidFill>
                <a:effectLst/>
                <a:latin typeface="Open Sans" panose="020B0606030504020204" pitchFamily="34" charset="0"/>
              </a:rPr>
              <a:t>STOP THE BLEED</a:t>
            </a:r>
            <a:r>
              <a:rPr lang="en-US" b="0" i="1" baseline="30000" dirty="0">
                <a:solidFill>
                  <a:srgbClr val="545454"/>
                </a:solidFill>
                <a:effectLst/>
                <a:latin typeface="Open Sans" panose="020B0606030504020204" pitchFamily="34" charset="0"/>
              </a:rPr>
              <a:t>®</a:t>
            </a:r>
            <a:r>
              <a:rPr lang="en-US" b="0" i="0" dirty="0">
                <a:solidFill>
                  <a:srgbClr val="545454"/>
                </a:solidFill>
                <a:effectLst/>
                <a:latin typeface="Open Sans" panose="020B0606030504020204" pitchFamily="34" charset="0"/>
              </a:rPr>
              <a:t> </a:t>
            </a:r>
            <a:r>
              <a:rPr lang="en-US" b="0" i="1" dirty="0">
                <a:solidFill>
                  <a:srgbClr val="545454"/>
                </a:solidFill>
                <a:effectLst/>
                <a:latin typeface="Open Sans" panose="020B0606030504020204" pitchFamily="34" charset="0"/>
              </a:rPr>
              <a:t>Georgia</a:t>
            </a:r>
            <a:r>
              <a:rPr lang="en-US" b="0" i="0" dirty="0">
                <a:solidFill>
                  <a:srgbClr val="545454"/>
                </a:solidFill>
                <a:effectLst/>
                <a:latin typeface="Open Sans" panose="020B0606030504020204" pitchFamily="34" charset="0"/>
              </a:rPr>
              <a:t> is not a credentialing organization or regulatory agency.</a:t>
            </a:r>
          </a:p>
          <a:p>
            <a:pPr marL="0" marR="0" lvl="0" indent="0" algn="l" defTabSz="494508"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31</a:t>
            </a:fld>
            <a:endParaRPr lang="en-US"/>
          </a:p>
        </p:txBody>
      </p:sp>
    </p:spTree>
    <p:extLst>
      <p:ext uri="{BB962C8B-B14F-4D97-AF65-F5344CB8AC3E}">
        <p14:creationId xmlns:p14="http://schemas.microsoft.com/office/powerpoint/2010/main" val="2715899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lvl="0"/>
            <a:r>
              <a:rPr lang="en-US" sz="800" b="0" i="0" dirty="0">
                <a:solidFill>
                  <a:srgbClr val="191E23"/>
                </a:solidFill>
                <a:effectLst/>
                <a:latin typeface="Noto Serif"/>
              </a:rPr>
              <a:t>Bleeding Control Kits like the ones we use in training can be purchased from a number of vendors and are also available at </a:t>
            </a:r>
            <a:r>
              <a:rPr lang="en-US" sz="800" b="0" i="0" dirty="0">
                <a:solidFill>
                  <a:srgbClr val="007FAC"/>
                </a:solidFill>
                <a:effectLst/>
                <a:latin typeface="Noto Serif"/>
              </a:rPr>
              <a:t>www.stopthebleed.org and www.stopthebleedcoalition.org.</a:t>
            </a:r>
            <a:r>
              <a:rPr lang="en-US" sz="800" b="0" i="0" dirty="0">
                <a:solidFill>
                  <a:srgbClr val="191E23"/>
                </a:solidFill>
                <a:effectLst/>
                <a:latin typeface="Noto Serif"/>
              </a:rPr>
              <a:t> </a:t>
            </a:r>
          </a:p>
          <a:p>
            <a:pPr lvl="0"/>
            <a:endParaRPr lang="en-US" sz="800" b="0" i="0" dirty="0">
              <a:solidFill>
                <a:srgbClr val="191E23"/>
              </a:solidFill>
              <a:effectLst/>
              <a:latin typeface="Noto Serif"/>
            </a:endParaRPr>
          </a:p>
          <a:p>
            <a:pPr lvl="0"/>
            <a:r>
              <a:rPr lang="en-US" sz="800" b="0" i="0" dirty="0">
                <a:solidFill>
                  <a:srgbClr val="191E23"/>
                </a:solidFill>
                <a:effectLst/>
                <a:latin typeface="Noto Serif"/>
              </a:rPr>
              <a:t>The small Bleeding Control Kits or “Georgia Kits” being provided to public schools state-wide by the Georgia Trauma Commission are being made by North American Rescue. ANY agency, institution, business or individual may contact customer service at North American Rescue </a:t>
            </a:r>
            <a:r>
              <a:rPr lang="en-US" sz="800" b="0" i="0" dirty="0">
                <a:solidFill>
                  <a:srgbClr val="007FAC"/>
                </a:solidFill>
                <a:effectLst/>
                <a:latin typeface="Noto Serif"/>
                <a:hlinkClick r:id="rId3"/>
              </a:rPr>
              <a:t>(1-888-689-6277</a:t>
            </a:r>
            <a:r>
              <a:rPr lang="en-US" sz="800" b="0" i="0" dirty="0">
                <a:solidFill>
                  <a:srgbClr val="191E23"/>
                </a:solidFill>
                <a:effectLst/>
                <a:latin typeface="Noto Serif"/>
              </a:rPr>
              <a:t>) and request a quote OR order the “Georgia” kit(s) using item number 85-1563. Currently, the price for GEORGIA RESIDENTS purchasing the GEORGIA KIT is $39.98 per kit.</a:t>
            </a:r>
          </a:p>
          <a:p>
            <a:pPr lvl="0"/>
            <a:endParaRPr lang="en-US" sz="800" b="0" i="0" dirty="0">
              <a:solidFill>
                <a:srgbClr val="191E23"/>
              </a:solidFill>
              <a:effectLst/>
              <a:latin typeface="Noto Serif"/>
            </a:endParaRPr>
          </a:p>
          <a:p>
            <a:pPr lvl="0"/>
            <a:r>
              <a:rPr lang="en-US" sz="800" b="1" i="0" dirty="0">
                <a:solidFill>
                  <a:srgbClr val="191E23"/>
                </a:solidFill>
                <a:effectLst/>
                <a:latin typeface="Noto Serif"/>
              </a:rPr>
              <a:t>Note: The Georgia Kit cannot be ordered only. North American Rescue will need to be contacted directly to request a quote or place an order.</a:t>
            </a:r>
          </a:p>
          <a:p>
            <a:pPr lvl="0"/>
            <a:endParaRPr lang="en-US" sz="800" b="1" i="0" dirty="0">
              <a:solidFill>
                <a:srgbClr val="191E23"/>
              </a:solidFill>
              <a:effectLst/>
              <a:latin typeface="Noto Serif"/>
            </a:endParaRPr>
          </a:p>
          <a:p>
            <a:pPr lvl="0"/>
            <a:r>
              <a:rPr lang="en-US" sz="800" b="1" i="0" dirty="0">
                <a:solidFill>
                  <a:srgbClr val="191E23"/>
                </a:solidFill>
                <a:effectLst/>
                <a:latin typeface="Noto Serif"/>
              </a:rPr>
              <a:t>Also, we DO NOT sell Georgia Kits, nor to we make money from the sale of the Georgia Kits. In general, </a:t>
            </a:r>
            <a:r>
              <a:rPr lang="en-US" sz="1050" b="1" i="0" dirty="0">
                <a:solidFill>
                  <a:srgbClr val="3D3935"/>
                </a:solidFill>
                <a:effectLst/>
                <a:latin typeface="Lato" panose="020F0502020204030203" pitchFamily="34" charset="0"/>
              </a:rPr>
              <a:t>STOP THE BLEED</a:t>
            </a:r>
            <a:r>
              <a:rPr lang="en-US" sz="1050" b="1" i="0" baseline="30000" dirty="0">
                <a:solidFill>
                  <a:srgbClr val="3D3935"/>
                </a:solidFill>
                <a:effectLst/>
                <a:latin typeface="Lato" panose="020F0502020204030203" pitchFamily="34" charset="0"/>
              </a:rPr>
              <a:t>® </a:t>
            </a:r>
            <a:r>
              <a:rPr lang="en-US" sz="800" b="1" i="0" dirty="0">
                <a:solidFill>
                  <a:srgbClr val="191E23"/>
                </a:solidFill>
                <a:effectLst/>
                <a:latin typeface="Noto Serif"/>
              </a:rPr>
              <a:t>instructors are poor.</a:t>
            </a:r>
            <a:endParaRPr lang="en-US" sz="400" b="1" i="0" dirty="0"/>
          </a:p>
          <a:p>
            <a:pPr marL="0" marR="0" lvl="0" indent="0" algn="l" defTabSz="494508"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32</a:t>
            </a:fld>
            <a:endParaRPr lang="en-US"/>
          </a:p>
        </p:txBody>
      </p:sp>
    </p:spTree>
    <p:extLst>
      <p:ext uri="{BB962C8B-B14F-4D97-AF65-F5344CB8AC3E}">
        <p14:creationId xmlns:p14="http://schemas.microsoft.com/office/powerpoint/2010/main" val="2246641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4508" rtl="0" eaLnBrk="1" fontAlgn="auto" latinLnBrk="0" hangingPunct="1">
              <a:lnSpc>
                <a:spcPct val="100000"/>
              </a:lnSpc>
              <a:spcBef>
                <a:spcPts val="0"/>
              </a:spcBef>
              <a:spcAft>
                <a:spcPts val="0"/>
              </a:spcAft>
              <a:buClrTx/>
              <a:buSzTx/>
              <a:buFontTx/>
              <a:buNone/>
              <a:tabLst/>
              <a:defRPr/>
            </a:pPr>
            <a:r>
              <a:rPr lang="en-US" sz="700" dirty="0"/>
              <a:t>Use this slide for the following course types</a:t>
            </a:r>
          </a:p>
          <a:p>
            <a:pPr marL="0" marR="0" lvl="0" indent="0" algn="l" defTabSz="494508" rtl="0" eaLnBrk="1" fontAlgn="auto" latinLnBrk="0" hangingPunct="1">
              <a:lnSpc>
                <a:spcPct val="100000"/>
              </a:lnSpc>
              <a:spcBef>
                <a:spcPts val="0"/>
              </a:spcBef>
              <a:spcAft>
                <a:spcPts val="0"/>
              </a:spcAft>
              <a:buClrTx/>
              <a:buSzTx/>
              <a:buFontTx/>
              <a:buNone/>
              <a:tabLst/>
              <a:defRPr/>
            </a:pPr>
            <a:r>
              <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33</a:t>
            </a:fld>
            <a:endParaRPr lang="en-US" dirty="0"/>
          </a:p>
        </p:txBody>
      </p:sp>
    </p:spTree>
    <p:extLst>
      <p:ext uri="{BB962C8B-B14F-4D97-AF65-F5344CB8AC3E}">
        <p14:creationId xmlns:p14="http://schemas.microsoft.com/office/powerpoint/2010/main" val="130427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This list is updated periodically and can be found at: https://cms.bleedingcontrol.org/applicant/create</a:t>
            </a:r>
          </a:p>
          <a:p>
            <a:pPr algn="l" fontAlgn="base"/>
            <a:endParaRPr lang="en-US" sz="1200" b="1" i="0" dirty="0">
              <a:solidFill>
                <a:srgbClr val="333333"/>
              </a:solidFill>
              <a:effectLst/>
              <a:latin typeface="Helvetica" panose="020B0604020202020204" pitchFamily="34" charset="0"/>
              <a:cs typeface="Helvetica" panose="020B0604020202020204" pitchFamily="34" charset="0"/>
            </a:endParaRPr>
          </a:p>
          <a:p>
            <a:pPr algn="l" fontAlgn="base"/>
            <a:r>
              <a:rPr lang="en-US" sz="1200" b="0" i="0" dirty="0">
                <a:solidFill>
                  <a:srgbClr val="333333"/>
                </a:solidFill>
                <a:effectLst/>
                <a:latin typeface="Helvetica" panose="020B0604020202020204" pitchFamily="34" charset="0"/>
                <a:cs typeface="Helvetica" panose="020B0604020202020204" pitchFamily="34" charset="0"/>
              </a:rPr>
              <a:t>INSTRUCTOR ELIGIBILITY: Anyone that has successfully completed Bleeding Control training or 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Basic Course and meets the following professional requirements:</a:t>
            </a:r>
          </a:p>
          <a:p>
            <a:pPr algn="l" fontAlgn="base"/>
            <a:endParaRPr lang="en-US" sz="300" b="0" i="0" dirty="0">
              <a:solidFill>
                <a:srgbClr val="333333"/>
              </a:solidFill>
              <a:effectLst/>
              <a:latin typeface="Helvetica" panose="020B0604020202020204" pitchFamily="34" charset="0"/>
              <a:cs typeface="Helvetica" panose="020B0604020202020204" pitchFamily="34" charset="0"/>
            </a:endParaRPr>
          </a:p>
          <a:p>
            <a:pPr algn="l" fontAlgn="base"/>
            <a:r>
              <a:rPr lang="en-US" sz="1200" b="0" i="0" u="sng" cap="all" dirty="0">
                <a:solidFill>
                  <a:srgbClr val="000000"/>
                </a:solidFill>
                <a:effectLst/>
                <a:latin typeface="Helvetica" panose="020B0604020202020204" pitchFamily="34" charset="0"/>
                <a:cs typeface="Helvetica" panose="020B0604020202020204" pitchFamily="34" charset="0"/>
              </a:rPr>
              <a:t>NON-HEALTHCARE PROFESSIONALS</a:t>
            </a:r>
          </a:p>
          <a:p>
            <a:pPr algn="l" fontAlgn="base"/>
            <a:endParaRPr lang="en-US" sz="1200" b="0" i="0" u="sng" cap="all" dirty="0">
              <a:solidFill>
                <a:srgbClr val="000000"/>
              </a:solidFill>
              <a:effectLst/>
              <a:latin typeface="Helvetica" panose="020B0604020202020204" pitchFamily="34" charset="0"/>
              <a:cs typeface="Helvetica" panose="020B0604020202020204" pitchFamily="34" charset="0"/>
            </a:endParaRPr>
          </a:p>
          <a:p>
            <a:pPr algn="l" fontAlgn="base"/>
            <a:r>
              <a:rPr lang="en-US" b="0" i="0" dirty="0">
                <a:solidFill>
                  <a:srgbClr val="5A5A5A"/>
                </a:solidFill>
                <a:effectLst/>
                <a:latin typeface="Arial" panose="020B0604020202020204" pitchFamily="34" charset="0"/>
              </a:rPr>
              <a:t>Individuals under this category must complete and pass the online Interactive STOP THE BLEED</a:t>
            </a:r>
            <a:r>
              <a:rPr lang="en-US" b="0" i="0" baseline="30000" dirty="0">
                <a:solidFill>
                  <a:srgbClr val="5A5A5A"/>
                </a:solidFill>
                <a:effectLst/>
                <a:latin typeface="Arial" panose="020B0604020202020204" pitchFamily="34" charset="0"/>
              </a:rPr>
              <a:t>®</a:t>
            </a:r>
            <a:r>
              <a:rPr lang="en-US" b="0" i="0" dirty="0">
                <a:solidFill>
                  <a:srgbClr val="5A5A5A"/>
                </a:solidFill>
                <a:effectLst/>
                <a:latin typeface="Arial" panose="020B0604020202020204" pitchFamily="34" charset="0"/>
              </a:rPr>
              <a:t> Course in addition to completing a full STOP THE BLEED</a:t>
            </a:r>
            <a:r>
              <a:rPr lang="en-US" b="0" i="0" baseline="30000" dirty="0">
                <a:solidFill>
                  <a:srgbClr val="5A5A5A"/>
                </a:solidFill>
                <a:effectLst/>
                <a:latin typeface="Arial" panose="020B0604020202020204" pitchFamily="34" charset="0"/>
              </a:rPr>
              <a:t>®</a:t>
            </a:r>
            <a:r>
              <a:rPr lang="en-US" b="0" i="0" dirty="0">
                <a:solidFill>
                  <a:srgbClr val="5A5A5A"/>
                </a:solidFill>
                <a:effectLst/>
                <a:latin typeface="Arial" panose="020B0604020202020204" pitchFamily="34" charset="0"/>
              </a:rPr>
              <a:t> course prior to applying.</a:t>
            </a:r>
            <a:endParaRPr lang="en-US" sz="1200" b="0" i="0" u="sng" cap="all" dirty="0">
              <a:solidFill>
                <a:srgbClr val="000000"/>
              </a:solidFill>
              <a:effectLst/>
              <a:latin typeface="Helvetica" panose="020B0604020202020204" pitchFamily="34" charset="0"/>
              <a:cs typeface="Helvetica" panose="020B0604020202020204" pitchFamily="34" charset="0"/>
            </a:endParaRP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American Heart Association CPR/BLS Instructor</a:t>
            </a: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American Red Cross CPR Instructor</a:t>
            </a: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American Red Cross First Aid Instructor</a:t>
            </a: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National Safety Council trainer/instructor</a:t>
            </a:r>
          </a:p>
          <a:p>
            <a:pPr marL="342900" indent="-342900" algn="l"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OSHA Safety Instructor</a:t>
            </a:r>
          </a:p>
          <a:p>
            <a:pPr marL="342900" indent="-342900" algn="l" defTabSz="914400"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Certified Health Teacher</a:t>
            </a:r>
          </a:p>
          <a:p>
            <a:pPr marL="342900" indent="-342900" algn="l" defTabSz="914400"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Organization Safety and Health Instructors</a:t>
            </a:r>
          </a:p>
          <a:p>
            <a:pPr marL="342900" indent="-342900" algn="l" defTabSz="914400"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FEMA Certified trainer</a:t>
            </a:r>
          </a:p>
          <a:p>
            <a:pPr marL="342900" indent="-342900" algn="l" defTabSz="914400" fontAlgn="base">
              <a:buFont typeface="Arial" panose="020B0604020202020204" pitchFamily="34" charset="0"/>
              <a:buChar char="•"/>
            </a:pPr>
            <a:r>
              <a:rPr lang="en-US" sz="1200" i="0" dirty="0">
                <a:solidFill>
                  <a:schemeClr val="tx1"/>
                </a:solidFill>
                <a:effectLst/>
                <a:latin typeface="Helvetica" panose="020B0604020202020204" pitchFamily="34" charset="0"/>
                <a:cs typeface="Helvetica" panose="020B0604020202020204" pitchFamily="34" charset="0"/>
              </a:rPr>
              <a:t>Wilderness First Responder Instructor</a:t>
            </a:r>
          </a:p>
          <a:p>
            <a:pPr marL="342900" indent="-342900" algn="l" fontAlgn="base">
              <a:buFont typeface="Arial" panose="020B0604020202020204" pitchFamily="34" charset="0"/>
              <a:buChar char="•"/>
            </a:pPr>
            <a:endParaRPr lang="en-US" sz="1200" i="0" dirty="0">
              <a:solidFill>
                <a:schemeClr val="tx1"/>
              </a:solidFill>
              <a:effectLst/>
              <a:latin typeface="Helvetica" panose="020B0604020202020204" pitchFamily="34" charset="0"/>
              <a:cs typeface="Helvetica"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dirty="0">
                <a:effectLst/>
                <a:latin typeface="Helvetica" panose="020B0604020202020204" pitchFamily="34" charset="0"/>
                <a:cs typeface="Helvetica" panose="020B0604020202020204" pitchFamily="34" charset="0"/>
              </a:rPr>
              <a:t>*Individuals under this category must complete and pass the online Interactive STOP THE BLEED</a:t>
            </a:r>
            <a:r>
              <a:rPr lang="en-US" sz="1200" b="0" i="0" baseline="30000" dirty="0">
                <a:effectLst/>
                <a:latin typeface="Helvetica" panose="020B0604020202020204" pitchFamily="34" charset="0"/>
                <a:cs typeface="Helvetica" panose="020B0604020202020204" pitchFamily="34" charset="0"/>
              </a:rPr>
              <a:t>®</a:t>
            </a:r>
            <a:r>
              <a:rPr lang="en-US" sz="1200" b="0" i="0" dirty="0">
                <a:effectLst/>
                <a:latin typeface="Helvetica" panose="020B0604020202020204" pitchFamily="34" charset="0"/>
                <a:cs typeface="Helvetica" panose="020B0604020202020204" pitchFamily="34" charset="0"/>
              </a:rPr>
              <a:t> Course in addition to completing a full STOP THE BLEED</a:t>
            </a:r>
            <a:r>
              <a:rPr lang="en-US" sz="1200" b="0" i="0" baseline="30000" dirty="0">
                <a:effectLst/>
                <a:latin typeface="Helvetica" panose="020B0604020202020204" pitchFamily="34" charset="0"/>
                <a:cs typeface="Helvetica" panose="020B0604020202020204" pitchFamily="34" charset="0"/>
              </a:rPr>
              <a:t>®</a:t>
            </a:r>
            <a:r>
              <a:rPr lang="en-US" sz="1200" b="0" i="0" dirty="0">
                <a:effectLst/>
                <a:latin typeface="Helvetica" panose="020B0604020202020204" pitchFamily="34" charset="0"/>
                <a:cs typeface="Helvetica" panose="020B0604020202020204" pitchFamily="34" charset="0"/>
              </a:rPr>
              <a:t> course prior to applying.</a:t>
            </a:r>
            <a:endParaRPr lang="en-US" sz="1200" b="0" i="0" u="sng" cap="all" dirty="0">
              <a:effectLst/>
              <a:latin typeface="Helvetica" panose="020B0604020202020204" pitchFamily="34" charset="0"/>
              <a:cs typeface="Helvetica" panose="020B0604020202020204" pitchFamily="34" charset="0"/>
            </a:endParaRPr>
          </a:p>
          <a:p>
            <a:pPr marL="342900" indent="-342900" algn="l" fontAlgn="base">
              <a:buFont typeface="Arial" panose="020B0604020202020204" pitchFamily="34" charset="0"/>
              <a:buChar char="•"/>
            </a:pPr>
            <a:endParaRPr lang="en-US" sz="1200" b="0" i="0" dirty="0">
              <a:solidFill>
                <a:schemeClr val="tx1"/>
              </a:solidFill>
              <a:effectLst/>
              <a:latin typeface="Helvetica" panose="020B0604020202020204" pitchFamily="34" charset="0"/>
              <a:cs typeface="Helvetica" panose="020B0604020202020204" pitchFamily="34" charset="0"/>
            </a:endParaRPr>
          </a:p>
          <a:p>
            <a:pPr algn="l" fontAlgn="base"/>
            <a:r>
              <a:rPr lang="en-US" sz="1200" b="0" i="0" u="sng" cap="all" dirty="0">
                <a:effectLst/>
                <a:latin typeface="Helvetica" panose="020B0604020202020204" pitchFamily="34" charset="0"/>
                <a:cs typeface="Helvetica" panose="020B0604020202020204" pitchFamily="34" charset="0"/>
              </a:rPr>
              <a:t>ASSOCIATE INSTRUCTORS:</a:t>
            </a:r>
          </a:p>
          <a:p>
            <a:pPr algn="l" fontAlgn="base"/>
            <a:endParaRPr lang="en-US" sz="300" b="0" u="sng" cap="all" dirty="0">
              <a:latin typeface="Helvetica" panose="020B0604020202020204" pitchFamily="34" charset="0"/>
              <a:cs typeface="Helvetica" panose="020B0604020202020204" pitchFamily="34" charset="0"/>
            </a:endParaRPr>
          </a:p>
          <a:p>
            <a:pPr algn="l" fontAlgn="base">
              <a:buFont typeface="Arial" panose="020B0604020202020204" pitchFamily="34" charset="0"/>
              <a:buNone/>
            </a:pPr>
            <a:r>
              <a:rPr lang="en-US" sz="1200" b="0" i="0" dirty="0">
                <a:solidFill>
                  <a:srgbClr val="333333"/>
                </a:solidFill>
                <a:effectLst/>
                <a:latin typeface="Helvetica" panose="020B0604020202020204" pitchFamily="34" charset="0"/>
                <a:cs typeface="Helvetica" panose="020B0604020202020204" pitchFamily="34" charset="0"/>
              </a:rPr>
              <a:t>Any Student of the above Healthcare disciplines who has 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Course or Bleeding Control training. Non-Clinical Injury Prevention Coordinators that are employed at an ACS verified or State designated Trauma Center and recommended by the Trauma Medical Director or Trauma Program Manager. Upon approval please follow instructions provided in the confirmation email</a:t>
            </a:r>
            <a:r>
              <a:rPr lang="en-US" sz="1200" b="0" i="0" dirty="0">
                <a:solidFill>
                  <a:srgbClr val="333333"/>
                </a:solidFill>
                <a:effectLst/>
                <a:latin typeface="Arial" panose="020B0604020202020204" pitchFamily="34" charset="0"/>
              </a:rPr>
              <a:t>.</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5</a:t>
            </a:fld>
            <a:endParaRPr lang="en-US"/>
          </a:p>
        </p:txBody>
      </p:sp>
    </p:spTree>
    <p:extLst>
      <p:ext uri="{BB962C8B-B14F-4D97-AF65-F5344CB8AC3E}">
        <p14:creationId xmlns:p14="http://schemas.microsoft.com/office/powerpoint/2010/main" val="331405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algn="l" fontAlgn="base"/>
            <a:r>
              <a:rPr lang="en-US" sz="1200" b="0" i="0" dirty="0">
                <a:solidFill>
                  <a:srgbClr val="333333"/>
                </a:solidFill>
                <a:effectLst/>
                <a:latin typeface="Arial" panose="020B0604020202020204" pitchFamily="34" charset="0"/>
              </a:rPr>
              <a:t>Become a </a:t>
            </a:r>
            <a:r>
              <a:rPr lang="en-US" b="0" i="0" dirty="0">
                <a:solidFill>
                  <a:srgbClr val="5A5A5A"/>
                </a:solidFill>
                <a:effectLst/>
                <a:latin typeface="Arial" panose="020B0604020202020204" pitchFamily="34" charset="0"/>
              </a:rPr>
              <a:t>STOP THE BLEED</a:t>
            </a:r>
            <a:r>
              <a:rPr lang="en-US" b="0" i="0" baseline="30000" dirty="0">
                <a:solidFill>
                  <a:srgbClr val="5A5A5A"/>
                </a:solidFill>
                <a:effectLst/>
                <a:latin typeface="Arial" panose="020B0604020202020204" pitchFamily="34" charset="0"/>
              </a:rPr>
              <a:t>® </a:t>
            </a:r>
            <a:r>
              <a:rPr lang="en-US" sz="1200" b="0" dirty="0">
                <a:solidFill>
                  <a:schemeClr val="tx1"/>
                </a:solidFill>
                <a:latin typeface="Helvetica" panose="020B0604020202020204" pitchFamily="34" charset="0"/>
                <a:cs typeface="Helvetica" panose="020B0604020202020204" pitchFamily="34" charset="0"/>
              </a:rPr>
              <a:t>Course</a:t>
            </a:r>
            <a:endParaRPr lang="en-US" sz="1200" b="0" i="0" dirty="0">
              <a:solidFill>
                <a:srgbClr val="333333"/>
              </a:solidFill>
              <a:effectLst/>
              <a:latin typeface="Arial" panose="020B0604020202020204" pitchFamily="34" charset="0"/>
            </a:endParaRPr>
          </a:p>
          <a:p>
            <a:pPr algn="l" fontAlgn="base"/>
            <a:endParaRPr lang="en-US" sz="1200" b="0" i="1" dirty="0">
              <a:solidFill>
                <a:srgbClr val="333333"/>
              </a:solidFill>
              <a:effectLst/>
              <a:latin typeface="Arial" panose="020B0604020202020204" pitchFamily="34" charset="0"/>
            </a:endParaRPr>
          </a:p>
          <a:p>
            <a:r>
              <a:rPr lang="en-US" sz="1200" b="0" i="0" u="none" strike="noStrike" baseline="0" dirty="0">
                <a:solidFill>
                  <a:srgbClr val="1D2258"/>
                </a:solidFill>
                <a:latin typeface="+mn-lt"/>
                <a:cs typeface="Helvetica" panose="020B0604020202020204" pitchFamily="34" charset="0"/>
              </a:rPr>
              <a:t>Step 1: </a:t>
            </a:r>
            <a:r>
              <a:rPr lang="en-US" sz="1200" b="0" dirty="0">
                <a:solidFill>
                  <a:srgbClr val="1D2258"/>
                </a:solidFill>
                <a:latin typeface="+mn-lt"/>
                <a:cs typeface="Helvetica" panose="020B0604020202020204" pitchFamily="34" charset="0"/>
              </a:rPr>
              <a:t>Take the </a:t>
            </a:r>
            <a:r>
              <a:rPr lang="en-US" b="0" i="0" dirty="0">
                <a:solidFill>
                  <a:srgbClr val="5A5A5A"/>
                </a:solidFill>
                <a:effectLst/>
                <a:latin typeface="Arial" panose="020B0604020202020204" pitchFamily="34" charset="0"/>
              </a:rPr>
              <a:t>STOP THE BLEED</a:t>
            </a:r>
            <a:r>
              <a:rPr lang="en-US" b="0" i="0" baseline="30000" dirty="0">
                <a:solidFill>
                  <a:srgbClr val="5A5A5A"/>
                </a:solidFill>
                <a:effectLst/>
                <a:latin typeface="Arial" panose="020B0604020202020204" pitchFamily="34" charset="0"/>
              </a:rPr>
              <a:t>® </a:t>
            </a:r>
            <a:r>
              <a:rPr lang="en-US" sz="1200" b="0" dirty="0">
                <a:solidFill>
                  <a:srgbClr val="1D2258"/>
                </a:solidFill>
                <a:latin typeface="+mn-lt"/>
                <a:cs typeface="Helvetica" panose="020B0604020202020204" pitchFamily="34" charset="0"/>
              </a:rPr>
              <a:t>Course</a:t>
            </a:r>
          </a:p>
          <a:p>
            <a:endParaRPr lang="en-US" sz="1200" b="0" i="0" u="none" strike="noStrike" baseline="0" dirty="0">
              <a:solidFill>
                <a:srgbClr val="1D2258"/>
              </a:solidFill>
              <a:latin typeface="+mn-lt"/>
              <a:cs typeface="Helvetica" panose="020B0604020202020204" pitchFamily="34" charset="0"/>
            </a:endParaRPr>
          </a:p>
          <a:p>
            <a:r>
              <a:rPr lang="en-US" sz="1200" b="0" i="0" u="none" strike="noStrike" baseline="0" dirty="0">
                <a:solidFill>
                  <a:srgbClr val="1D2258"/>
                </a:solidFill>
                <a:latin typeface="+mn-lt"/>
                <a:cs typeface="Helvetica" panose="020B0604020202020204" pitchFamily="34" charset="0"/>
              </a:rPr>
              <a:t>Step 2: </a:t>
            </a:r>
            <a:r>
              <a:rPr lang="en-US" sz="1200" b="0" dirty="0">
                <a:solidFill>
                  <a:srgbClr val="1D2258"/>
                </a:solidFill>
                <a:latin typeface="+mn-lt"/>
                <a:cs typeface="Helvetica" panose="020B0604020202020204" pitchFamily="34" charset="0"/>
              </a:rPr>
              <a:t>Register to be an instructor on the ACS instructor </a:t>
            </a:r>
            <a:r>
              <a:rPr lang="pt-BR" sz="1200" b="0" dirty="0">
                <a:solidFill>
                  <a:srgbClr val="1D2258"/>
                </a:solidFill>
                <a:latin typeface="+mn-lt"/>
                <a:cs typeface="Helvetica" panose="020B0604020202020204" pitchFamily="34" charset="0"/>
              </a:rPr>
              <a:t>portal </a:t>
            </a:r>
          </a:p>
          <a:p>
            <a:endParaRPr lang="en-US" sz="1200" b="0" i="0" u="none" strike="noStrike" baseline="0" dirty="0">
              <a:solidFill>
                <a:srgbClr val="1D2258"/>
              </a:solidFill>
              <a:latin typeface="+mn-lt"/>
              <a:cs typeface="Helvetica" panose="020B0604020202020204" pitchFamily="34" charset="0"/>
            </a:endParaRPr>
          </a:p>
          <a:p>
            <a:r>
              <a:rPr lang="en-US" sz="1200" b="0" i="0" u="none" strike="noStrike" baseline="0" dirty="0">
                <a:solidFill>
                  <a:srgbClr val="1D2258"/>
                </a:solidFill>
                <a:latin typeface="+mn-lt"/>
                <a:cs typeface="Helvetica" panose="020B0604020202020204" pitchFamily="34" charset="0"/>
              </a:rPr>
              <a:t>Step 3: </a:t>
            </a:r>
            <a:r>
              <a:rPr lang="en-US" sz="1200" b="0" dirty="0">
                <a:solidFill>
                  <a:srgbClr val="1D2258"/>
                </a:solidFill>
                <a:latin typeface="+mn-lt"/>
                <a:cs typeface="Helvetica" panose="020B0604020202020204" pitchFamily="34" charset="0"/>
              </a:rPr>
              <a:t>Plan your course:</a:t>
            </a:r>
          </a:p>
          <a:p>
            <a:pPr lvl="0">
              <a:buFontTx/>
              <a:buChar char="-"/>
            </a:pPr>
            <a:r>
              <a:rPr lang="en-US" sz="1200" b="0" dirty="0">
                <a:solidFill>
                  <a:srgbClr val="1D2258"/>
                </a:solidFill>
                <a:latin typeface="+mn-lt"/>
                <a:cs typeface="Helvetica" panose="020B0604020202020204" pitchFamily="34" charset="0"/>
              </a:rPr>
              <a:t>Adhere to course guidelines</a:t>
            </a:r>
          </a:p>
          <a:p>
            <a:pPr lvl="0">
              <a:buFontTx/>
              <a:buChar char="-"/>
            </a:pPr>
            <a:r>
              <a:rPr lang="en-US" sz="1200" b="0" dirty="0">
                <a:solidFill>
                  <a:srgbClr val="1D2258"/>
                </a:solidFill>
                <a:latin typeface="+mn-lt"/>
                <a:cs typeface="Helvetica" panose="020B0604020202020204" pitchFamily="34" charset="0"/>
              </a:rPr>
              <a:t>Acquire course resources</a:t>
            </a:r>
          </a:p>
          <a:p>
            <a:pPr algn="l"/>
            <a:endParaRPr lang="en-US" sz="1200" b="0" i="0" u="none" strike="noStrike" baseline="0" dirty="0">
              <a:solidFill>
                <a:srgbClr val="1D2258"/>
              </a:solidFill>
              <a:latin typeface="+mn-lt"/>
              <a:cs typeface="Helvetica" panose="020B0604020202020204" pitchFamily="34" charset="0"/>
            </a:endParaRPr>
          </a:p>
          <a:p>
            <a:pPr algn="l"/>
            <a:r>
              <a:rPr lang="en-US" sz="1200" b="0" i="0" u="none" strike="noStrike" baseline="0" dirty="0">
                <a:solidFill>
                  <a:srgbClr val="1D2258"/>
                </a:solidFill>
                <a:latin typeface="+mn-lt"/>
                <a:cs typeface="Helvetica" panose="020B0604020202020204" pitchFamily="34" charset="0"/>
              </a:rPr>
              <a:t>Step 4: Register your class and begin teaching!</a:t>
            </a:r>
            <a:endParaRPr lang="en-US" sz="1200" b="0" dirty="0">
              <a:solidFill>
                <a:srgbClr val="1D2258"/>
              </a:solidFill>
              <a:latin typeface="+mn-lt"/>
              <a:cs typeface="Helvetica" panose="020B0604020202020204" pitchFamily="34" charset="0"/>
            </a:endParaRPr>
          </a:p>
          <a:p>
            <a:endParaRPr lang="en-US" sz="1200" dirty="0">
              <a:latin typeface="+mn-lt"/>
            </a:endParaRPr>
          </a:p>
          <a:p>
            <a:pPr algn="l">
              <a:lnSpc>
                <a:spcPct val="110000"/>
              </a:lnSpc>
            </a:pPr>
            <a:endParaRPr lang="en-US" sz="700" i="1" dirty="0">
              <a:solidFill>
                <a:schemeClr val="bg1"/>
              </a:solidFill>
              <a:latin typeface="Helvetica Neue"/>
            </a:endParaRPr>
          </a:p>
          <a:p>
            <a:pPr algn="l">
              <a:lnSpc>
                <a:spcPct val="110000"/>
              </a:lnSpc>
            </a:pPr>
            <a:r>
              <a:rPr lang="en-US" sz="700" i="1" dirty="0">
                <a:solidFill>
                  <a:schemeClr val="bg1"/>
                </a:solidFill>
                <a:latin typeface="Helvetica Neue"/>
              </a:rPr>
              <a:t> </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6</a:t>
            </a:fld>
            <a:endParaRPr lang="en-US"/>
          </a:p>
        </p:txBody>
      </p:sp>
    </p:spTree>
    <p:extLst>
      <p:ext uri="{BB962C8B-B14F-4D97-AF65-F5344CB8AC3E}">
        <p14:creationId xmlns:p14="http://schemas.microsoft.com/office/powerpoint/2010/main" val="91444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b="0" i="0" u="none" strike="noStrike" baseline="0" dirty="0">
                <a:solidFill>
                  <a:srgbClr val="1D2258"/>
                </a:solidFill>
                <a:latin typeface="+mn-lt"/>
                <a:cs typeface="Helvetica" panose="020B0604020202020204" pitchFamily="34" charset="0"/>
              </a:rPr>
              <a:t>Step 1: </a:t>
            </a:r>
            <a:r>
              <a:rPr lang="en-US" sz="1200" b="0" dirty="0">
                <a:solidFill>
                  <a:srgbClr val="1D2258"/>
                </a:solidFill>
                <a:latin typeface="+mn-lt"/>
                <a:cs typeface="Helvetica" panose="020B0604020202020204" pitchFamily="34" charset="0"/>
              </a:rPr>
              <a:t>Take the </a:t>
            </a:r>
            <a:r>
              <a:rPr lang="en-US" b="0" i="0" dirty="0">
                <a:solidFill>
                  <a:srgbClr val="5A5A5A"/>
                </a:solidFill>
                <a:effectLst/>
                <a:latin typeface="Arial" panose="020B0604020202020204" pitchFamily="34" charset="0"/>
              </a:rPr>
              <a:t>STOP THE BLEED</a:t>
            </a:r>
            <a:r>
              <a:rPr lang="en-US" b="0" i="0" baseline="30000" dirty="0">
                <a:solidFill>
                  <a:srgbClr val="5A5A5A"/>
                </a:solidFill>
                <a:effectLst/>
                <a:latin typeface="Arial" panose="020B0604020202020204" pitchFamily="34" charset="0"/>
              </a:rPr>
              <a:t>® </a:t>
            </a:r>
            <a:r>
              <a:rPr lang="en-US" sz="1200" b="0" dirty="0">
                <a:solidFill>
                  <a:srgbClr val="1D2258"/>
                </a:solidFill>
                <a:latin typeface="+mn-lt"/>
                <a:cs typeface="Helvetica" panose="020B0604020202020204" pitchFamily="34" charset="0"/>
              </a:rPr>
              <a:t>Course</a:t>
            </a:r>
          </a:p>
          <a:p>
            <a:endParaRPr lang="en-US" sz="1200" b="0" dirty="0">
              <a:solidFill>
                <a:srgbClr val="1D2258"/>
              </a:solidFill>
              <a:latin typeface="+mn-lt"/>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sng" cap="all" dirty="0">
                <a:solidFill>
                  <a:srgbClr val="000000"/>
                </a:solidFill>
                <a:effectLst/>
                <a:latin typeface="Helvetica" panose="020B0604020202020204" pitchFamily="34" charset="0"/>
                <a:cs typeface="Helvetica" panose="020B0604020202020204" pitchFamily="34" charset="0"/>
              </a:rPr>
              <a:t>HEALTHCARE PROFESSIONALS -</a:t>
            </a:r>
            <a:endParaRPr lang="en-US" sz="1200" b="0" i="0" u="none" cap="all" dirty="0">
              <a:solidFill>
                <a:srgbClr val="000000"/>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none" cap="all" dirty="0">
                <a:solidFill>
                  <a:srgbClr val="000000"/>
                </a:solidFill>
                <a:effectLst/>
                <a:latin typeface="Helvetica" panose="020B0604020202020204" pitchFamily="34" charset="0"/>
                <a:cs typeface="Helvetica" panose="020B0604020202020204" pitchFamily="34" charset="0"/>
              </a:rPr>
              <a:t> - </a:t>
            </a:r>
            <a:r>
              <a:rPr lang="en-US" sz="1200" b="0" i="0" u="none" cap="none" dirty="0">
                <a:solidFill>
                  <a:srgbClr val="000000"/>
                </a:solidFill>
                <a:effectLst/>
                <a:latin typeface="Helvetica" panose="020B0604020202020204" pitchFamily="34" charset="0"/>
                <a:cs typeface="Helvetica" panose="020B0604020202020204" pitchFamily="34" charset="0"/>
              </a:rPr>
              <a:t>meet the </a:t>
            </a:r>
            <a:r>
              <a:rPr lang="en-US" sz="1200" b="0" i="0" dirty="0">
                <a:solidFill>
                  <a:srgbClr val="333333"/>
                </a:solidFill>
                <a:effectLst/>
                <a:latin typeface="Helvetica" panose="020B0604020202020204" pitchFamily="34" charset="0"/>
                <a:cs typeface="Helvetica" panose="020B0604020202020204" pitchFamily="34" charset="0"/>
              </a:rPr>
              <a:t>professional requirements: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dirty="0">
                <a:solidFill>
                  <a:srgbClr val="333333"/>
                </a:solidFill>
                <a:effectLst/>
                <a:latin typeface="Helvetica" panose="020B0604020202020204" pitchFamily="34" charset="0"/>
                <a:cs typeface="Helvetica" panose="020B0604020202020204" pitchFamily="34" charset="0"/>
              </a:rPr>
              <a:t> - complete a STOP THE BLEED</a:t>
            </a:r>
            <a:r>
              <a:rPr lang="en-US" sz="1200" b="0" i="0" baseline="30000" dirty="0">
                <a:solidFill>
                  <a:srgbClr val="333333"/>
                </a:solidFill>
                <a:effectLst/>
                <a:latin typeface="Helvetica" panose="020B0604020202020204" pitchFamily="34" charset="0"/>
                <a:cs typeface="Helvetica" panose="020B0604020202020204" pitchFamily="34" charset="0"/>
              </a:rPr>
              <a:t>®</a:t>
            </a:r>
            <a:r>
              <a:rPr lang="en-US" sz="1200" b="0" i="0" dirty="0">
                <a:solidFill>
                  <a:srgbClr val="333333"/>
                </a:solidFill>
                <a:effectLst/>
                <a:latin typeface="Helvetica" panose="020B0604020202020204" pitchFamily="34" charset="0"/>
                <a:cs typeface="Helvetica" panose="020B0604020202020204" pitchFamily="34" charset="0"/>
              </a:rPr>
              <a:t> Course</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dirty="0">
              <a:solidFill>
                <a:srgbClr val="333333"/>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sng" cap="all" dirty="0">
                <a:solidFill>
                  <a:srgbClr val="000000"/>
                </a:solidFill>
                <a:effectLst/>
                <a:latin typeface="Helvetica" panose="020B0604020202020204" pitchFamily="34" charset="0"/>
                <a:cs typeface="Helvetica" panose="020B0604020202020204" pitchFamily="34" charset="0"/>
              </a:rPr>
              <a:t>HEALTHCARE PROFESSIONALS -</a:t>
            </a:r>
            <a:endParaRPr lang="en-US" sz="1200" b="0" i="0" u="none" cap="all" dirty="0">
              <a:solidFill>
                <a:srgbClr val="000000"/>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u="none" cap="all" dirty="0">
                <a:solidFill>
                  <a:srgbClr val="000000"/>
                </a:solidFill>
                <a:effectLst/>
                <a:latin typeface="Helvetica" panose="020B0604020202020204" pitchFamily="34" charset="0"/>
                <a:cs typeface="Helvetica" panose="020B0604020202020204" pitchFamily="34" charset="0"/>
              </a:rPr>
              <a:t> - </a:t>
            </a:r>
            <a:r>
              <a:rPr lang="en-US" sz="1200" b="0" i="0" u="none" cap="none" dirty="0">
                <a:solidFill>
                  <a:srgbClr val="000000"/>
                </a:solidFill>
                <a:effectLst/>
                <a:latin typeface="Helvetica" panose="020B0604020202020204" pitchFamily="34" charset="0"/>
                <a:cs typeface="Helvetica" panose="020B0604020202020204" pitchFamily="34" charset="0"/>
              </a:rPr>
              <a:t>meet the </a:t>
            </a:r>
            <a:r>
              <a:rPr lang="en-US" sz="1200" b="0" i="0" dirty="0">
                <a:solidFill>
                  <a:srgbClr val="333333"/>
                </a:solidFill>
                <a:effectLst/>
                <a:latin typeface="Helvetica" panose="020B0604020202020204" pitchFamily="34" charset="0"/>
                <a:cs typeface="Helvetica" panose="020B0604020202020204" pitchFamily="34" charset="0"/>
              </a:rPr>
              <a:t>professional requirements: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dirty="0">
                <a:solidFill>
                  <a:srgbClr val="333333"/>
                </a:solidFill>
                <a:effectLst/>
                <a:latin typeface="Helvetica" panose="020B0604020202020204" pitchFamily="34" charset="0"/>
                <a:cs typeface="Helvetica" panose="020B0604020202020204" pitchFamily="34" charset="0"/>
              </a:rPr>
              <a:t> - complete a </a:t>
            </a:r>
            <a:r>
              <a:rPr lang="en-US" sz="1200" b="0" i="0" dirty="0">
                <a:solidFill>
                  <a:schemeClr val="tx1"/>
                </a:solidFill>
                <a:effectLst/>
                <a:latin typeface="Helvetica" panose="020B0604020202020204" pitchFamily="34" charset="0"/>
                <a:cs typeface="Helvetica" panose="020B0604020202020204" pitchFamily="34" charset="0"/>
              </a:rPr>
              <a:t>STOP THE BLEED</a:t>
            </a:r>
            <a:r>
              <a:rPr lang="en-US" sz="1200" b="0" i="0" baseline="30000" dirty="0">
                <a:solidFill>
                  <a:schemeClr val="tx1"/>
                </a:solidFill>
                <a:effectLst/>
                <a:latin typeface="Helvetica" panose="020B0604020202020204" pitchFamily="34" charset="0"/>
                <a:cs typeface="Helvetica" panose="020B0604020202020204" pitchFamily="34" charset="0"/>
              </a:rPr>
              <a:t>®</a:t>
            </a:r>
            <a:r>
              <a:rPr lang="en-US" sz="1200" b="0" i="0" dirty="0">
                <a:solidFill>
                  <a:schemeClr val="tx1"/>
                </a:solidFill>
                <a:effectLst/>
                <a:latin typeface="Helvetica" panose="020B0604020202020204" pitchFamily="34" charset="0"/>
                <a:cs typeface="Helvetica" panose="020B0604020202020204" pitchFamily="34" charset="0"/>
              </a:rPr>
              <a:t> Course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dirty="0">
                <a:solidFill>
                  <a:schemeClr val="tx1"/>
                </a:solidFill>
                <a:effectLst/>
                <a:latin typeface="Helvetica" panose="020B0604020202020204" pitchFamily="34" charset="0"/>
                <a:cs typeface="Helvetica" panose="020B0604020202020204" pitchFamily="34" charset="0"/>
              </a:rPr>
              <a:t> - complete and pass the online Interactive STOP THE BLEED</a:t>
            </a:r>
            <a:r>
              <a:rPr lang="en-US" sz="1200" b="0" i="0" baseline="30000" dirty="0">
                <a:solidFill>
                  <a:schemeClr val="tx1"/>
                </a:solidFill>
                <a:effectLst/>
                <a:latin typeface="Helvetica" panose="020B0604020202020204" pitchFamily="34" charset="0"/>
                <a:cs typeface="Helvetica" panose="020B0604020202020204" pitchFamily="34" charset="0"/>
              </a:rPr>
              <a:t>®</a:t>
            </a:r>
            <a:r>
              <a:rPr lang="en-US" sz="1200" b="0" i="0" dirty="0">
                <a:solidFill>
                  <a:schemeClr val="tx1"/>
                </a:solidFill>
                <a:effectLst/>
                <a:latin typeface="Helvetica" panose="020B0604020202020204" pitchFamily="34" charset="0"/>
                <a:cs typeface="Helvetica"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i="0" dirty="0">
              <a:solidFill>
                <a:srgbClr val="333333"/>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dirty="0">
                <a:solidFill>
                  <a:srgbClr val="333334"/>
                </a:solidFill>
                <a:latin typeface="Helvetica" panose="020B0604020202020204" pitchFamily="34" charset="0"/>
                <a:cs typeface="Helvetica" panose="020B0604020202020204" pitchFamily="34" charset="0"/>
              </a:rPr>
              <a:t>Note: P</a:t>
            </a:r>
            <a:r>
              <a:rPr lang="en-US" sz="1200" b="0" i="0" dirty="0">
                <a:solidFill>
                  <a:srgbClr val="333334"/>
                </a:solidFill>
                <a:effectLst/>
                <a:latin typeface="Helvetica" panose="020B0604020202020204" pitchFamily="34" charset="0"/>
                <a:cs typeface="Helvetica" panose="020B0604020202020204" pitchFamily="34" charset="0"/>
              </a:rPr>
              <a:t>articipants must complete both the lecture AND the skills component of the STOP THE BLEED</a:t>
            </a:r>
            <a:r>
              <a:rPr lang="en-US" sz="1200" b="0" i="0" baseline="30000" dirty="0">
                <a:solidFill>
                  <a:srgbClr val="333334"/>
                </a:solidFill>
                <a:effectLst/>
                <a:latin typeface="Helvetica" panose="020B0604020202020204" pitchFamily="34" charset="0"/>
                <a:cs typeface="Helvetica" panose="020B0604020202020204" pitchFamily="34" charset="0"/>
              </a:rPr>
              <a:t>®</a:t>
            </a:r>
            <a:r>
              <a:rPr lang="en-US" sz="1200" b="0" i="0" dirty="0">
                <a:solidFill>
                  <a:srgbClr val="333334"/>
                </a:solidFill>
                <a:effectLst/>
                <a:latin typeface="Helvetica" panose="020B0604020202020204" pitchFamily="34" charset="0"/>
                <a:cs typeface="Helvetica" panose="020B0604020202020204" pitchFamily="34" charset="0"/>
              </a:rPr>
              <a:t> Course to be considered COMPLETE and to receive a certificate of course completion. </a:t>
            </a:r>
            <a:endParaRPr lang="en-US" sz="1200" b="0" i="0" dirty="0">
              <a:solidFill>
                <a:srgbClr val="333333"/>
              </a:solidFill>
              <a:effectLst/>
              <a:latin typeface="Helvetica" panose="020B0604020202020204" pitchFamily="34" charset="0"/>
              <a:cs typeface="Helvetica"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7</a:t>
            </a:fld>
            <a:endParaRPr lang="en-US"/>
          </a:p>
        </p:txBody>
      </p:sp>
    </p:spTree>
    <p:extLst>
      <p:ext uri="{BB962C8B-B14F-4D97-AF65-F5344CB8AC3E}">
        <p14:creationId xmlns:p14="http://schemas.microsoft.com/office/powerpoint/2010/main" val="85622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r>
              <a:rPr lang="en-US" sz="1200" kern="0" dirty="0"/>
              <a:t>Step 2: </a:t>
            </a:r>
            <a:r>
              <a:rPr lang="en-US" sz="1200" b="1" dirty="0">
                <a:latin typeface="Helvetica" panose="020B0604020202020204" pitchFamily="34" charset="0"/>
                <a:cs typeface="Helvetica" panose="020B0604020202020204" pitchFamily="34" charset="0"/>
              </a:rPr>
              <a:t>Register on the ACS Instructor </a:t>
            </a:r>
            <a:r>
              <a:rPr lang="pt-BR" sz="1200" dirty="0">
                <a:latin typeface="Helvetica" panose="020B0604020202020204" pitchFamily="34" charset="0"/>
                <a:cs typeface="Helvetica" panose="020B0604020202020204" pitchFamily="34" charset="0"/>
              </a:rPr>
              <a:t>P</a:t>
            </a:r>
            <a:r>
              <a:rPr lang="pt-BR" sz="1200" b="1" dirty="0">
                <a:latin typeface="Helvetica" panose="020B0604020202020204" pitchFamily="34" charset="0"/>
                <a:cs typeface="Helvetica" panose="020B0604020202020204" pitchFamily="34" charset="0"/>
              </a:rPr>
              <a:t>ortal </a:t>
            </a:r>
          </a:p>
          <a:p>
            <a:endParaRPr lang="pt-BR" altLang="en-US" sz="1200" b="1" dirty="0">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Visit: </a:t>
            </a:r>
            <a:r>
              <a:rPr lang="en-US" sz="1200" b="0" kern="0" dirty="0">
                <a:solidFill>
                  <a:schemeClr val="tx1"/>
                </a:solidFill>
                <a:latin typeface="Helvetica" panose="020B0604020202020204" pitchFamily="34" charset="0"/>
                <a:cs typeface="Helvetica" panose="020B0604020202020204" pitchFamily="34" charset="0"/>
                <a:hlinkClick r:id="rId3"/>
              </a:rPr>
              <a:t>www.stopthebleed.org</a:t>
            </a:r>
            <a:endParaRPr lang="en-US" sz="1200" b="0" kern="0" dirty="0">
              <a:solidFill>
                <a:schemeClr val="tx1"/>
              </a:solidFill>
              <a:latin typeface="Helvetica" panose="020B0604020202020204" pitchFamily="34" charset="0"/>
              <a:cs typeface="Helvetica" panose="020B0604020202020204" pitchFamily="34" charset="0"/>
            </a:endParaRPr>
          </a:p>
          <a:p>
            <a:pPr defTabSz="914400"/>
            <a:r>
              <a:rPr lang="en-US" sz="1200" b="0" kern="0" dirty="0">
                <a:solidFill>
                  <a:schemeClr val="tx1"/>
                </a:solidFill>
                <a:latin typeface="Helvetica" panose="020B0604020202020204" pitchFamily="34" charset="0"/>
                <a:cs typeface="Helvetica" panose="020B0604020202020204" pitchFamily="34" charset="0"/>
              </a:rPr>
              <a:t>Click on: “Instructor Login”</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8</a:t>
            </a:fld>
            <a:endParaRPr lang="en-US"/>
          </a:p>
        </p:txBody>
      </p:sp>
    </p:spTree>
    <p:extLst>
      <p:ext uri="{BB962C8B-B14F-4D97-AF65-F5344CB8AC3E}">
        <p14:creationId xmlns:p14="http://schemas.microsoft.com/office/powerpoint/2010/main" val="352437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defTabSz="914400"/>
            <a:r>
              <a:rPr lang="en-US" sz="1600" kern="0" dirty="0"/>
              <a:t>Step 2: </a:t>
            </a:r>
            <a:r>
              <a:rPr lang="en-US" sz="1600" b="1" dirty="0">
                <a:latin typeface="Helvetica" panose="020B0604020202020204" pitchFamily="34" charset="0"/>
                <a:cs typeface="Helvetica" panose="020B0604020202020204" pitchFamily="34" charset="0"/>
              </a:rPr>
              <a:t>Register on the ACS Instructor </a:t>
            </a:r>
            <a:r>
              <a:rPr lang="pt-BR" sz="1600" dirty="0">
                <a:latin typeface="Helvetica" panose="020B0604020202020204" pitchFamily="34" charset="0"/>
                <a:cs typeface="Helvetica" panose="020B0604020202020204" pitchFamily="34" charset="0"/>
              </a:rPr>
              <a:t>P</a:t>
            </a:r>
            <a:r>
              <a:rPr lang="pt-BR" sz="1600" b="1" dirty="0">
                <a:latin typeface="Helvetica" panose="020B0604020202020204" pitchFamily="34" charset="0"/>
                <a:cs typeface="Helvetica" panose="020B0604020202020204" pitchFamily="34" charset="0"/>
              </a:rPr>
              <a:t>ortal </a:t>
            </a:r>
          </a:p>
          <a:p>
            <a:pPr defTabSz="914400"/>
            <a:endParaRPr lang="en-US" sz="1600" kern="0" dirty="0">
              <a:solidFill>
                <a:schemeClr val="tx1"/>
              </a:solidFill>
              <a:latin typeface="Helvetica" panose="020B0604020202020204" pitchFamily="34" charset="0"/>
              <a:cs typeface="Helvetica" panose="020B0604020202020204" pitchFamily="34" charset="0"/>
            </a:endParaRPr>
          </a:p>
          <a:p>
            <a:pPr defTabSz="914400"/>
            <a:r>
              <a:rPr lang="en-US" sz="1600" kern="0" dirty="0">
                <a:solidFill>
                  <a:schemeClr val="tx1"/>
                </a:solidFill>
                <a:latin typeface="Helvetica" panose="020B0604020202020204" pitchFamily="34" charset="0"/>
                <a:cs typeface="Helvetica" panose="020B0604020202020204" pitchFamily="34" charset="0"/>
              </a:rPr>
              <a:t>Now you have reached the Instructor Portal login page.</a:t>
            </a:r>
          </a:p>
          <a:p>
            <a:pPr defTabSz="914400"/>
            <a:r>
              <a:rPr lang="en-US" sz="1600" u="sng" kern="0" dirty="0">
                <a:solidFill>
                  <a:schemeClr val="tx1"/>
                </a:solidFill>
                <a:latin typeface="Helvetica" panose="020B0604020202020204" pitchFamily="34" charset="0"/>
                <a:cs typeface="Helvetica" panose="020B0604020202020204" pitchFamily="34" charset="0"/>
              </a:rPr>
              <a:t>Registered Instructors:</a:t>
            </a:r>
          </a:p>
          <a:p>
            <a:pPr marL="457200" indent="-457200" defTabSz="914400">
              <a:buFont typeface="Wingdings" panose="05000000000000000000" pitchFamily="2" charset="2"/>
              <a:buChar char="Ø"/>
            </a:pPr>
            <a:r>
              <a:rPr lang="en-US" sz="1200" kern="0" dirty="0">
                <a:solidFill>
                  <a:schemeClr val="tx1"/>
                </a:solidFill>
                <a:latin typeface="Helvetica" panose="020B0604020202020204" pitchFamily="34" charset="0"/>
                <a:cs typeface="Helvetica" panose="020B0604020202020204" pitchFamily="34" charset="0"/>
              </a:rPr>
              <a:t>Enter your email and password, then log in.</a:t>
            </a:r>
          </a:p>
          <a:p>
            <a:pPr defTabSz="914400"/>
            <a:endParaRPr lang="en-US" sz="1600" kern="0" dirty="0">
              <a:solidFill>
                <a:schemeClr val="tx1"/>
              </a:solidFill>
              <a:latin typeface="Helvetica" panose="020B0604020202020204" pitchFamily="34" charset="0"/>
              <a:cs typeface="Helvetica" panose="020B0604020202020204" pitchFamily="34" charset="0"/>
            </a:endParaRPr>
          </a:p>
          <a:p>
            <a:pPr defTabSz="914400"/>
            <a:r>
              <a:rPr lang="en-US" sz="1600" u="sng" kern="0" dirty="0">
                <a:solidFill>
                  <a:schemeClr val="tx1"/>
                </a:solidFill>
                <a:latin typeface="Helvetica" panose="020B0604020202020204" pitchFamily="34" charset="0"/>
                <a:cs typeface="Helvetica" panose="020B0604020202020204" pitchFamily="34" charset="0"/>
              </a:rPr>
              <a:t>Prospective  Instructors:</a:t>
            </a:r>
          </a:p>
          <a:p>
            <a:pPr marL="457200" indent="-457200" defTabSz="914400">
              <a:buFont typeface="Wingdings" panose="05000000000000000000" pitchFamily="2" charset="2"/>
              <a:buChar char="Ø"/>
            </a:pPr>
            <a:r>
              <a:rPr lang="en-US" sz="1200" i="0" dirty="0">
                <a:solidFill>
                  <a:schemeClr val="tx1"/>
                </a:solidFill>
                <a:effectLst/>
                <a:latin typeface="Helvetica" panose="020B0604020202020204" pitchFamily="34" charset="0"/>
                <a:cs typeface="Helvetica" panose="020B0604020202020204" pitchFamily="34" charset="0"/>
              </a:rPr>
              <a:t>Review both the instructor manual and course guidelines.</a:t>
            </a:r>
          </a:p>
          <a:p>
            <a:pPr marL="457200" indent="-457200" defTabSz="914400">
              <a:buFont typeface="Wingdings" panose="05000000000000000000" pitchFamily="2" charset="2"/>
              <a:buChar char="Ø"/>
            </a:pPr>
            <a:r>
              <a:rPr lang="en-US" sz="1200" i="0" dirty="0">
                <a:solidFill>
                  <a:schemeClr val="tx1"/>
                </a:solidFill>
                <a:effectLst/>
                <a:latin typeface="Helvetica" panose="020B0604020202020204" pitchFamily="34" charset="0"/>
                <a:cs typeface="Helvetica" panose="020B0604020202020204" pitchFamily="34" charset="0"/>
              </a:rPr>
              <a:t>Once you have read the documents, please </a:t>
            </a:r>
            <a:r>
              <a:rPr lang="en-US" sz="1200" i="0" u="none" strike="noStrike" dirty="0">
                <a:solidFill>
                  <a:srgbClr val="B00000"/>
                </a:solidFill>
                <a:effectLst/>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CLICK HERE</a:t>
            </a:r>
            <a:r>
              <a:rPr lang="en-US" sz="1200" i="0" dirty="0">
                <a:solidFill>
                  <a:schemeClr val="tx1"/>
                </a:solidFill>
                <a:effectLst/>
                <a:latin typeface="Helvetica" panose="020B0604020202020204" pitchFamily="34" charset="0"/>
                <a:cs typeface="Helvetica" panose="020B0604020202020204" pitchFamily="34" charset="0"/>
              </a:rPr>
              <a:t> to complete the instructor request form.</a:t>
            </a:r>
            <a:endParaRPr lang="en-US" sz="3200" kern="0" dirty="0">
              <a:solidFill>
                <a:schemeClr val="tx1"/>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i="0" dirty="0">
              <a:solidFill>
                <a:srgbClr val="333334"/>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b="0" i="0" dirty="0">
                <a:solidFill>
                  <a:srgbClr val="333333"/>
                </a:solidFill>
                <a:effectLst/>
                <a:latin typeface="Arial" panose="020B0604020202020204" pitchFamily="34" charset="0"/>
              </a:rPr>
              <a:t>Note: “Sworn Law Enforcement Officer” is found under healthcare professional.</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b="0" i="0" dirty="0">
              <a:solidFill>
                <a:srgbClr val="333333"/>
              </a:solidFill>
              <a:effectLst/>
              <a:latin typeface="Helvetica" panose="020B0604020202020204" pitchFamily="34" charset="0"/>
              <a:cs typeface="Helvetica" panose="020B0604020202020204" pitchFamily="34" charset="0"/>
            </a:endParaRP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9</a:t>
            </a:fld>
            <a:endParaRPr lang="en-US"/>
          </a:p>
        </p:txBody>
      </p:sp>
    </p:spTree>
    <p:extLst>
      <p:ext uri="{BB962C8B-B14F-4D97-AF65-F5344CB8AC3E}">
        <p14:creationId xmlns:p14="http://schemas.microsoft.com/office/powerpoint/2010/main" val="53026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0" y="12700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Consider changing the pictures of classes to reflect your audience. Participants enjoy seeing people and locations they are familiar with.</a:t>
            </a:r>
          </a:p>
          <a:p>
            <a:pPr lvl="0"/>
            <a:endParaRPr lang="en-US" sz="1200" b="0" dirty="0">
              <a:latin typeface="+mn-lt"/>
            </a:endParaRPr>
          </a:p>
          <a:p>
            <a:pPr lvl="0"/>
            <a:r>
              <a:rPr lang="en-US" sz="1200" b="0" dirty="0">
                <a:latin typeface="+mn-lt"/>
              </a:rPr>
              <a:t>Step 3: Plan Your Course</a:t>
            </a:r>
          </a:p>
          <a:p>
            <a:pPr lvl="0"/>
            <a:endParaRPr lang="en-US" sz="1200" b="0" dirty="0">
              <a:latin typeface="+mn-lt"/>
            </a:endParaRPr>
          </a:p>
          <a:p>
            <a:pPr marL="12700">
              <a:lnSpc>
                <a:spcPct val="100000"/>
              </a:lnSpc>
            </a:pPr>
            <a:r>
              <a:rPr lang="en-US" sz="1200" b="0" spc="30" dirty="0">
                <a:solidFill>
                  <a:srgbClr val="1D2258"/>
                </a:solidFill>
                <a:latin typeface="+mn-lt"/>
                <a:cs typeface="HelveticaNeueLTStd-Bd"/>
              </a:rPr>
              <a:t>Adhere to Course Guidelines</a:t>
            </a: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Course Options - Traditional in-person, virtual followed by skills check-off, </a:t>
            </a:r>
            <a:r>
              <a:rPr lang="en-US" sz="1200" b="0" spc="30" dirty="0" err="1">
                <a:solidFill>
                  <a:srgbClr val="1D2258"/>
                </a:solidFill>
                <a:latin typeface="+mn-lt"/>
                <a:cs typeface="HelveticaNeueLTStd-Bd"/>
              </a:rPr>
              <a:t>etc</a:t>
            </a:r>
            <a:r>
              <a:rPr lang="en-US" sz="1200" b="0" spc="30" dirty="0">
                <a:solidFill>
                  <a:srgbClr val="1D2258"/>
                </a:solidFill>
                <a:latin typeface="+mn-lt"/>
                <a:cs typeface="HelveticaNeueLTStd-Bd"/>
              </a:rPr>
              <a:t> (will be reviewed in greater depth later in the presentations)</a:t>
            </a:r>
          </a:p>
          <a:p>
            <a:pPr marL="641350" lvl="1" indent="-171450">
              <a:lnSpc>
                <a:spcPct val="100000"/>
              </a:lnSpc>
              <a:buFont typeface="Arial" panose="020B0604020202020204" pitchFamily="34" charset="0"/>
              <a:buChar char="•"/>
            </a:pPr>
            <a:r>
              <a:rPr lang="en-US" sz="1200" dirty="0">
                <a:solidFill>
                  <a:srgbClr val="333334"/>
                </a:solidFill>
                <a:latin typeface="Helvetica" panose="020B0604020202020204" pitchFamily="34" charset="0"/>
                <a:cs typeface="Helvetica" panose="020B0604020202020204" pitchFamily="34" charset="0"/>
              </a:rPr>
              <a:t>P</a:t>
            </a:r>
            <a:r>
              <a:rPr lang="en-US" sz="1200" i="0" dirty="0">
                <a:solidFill>
                  <a:srgbClr val="333334"/>
                </a:solidFill>
                <a:effectLst/>
                <a:latin typeface="Helvetica" panose="020B0604020202020204" pitchFamily="34" charset="0"/>
                <a:cs typeface="Helvetica" panose="020B0604020202020204" pitchFamily="34" charset="0"/>
              </a:rPr>
              <a:t>articipants must complete both the lecture AND the skills component of the STOP THE BLEED</a:t>
            </a:r>
            <a:r>
              <a:rPr lang="en-US" sz="1200" i="0" baseline="30000" dirty="0">
                <a:solidFill>
                  <a:srgbClr val="333334"/>
                </a:solidFill>
                <a:effectLst/>
                <a:latin typeface="Helvetica" panose="020B0604020202020204" pitchFamily="34" charset="0"/>
                <a:cs typeface="Helvetica" panose="020B0604020202020204" pitchFamily="34" charset="0"/>
              </a:rPr>
              <a:t>®</a:t>
            </a:r>
            <a:r>
              <a:rPr lang="en-US" sz="1200" i="0" dirty="0">
                <a:solidFill>
                  <a:srgbClr val="333334"/>
                </a:solidFill>
                <a:effectLst/>
                <a:latin typeface="Helvetica" panose="020B0604020202020204" pitchFamily="34" charset="0"/>
                <a:cs typeface="Helvetica" panose="020B0604020202020204" pitchFamily="34" charset="0"/>
              </a:rPr>
              <a:t> Course to be considered COMPLETE and to receive a certificate of course completion. </a:t>
            </a:r>
            <a:endParaRPr lang="en-US" sz="1200" b="0" spc="30" dirty="0">
              <a:solidFill>
                <a:srgbClr val="1D2258"/>
              </a:solidFill>
              <a:latin typeface="+mn-lt"/>
              <a:cs typeface="HelveticaNeueLTStd-Bd"/>
            </a:endParaRP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Course Length – The course length varies with type of course, audience type, specific needs. The traditional </a:t>
            </a:r>
            <a:r>
              <a:rPr lang="en-US" sz="1200" i="0" dirty="0">
                <a:solidFill>
                  <a:srgbClr val="333334"/>
                </a:solidFill>
                <a:effectLst/>
                <a:latin typeface="Helvetica" panose="020B0604020202020204" pitchFamily="34" charset="0"/>
                <a:cs typeface="Helvetica" panose="020B0604020202020204" pitchFamily="34" charset="0"/>
              </a:rPr>
              <a:t>STOP THE BLEED</a:t>
            </a:r>
            <a:r>
              <a:rPr lang="en-US" sz="1200" i="0" baseline="30000" dirty="0">
                <a:solidFill>
                  <a:srgbClr val="333334"/>
                </a:solidFill>
                <a:effectLst/>
                <a:latin typeface="Helvetica" panose="020B0604020202020204" pitchFamily="34" charset="0"/>
                <a:cs typeface="Helvetica" panose="020B0604020202020204" pitchFamily="34" charset="0"/>
              </a:rPr>
              <a:t>®</a:t>
            </a:r>
            <a:r>
              <a:rPr lang="en-US" sz="1200" i="0" dirty="0">
                <a:solidFill>
                  <a:srgbClr val="333334"/>
                </a:solidFill>
                <a:effectLst/>
                <a:latin typeface="Helvetica" panose="020B0604020202020204" pitchFamily="34" charset="0"/>
                <a:cs typeface="Helvetica" panose="020B0604020202020204" pitchFamily="34" charset="0"/>
              </a:rPr>
              <a:t> Course </a:t>
            </a:r>
            <a:r>
              <a:rPr lang="en-US" sz="1200" b="0" i="0" spc="30" dirty="0">
                <a:solidFill>
                  <a:srgbClr val="1D2258"/>
                </a:solidFill>
                <a:effectLst/>
                <a:latin typeface="+mn-lt"/>
                <a:cs typeface="Helvetica" panose="020B0604020202020204" pitchFamily="34" charset="0"/>
              </a:rPr>
              <a:t>g</a:t>
            </a:r>
            <a:r>
              <a:rPr lang="en-US" sz="1200" b="0" spc="30" dirty="0">
                <a:solidFill>
                  <a:srgbClr val="1D2258"/>
                </a:solidFill>
                <a:latin typeface="+mn-lt"/>
                <a:cs typeface="HelveticaNeueLTStd-Bd"/>
              </a:rPr>
              <a:t>enerally lasts 1-2 hours.</a:t>
            </a: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Instructor Ratio - 8/10 students to 1 instructor. </a:t>
            </a: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Content – The </a:t>
            </a:r>
            <a:r>
              <a:rPr lang="en-US" sz="1200" i="0" dirty="0">
                <a:solidFill>
                  <a:srgbClr val="333334"/>
                </a:solidFill>
                <a:effectLst/>
                <a:latin typeface="Helvetica" panose="020B0604020202020204" pitchFamily="34" charset="0"/>
                <a:cs typeface="Helvetica" panose="020B0604020202020204" pitchFamily="34" charset="0"/>
              </a:rPr>
              <a:t>STOP THE BLEED</a:t>
            </a:r>
            <a:r>
              <a:rPr lang="en-US" sz="1200" i="0" baseline="30000" dirty="0">
                <a:solidFill>
                  <a:srgbClr val="333334"/>
                </a:solidFill>
                <a:effectLst/>
                <a:latin typeface="Helvetica" panose="020B0604020202020204" pitchFamily="34" charset="0"/>
                <a:cs typeface="Helvetica" panose="020B0604020202020204" pitchFamily="34" charset="0"/>
              </a:rPr>
              <a:t>®</a:t>
            </a:r>
            <a:r>
              <a:rPr lang="en-US" sz="1200" i="0" dirty="0">
                <a:solidFill>
                  <a:srgbClr val="333334"/>
                </a:solidFill>
                <a:effectLst/>
                <a:latin typeface="Helvetica" panose="020B0604020202020204" pitchFamily="34" charset="0"/>
                <a:cs typeface="Helvetica" panose="020B0604020202020204" pitchFamily="34" charset="0"/>
              </a:rPr>
              <a:t> </a:t>
            </a:r>
            <a:r>
              <a:rPr lang="en-US" sz="1200" b="0" spc="30" dirty="0">
                <a:solidFill>
                  <a:srgbClr val="1D2258"/>
                </a:solidFill>
                <a:latin typeface="+mn-lt"/>
                <a:cs typeface="HelveticaNeueLTStd-Bd"/>
              </a:rPr>
              <a:t>presentation is available at www.stopthebleed.org.</a:t>
            </a:r>
          </a:p>
          <a:p>
            <a:pPr marL="184150" indent="-171450">
              <a:lnSpc>
                <a:spcPct val="100000"/>
              </a:lnSpc>
              <a:buFont typeface="Arial" panose="020B0604020202020204" pitchFamily="34" charset="0"/>
              <a:buChar char="•"/>
            </a:pPr>
            <a:r>
              <a:rPr lang="en-US" sz="1200" b="0" spc="30" dirty="0">
                <a:solidFill>
                  <a:srgbClr val="1D2258"/>
                </a:solidFill>
                <a:latin typeface="+mn-lt"/>
                <a:cs typeface="HelveticaNeueLTStd-Bd"/>
              </a:rPr>
              <a:t>Documentation – Register and “close” courses at www.stopthebleed.org. Maintain your own rosters. Provide general course data to regional </a:t>
            </a:r>
            <a:r>
              <a:rPr lang="en-US" sz="1200" i="0" dirty="0">
                <a:solidFill>
                  <a:srgbClr val="333334"/>
                </a:solidFill>
                <a:effectLst/>
                <a:latin typeface="Helvetica" panose="020B0604020202020204" pitchFamily="34" charset="0"/>
                <a:cs typeface="Helvetica" panose="020B0604020202020204" pitchFamily="34" charset="0"/>
              </a:rPr>
              <a:t>STOP THE BLEED</a:t>
            </a:r>
            <a:r>
              <a:rPr lang="en-US" sz="1200" i="0" baseline="30000" dirty="0">
                <a:solidFill>
                  <a:srgbClr val="333334"/>
                </a:solidFill>
                <a:effectLst/>
                <a:latin typeface="Helvetica" panose="020B0604020202020204" pitchFamily="34" charset="0"/>
                <a:cs typeface="Helvetica" panose="020B0604020202020204" pitchFamily="34" charset="0"/>
              </a:rPr>
              <a:t>®</a:t>
            </a:r>
            <a:r>
              <a:rPr lang="en-US" sz="1200" i="0" dirty="0">
                <a:solidFill>
                  <a:srgbClr val="333334"/>
                </a:solidFill>
                <a:effectLst/>
                <a:latin typeface="Helvetica" panose="020B0604020202020204" pitchFamily="34" charset="0"/>
                <a:cs typeface="Helvetica" panose="020B0604020202020204" pitchFamily="34" charset="0"/>
              </a:rPr>
              <a:t> Champion/RTAC Coordinator.</a:t>
            </a:r>
            <a:endParaRPr lang="en-US" sz="1200" b="0" spc="30" dirty="0">
              <a:solidFill>
                <a:srgbClr val="1D2258"/>
              </a:solidFill>
              <a:latin typeface="+mn-lt"/>
              <a:cs typeface="HelveticaNeueLTStd-Bd"/>
            </a:endParaRPr>
          </a:p>
          <a:p>
            <a:pPr lvl="0"/>
            <a:endParaRPr lang="en-US" sz="1200" dirty="0">
              <a:latin typeface="+mn-lt"/>
            </a:endParaRPr>
          </a:p>
          <a:p>
            <a:pPr lvl="0"/>
            <a:endParaRPr lang="en-US" sz="1200" dirty="0">
              <a:latin typeface="+mn-lt"/>
            </a:endParaRPr>
          </a:p>
          <a:p>
            <a:pPr lvl="0"/>
            <a:endParaRPr lang="en-US" sz="700" dirty="0"/>
          </a:p>
        </p:txBody>
      </p:sp>
      <p:sp>
        <p:nvSpPr>
          <p:cNvPr id="4" name="Slide Number Placeholder 3"/>
          <p:cNvSpPr>
            <a:spLocks noGrp="1"/>
          </p:cNvSpPr>
          <p:nvPr>
            <p:ph type="sldNum" sz="quarter" idx="10"/>
          </p:nvPr>
        </p:nvSpPr>
        <p:spPr/>
        <p:txBody>
          <a:bodyPr/>
          <a:lstStyle/>
          <a:p>
            <a:fld id="{4348556F-5514-4A36-BFA3-C9D6CB400CDC}" type="slidenum">
              <a:rPr lang="en-US" smtClean="0"/>
              <a:t>10</a:t>
            </a:fld>
            <a:endParaRPr lang="en-US" dirty="0"/>
          </a:p>
        </p:txBody>
      </p:sp>
    </p:spTree>
    <p:extLst>
      <p:ext uri="{BB962C8B-B14F-4D97-AF65-F5344CB8AC3E}">
        <p14:creationId xmlns:p14="http://schemas.microsoft.com/office/powerpoint/2010/main" val="114470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7386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5693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0559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09EB-3C5C-4986-A2C4-5A6604077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5CD4C-D324-4C4C-AC14-6A340A2EAB32}"/>
              </a:ext>
            </a:extLst>
          </p:cNvPr>
          <p:cNvSpPr>
            <a:spLocks noGrp="1"/>
          </p:cNvSpPr>
          <p:nvPr>
            <p:ph sz="half" idx="1"/>
          </p:nvPr>
        </p:nvSpPr>
        <p:spPr>
          <a:xfrm>
            <a:off x="628650" y="1369457"/>
            <a:ext cx="3900488" cy="3262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2ACFF2-4540-4A65-9BF8-C8AD7BFECDC6}"/>
              </a:ext>
            </a:extLst>
          </p:cNvPr>
          <p:cNvSpPr>
            <a:spLocks noGrp="1"/>
          </p:cNvSpPr>
          <p:nvPr>
            <p:ph sz="half" idx="2"/>
          </p:nvPr>
        </p:nvSpPr>
        <p:spPr>
          <a:xfrm>
            <a:off x="4614862" y="1369457"/>
            <a:ext cx="3900488" cy="3262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23BB00-6B14-44E7-9869-92CFEA5F9564}"/>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6" name="Footer Placeholder 5">
            <a:extLst>
              <a:ext uri="{FF2B5EF4-FFF2-40B4-BE49-F238E27FC236}">
                <a16:creationId xmlns:a16="http://schemas.microsoft.com/office/drawing/2014/main" id="{4969E324-1610-42A8-A8A0-3CA6E6AB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4A0B3-D361-48C0-A8C9-4F9B0989D8A1}"/>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406306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4DE8-D9EE-40B2-B2A4-8CE920011067}"/>
              </a:ext>
            </a:extLst>
          </p:cNvPr>
          <p:cNvSpPr>
            <a:spLocks noGrp="1"/>
          </p:cNvSpPr>
          <p:nvPr>
            <p:ph type="title"/>
          </p:nvPr>
        </p:nvSpPr>
        <p:spPr>
          <a:xfrm>
            <a:off x="629543" y="274053"/>
            <a:ext cx="7886700" cy="99414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E6C8E-C3E6-4E0A-B293-E5DD4B75B094}"/>
              </a:ext>
            </a:extLst>
          </p:cNvPr>
          <p:cNvSpPr>
            <a:spLocks noGrp="1"/>
          </p:cNvSpPr>
          <p:nvPr>
            <p:ph type="body" idx="1"/>
          </p:nvPr>
        </p:nvSpPr>
        <p:spPr>
          <a:xfrm>
            <a:off x="629543" y="1260962"/>
            <a:ext cx="3868341" cy="618023"/>
          </a:xfrm>
        </p:spPr>
        <p:txBody>
          <a:bodyPr anchor="b"/>
          <a:lstStyle>
            <a:lvl1pPr marL="0" indent="0">
              <a:buNone/>
              <a:defRPr sz="1215" b="1"/>
            </a:lvl1pPr>
            <a:lvl2pPr marL="231480" indent="0">
              <a:buNone/>
              <a:defRPr sz="1013" b="1"/>
            </a:lvl2pPr>
            <a:lvl3pPr marL="462961" indent="0">
              <a:buNone/>
              <a:defRPr sz="911" b="1"/>
            </a:lvl3pPr>
            <a:lvl4pPr marL="694441" indent="0">
              <a:buNone/>
              <a:defRPr sz="810" b="1"/>
            </a:lvl4pPr>
            <a:lvl5pPr marL="925921" indent="0">
              <a:buNone/>
              <a:defRPr sz="810" b="1"/>
            </a:lvl5pPr>
            <a:lvl6pPr marL="1157402" indent="0">
              <a:buNone/>
              <a:defRPr sz="810" b="1"/>
            </a:lvl6pPr>
            <a:lvl7pPr marL="1388882" indent="0">
              <a:buNone/>
              <a:defRPr sz="810" b="1"/>
            </a:lvl7pPr>
            <a:lvl8pPr marL="1620363" indent="0">
              <a:buNone/>
              <a:defRPr sz="810" b="1"/>
            </a:lvl8pPr>
            <a:lvl9pPr marL="1851843" indent="0">
              <a:buNone/>
              <a:defRPr sz="810" b="1"/>
            </a:lvl9pPr>
          </a:lstStyle>
          <a:p>
            <a:pPr lvl="0"/>
            <a:r>
              <a:rPr lang="en-US"/>
              <a:t>Click to edit Master text styles</a:t>
            </a:r>
          </a:p>
        </p:txBody>
      </p:sp>
      <p:sp>
        <p:nvSpPr>
          <p:cNvPr id="4" name="Content Placeholder 3">
            <a:extLst>
              <a:ext uri="{FF2B5EF4-FFF2-40B4-BE49-F238E27FC236}">
                <a16:creationId xmlns:a16="http://schemas.microsoft.com/office/drawing/2014/main" id="{EFC31764-0CB1-47FA-A016-7D9EC52F9E19}"/>
              </a:ext>
            </a:extLst>
          </p:cNvPr>
          <p:cNvSpPr>
            <a:spLocks noGrp="1"/>
          </p:cNvSpPr>
          <p:nvPr>
            <p:ph sz="half" idx="2"/>
          </p:nvPr>
        </p:nvSpPr>
        <p:spPr>
          <a:xfrm>
            <a:off x="629543" y="1878985"/>
            <a:ext cx="3868341" cy="2763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05172-10DC-4B43-8F74-B186E245A61D}"/>
              </a:ext>
            </a:extLst>
          </p:cNvPr>
          <p:cNvSpPr>
            <a:spLocks noGrp="1"/>
          </p:cNvSpPr>
          <p:nvPr>
            <p:ph type="body" sz="quarter" idx="3"/>
          </p:nvPr>
        </p:nvSpPr>
        <p:spPr>
          <a:xfrm>
            <a:off x="4629150" y="1260962"/>
            <a:ext cx="3887093" cy="618023"/>
          </a:xfrm>
        </p:spPr>
        <p:txBody>
          <a:bodyPr anchor="b"/>
          <a:lstStyle>
            <a:lvl1pPr marL="0" indent="0">
              <a:buNone/>
              <a:defRPr sz="1215" b="1"/>
            </a:lvl1pPr>
            <a:lvl2pPr marL="231480" indent="0">
              <a:buNone/>
              <a:defRPr sz="1013" b="1"/>
            </a:lvl2pPr>
            <a:lvl3pPr marL="462961" indent="0">
              <a:buNone/>
              <a:defRPr sz="911" b="1"/>
            </a:lvl3pPr>
            <a:lvl4pPr marL="694441" indent="0">
              <a:buNone/>
              <a:defRPr sz="810" b="1"/>
            </a:lvl4pPr>
            <a:lvl5pPr marL="925921" indent="0">
              <a:buNone/>
              <a:defRPr sz="810" b="1"/>
            </a:lvl5pPr>
            <a:lvl6pPr marL="1157402" indent="0">
              <a:buNone/>
              <a:defRPr sz="810" b="1"/>
            </a:lvl6pPr>
            <a:lvl7pPr marL="1388882" indent="0">
              <a:buNone/>
              <a:defRPr sz="810" b="1"/>
            </a:lvl7pPr>
            <a:lvl8pPr marL="1620363" indent="0">
              <a:buNone/>
              <a:defRPr sz="810" b="1"/>
            </a:lvl8pPr>
            <a:lvl9pPr marL="1851843" indent="0">
              <a:buNone/>
              <a:defRPr sz="810" b="1"/>
            </a:lvl9pPr>
          </a:lstStyle>
          <a:p>
            <a:pPr lvl="0"/>
            <a:r>
              <a:rPr lang="en-US"/>
              <a:t>Click to edit Master text styles</a:t>
            </a:r>
          </a:p>
        </p:txBody>
      </p:sp>
      <p:sp>
        <p:nvSpPr>
          <p:cNvPr id="6" name="Content Placeholder 5">
            <a:extLst>
              <a:ext uri="{FF2B5EF4-FFF2-40B4-BE49-F238E27FC236}">
                <a16:creationId xmlns:a16="http://schemas.microsoft.com/office/drawing/2014/main" id="{93DB52F7-548B-47BB-8A34-68496FB5389E}"/>
              </a:ext>
            </a:extLst>
          </p:cNvPr>
          <p:cNvSpPr>
            <a:spLocks noGrp="1"/>
          </p:cNvSpPr>
          <p:nvPr>
            <p:ph sz="quarter" idx="4"/>
          </p:nvPr>
        </p:nvSpPr>
        <p:spPr>
          <a:xfrm>
            <a:off x="4629150" y="1878985"/>
            <a:ext cx="3887093" cy="2763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51D23-0EE2-42EE-98F7-B1CB4B7BD5CC}"/>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8" name="Footer Placeholder 7">
            <a:extLst>
              <a:ext uri="{FF2B5EF4-FFF2-40B4-BE49-F238E27FC236}">
                <a16:creationId xmlns:a16="http://schemas.microsoft.com/office/drawing/2014/main" id="{E8666980-7AB5-4B80-B539-B1CF230EB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C43594-FEFC-4855-88DB-2C72BD2274BE}"/>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10405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3C29-CFA8-42BA-A7B6-4E20BA19F0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2F4B95-377C-48D1-9621-9322DC0329CB}"/>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4" name="Footer Placeholder 3">
            <a:extLst>
              <a:ext uri="{FF2B5EF4-FFF2-40B4-BE49-F238E27FC236}">
                <a16:creationId xmlns:a16="http://schemas.microsoft.com/office/drawing/2014/main" id="{48BE6636-59EA-45A6-848D-04496B683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E3959-414F-4E38-800B-0ADB4B35E080}"/>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66441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226D5-95A8-499C-85CA-D5243F2452D5}"/>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3" name="Footer Placeholder 2">
            <a:extLst>
              <a:ext uri="{FF2B5EF4-FFF2-40B4-BE49-F238E27FC236}">
                <a16:creationId xmlns:a16="http://schemas.microsoft.com/office/drawing/2014/main" id="{1F64BD63-EC95-484C-8BB9-8A450C8E3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20653F-36C4-4D34-A6AF-7D518F67CFFF}"/>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22174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64EB-4787-46A6-A5FA-8DE65F3E31A4}"/>
              </a:ext>
            </a:extLst>
          </p:cNvPr>
          <p:cNvSpPr>
            <a:spLocks noGrp="1"/>
          </p:cNvSpPr>
          <p:nvPr>
            <p:ph type="title"/>
          </p:nvPr>
        </p:nvSpPr>
        <p:spPr>
          <a:xfrm>
            <a:off x="629543" y="343168"/>
            <a:ext cx="2949476" cy="1199882"/>
          </a:xfrm>
        </p:spPr>
        <p:txBody>
          <a:bodyPr anchor="b"/>
          <a:lstStyle>
            <a:lvl1pPr>
              <a:defRPr sz="1620"/>
            </a:lvl1pPr>
          </a:lstStyle>
          <a:p>
            <a:r>
              <a:rPr lang="en-US"/>
              <a:t>Click to edit Master title style</a:t>
            </a:r>
          </a:p>
        </p:txBody>
      </p:sp>
      <p:sp>
        <p:nvSpPr>
          <p:cNvPr id="3" name="Content Placeholder 2">
            <a:extLst>
              <a:ext uri="{FF2B5EF4-FFF2-40B4-BE49-F238E27FC236}">
                <a16:creationId xmlns:a16="http://schemas.microsoft.com/office/drawing/2014/main" id="{A98C7FDA-D777-46FA-BC6D-55937E54B144}"/>
              </a:ext>
            </a:extLst>
          </p:cNvPr>
          <p:cNvSpPr>
            <a:spLocks noGrp="1"/>
          </p:cNvSpPr>
          <p:nvPr>
            <p:ph idx="1"/>
          </p:nvPr>
        </p:nvSpPr>
        <p:spPr>
          <a:xfrm>
            <a:off x="3887093" y="740182"/>
            <a:ext cx="4629150" cy="3655903"/>
          </a:xfrm>
        </p:spPr>
        <p:txBody>
          <a:bodyPr/>
          <a:lstStyle>
            <a:lvl1pPr>
              <a:defRPr sz="1620"/>
            </a:lvl1pPr>
            <a:lvl2pPr>
              <a:defRPr sz="1418"/>
            </a:lvl2pPr>
            <a:lvl3pPr>
              <a:defRPr sz="121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03BD17-F8D9-4876-B292-9C64D8B10BCB}"/>
              </a:ext>
            </a:extLst>
          </p:cNvPr>
          <p:cNvSpPr>
            <a:spLocks noGrp="1"/>
          </p:cNvSpPr>
          <p:nvPr>
            <p:ph type="body" sz="half" idx="2"/>
          </p:nvPr>
        </p:nvSpPr>
        <p:spPr>
          <a:xfrm>
            <a:off x="629543" y="1543050"/>
            <a:ext cx="2949476" cy="2858661"/>
          </a:xfrm>
        </p:spPr>
        <p:txBody>
          <a:bodyPr/>
          <a:lstStyle>
            <a:lvl1pPr marL="0" indent="0">
              <a:buNone/>
              <a:defRPr sz="810"/>
            </a:lvl1pPr>
            <a:lvl2pPr marL="231480" indent="0">
              <a:buNone/>
              <a:defRPr sz="709"/>
            </a:lvl2pPr>
            <a:lvl3pPr marL="462961" indent="0">
              <a:buNone/>
              <a:defRPr sz="608"/>
            </a:lvl3pPr>
            <a:lvl4pPr marL="694441" indent="0">
              <a:buNone/>
              <a:defRPr sz="506"/>
            </a:lvl4pPr>
            <a:lvl5pPr marL="925921" indent="0">
              <a:buNone/>
              <a:defRPr sz="506"/>
            </a:lvl5pPr>
            <a:lvl6pPr marL="1157402" indent="0">
              <a:buNone/>
              <a:defRPr sz="506"/>
            </a:lvl6pPr>
            <a:lvl7pPr marL="1388882" indent="0">
              <a:buNone/>
              <a:defRPr sz="506"/>
            </a:lvl7pPr>
            <a:lvl8pPr marL="1620363" indent="0">
              <a:buNone/>
              <a:defRPr sz="506"/>
            </a:lvl8pPr>
            <a:lvl9pPr marL="1851843" indent="0">
              <a:buNone/>
              <a:defRPr sz="506"/>
            </a:lvl9pPr>
          </a:lstStyle>
          <a:p>
            <a:pPr lvl="0"/>
            <a:r>
              <a:rPr lang="en-US"/>
              <a:t>Click to edit Master text styles</a:t>
            </a:r>
          </a:p>
        </p:txBody>
      </p:sp>
      <p:sp>
        <p:nvSpPr>
          <p:cNvPr id="5" name="Date Placeholder 4">
            <a:extLst>
              <a:ext uri="{FF2B5EF4-FFF2-40B4-BE49-F238E27FC236}">
                <a16:creationId xmlns:a16="http://schemas.microsoft.com/office/drawing/2014/main" id="{8926A578-C685-423F-90EE-44C9C15E4805}"/>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6" name="Footer Placeholder 5">
            <a:extLst>
              <a:ext uri="{FF2B5EF4-FFF2-40B4-BE49-F238E27FC236}">
                <a16:creationId xmlns:a16="http://schemas.microsoft.com/office/drawing/2014/main" id="{61A03225-FA15-4A52-8CF2-3DB913662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76229-7A55-402B-BC96-FA5129719F77}"/>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892825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53D6-0937-4FDE-A08A-62B32BB9A8C0}"/>
              </a:ext>
            </a:extLst>
          </p:cNvPr>
          <p:cNvSpPr>
            <a:spLocks noGrp="1"/>
          </p:cNvSpPr>
          <p:nvPr>
            <p:ph type="title"/>
          </p:nvPr>
        </p:nvSpPr>
        <p:spPr>
          <a:xfrm>
            <a:off x="629543" y="343168"/>
            <a:ext cx="2949476" cy="1199882"/>
          </a:xfrm>
        </p:spPr>
        <p:txBody>
          <a:bodyPr anchor="b"/>
          <a:lstStyle>
            <a:lvl1pPr>
              <a:defRPr sz="1620"/>
            </a:lvl1pPr>
          </a:lstStyle>
          <a:p>
            <a:r>
              <a:rPr lang="en-US"/>
              <a:t>Click to edit Master title style</a:t>
            </a:r>
          </a:p>
        </p:txBody>
      </p:sp>
      <p:sp>
        <p:nvSpPr>
          <p:cNvPr id="3" name="Picture Placeholder 2">
            <a:extLst>
              <a:ext uri="{FF2B5EF4-FFF2-40B4-BE49-F238E27FC236}">
                <a16:creationId xmlns:a16="http://schemas.microsoft.com/office/drawing/2014/main" id="{AAD4EC43-F453-4786-A8CD-765F07FEC533}"/>
              </a:ext>
            </a:extLst>
          </p:cNvPr>
          <p:cNvSpPr>
            <a:spLocks noGrp="1"/>
          </p:cNvSpPr>
          <p:nvPr>
            <p:ph type="pic" idx="1"/>
          </p:nvPr>
        </p:nvSpPr>
        <p:spPr>
          <a:xfrm>
            <a:off x="3887093" y="740182"/>
            <a:ext cx="4629150" cy="3655903"/>
          </a:xfrm>
        </p:spPr>
        <p:txBody>
          <a:bodyPr/>
          <a:lstStyle>
            <a:lvl1pPr marL="0" indent="0">
              <a:buNone/>
              <a:defRPr sz="1620"/>
            </a:lvl1pPr>
            <a:lvl2pPr marL="231480" indent="0">
              <a:buNone/>
              <a:defRPr sz="1418"/>
            </a:lvl2pPr>
            <a:lvl3pPr marL="462961" indent="0">
              <a:buNone/>
              <a:defRPr sz="1215"/>
            </a:lvl3pPr>
            <a:lvl4pPr marL="694441" indent="0">
              <a:buNone/>
              <a:defRPr sz="1013"/>
            </a:lvl4pPr>
            <a:lvl5pPr marL="925921" indent="0">
              <a:buNone/>
              <a:defRPr sz="1013"/>
            </a:lvl5pPr>
            <a:lvl6pPr marL="1157402" indent="0">
              <a:buNone/>
              <a:defRPr sz="1013"/>
            </a:lvl6pPr>
            <a:lvl7pPr marL="1388882" indent="0">
              <a:buNone/>
              <a:defRPr sz="1013"/>
            </a:lvl7pPr>
            <a:lvl8pPr marL="1620363" indent="0">
              <a:buNone/>
              <a:defRPr sz="1013"/>
            </a:lvl8pPr>
            <a:lvl9pPr marL="1851843" indent="0">
              <a:buNone/>
              <a:defRPr sz="1013"/>
            </a:lvl9pPr>
          </a:lstStyle>
          <a:p>
            <a:endParaRPr lang="en-US"/>
          </a:p>
        </p:txBody>
      </p:sp>
      <p:sp>
        <p:nvSpPr>
          <p:cNvPr id="4" name="Text Placeholder 3">
            <a:extLst>
              <a:ext uri="{FF2B5EF4-FFF2-40B4-BE49-F238E27FC236}">
                <a16:creationId xmlns:a16="http://schemas.microsoft.com/office/drawing/2014/main" id="{47EECC45-B524-4210-8A77-7658249CF295}"/>
              </a:ext>
            </a:extLst>
          </p:cNvPr>
          <p:cNvSpPr>
            <a:spLocks noGrp="1"/>
          </p:cNvSpPr>
          <p:nvPr>
            <p:ph type="body" sz="half" idx="2"/>
          </p:nvPr>
        </p:nvSpPr>
        <p:spPr>
          <a:xfrm>
            <a:off x="629543" y="1543050"/>
            <a:ext cx="2949476" cy="2858661"/>
          </a:xfrm>
        </p:spPr>
        <p:txBody>
          <a:bodyPr/>
          <a:lstStyle>
            <a:lvl1pPr marL="0" indent="0">
              <a:buNone/>
              <a:defRPr sz="810"/>
            </a:lvl1pPr>
            <a:lvl2pPr marL="231480" indent="0">
              <a:buNone/>
              <a:defRPr sz="709"/>
            </a:lvl2pPr>
            <a:lvl3pPr marL="462961" indent="0">
              <a:buNone/>
              <a:defRPr sz="608"/>
            </a:lvl3pPr>
            <a:lvl4pPr marL="694441" indent="0">
              <a:buNone/>
              <a:defRPr sz="506"/>
            </a:lvl4pPr>
            <a:lvl5pPr marL="925921" indent="0">
              <a:buNone/>
              <a:defRPr sz="506"/>
            </a:lvl5pPr>
            <a:lvl6pPr marL="1157402" indent="0">
              <a:buNone/>
              <a:defRPr sz="506"/>
            </a:lvl6pPr>
            <a:lvl7pPr marL="1388882" indent="0">
              <a:buNone/>
              <a:defRPr sz="506"/>
            </a:lvl7pPr>
            <a:lvl8pPr marL="1620363" indent="0">
              <a:buNone/>
              <a:defRPr sz="506"/>
            </a:lvl8pPr>
            <a:lvl9pPr marL="1851843" indent="0">
              <a:buNone/>
              <a:defRPr sz="506"/>
            </a:lvl9pPr>
          </a:lstStyle>
          <a:p>
            <a:pPr lvl="0"/>
            <a:r>
              <a:rPr lang="en-US"/>
              <a:t>Click to edit Master text styles</a:t>
            </a:r>
          </a:p>
        </p:txBody>
      </p:sp>
      <p:sp>
        <p:nvSpPr>
          <p:cNvPr id="5" name="Date Placeholder 4">
            <a:extLst>
              <a:ext uri="{FF2B5EF4-FFF2-40B4-BE49-F238E27FC236}">
                <a16:creationId xmlns:a16="http://schemas.microsoft.com/office/drawing/2014/main" id="{2D222B71-D4B5-49B7-AF07-CEFFB22C33A5}"/>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6" name="Footer Placeholder 5">
            <a:extLst>
              <a:ext uri="{FF2B5EF4-FFF2-40B4-BE49-F238E27FC236}">
                <a16:creationId xmlns:a16="http://schemas.microsoft.com/office/drawing/2014/main" id="{240D5BBF-C21B-4B6C-B884-373A9AFB1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8D4AC-A355-4152-8CAA-8B66AAF461B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27633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5BA2-A388-47DD-930A-38C4D7F155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2EAC0E-E6F7-4082-A737-BF2CF3FFA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43A75-9419-44E8-A615-25FC66EAE971}"/>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5" name="Footer Placeholder 4">
            <a:extLst>
              <a:ext uri="{FF2B5EF4-FFF2-40B4-BE49-F238E27FC236}">
                <a16:creationId xmlns:a16="http://schemas.microsoft.com/office/drawing/2014/main" id="{4E25ADE7-A248-4E8F-BBBE-0F50BAA70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4033C-ED28-49F2-819B-22E90E2A75D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58993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75BB9-727E-4569-B7DB-8E7254721700}"/>
              </a:ext>
            </a:extLst>
          </p:cNvPr>
          <p:cNvSpPr>
            <a:spLocks noGrp="1"/>
          </p:cNvSpPr>
          <p:nvPr>
            <p:ph type="title" orient="vert"/>
          </p:nvPr>
        </p:nvSpPr>
        <p:spPr>
          <a:xfrm>
            <a:off x="6543675" y="274053"/>
            <a:ext cx="1971675" cy="43583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30A97-F056-4873-83E8-E1938C2B6F03}"/>
              </a:ext>
            </a:extLst>
          </p:cNvPr>
          <p:cNvSpPr>
            <a:spLocks noGrp="1"/>
          </p:cNvSpPr>
          <p:nvPr>
            <p:ph type="body" orient="vert" idx="1"/>
          </p:nvPr>
        </p:nvSpPr>
        <p:spPr>
          <a:xfrm>
            <a:off x="628650" y="274053"/>
            <a:ext cx="5829300" cy="4358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5B8EC-0679-48D8-9B23-0EBE045DB1AA}"/>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5" name="Footer Placeholder 4">
            <a:extLst>
              <a:ext uri="{FF2B5EF4-FFF2-40B4-BE49-F238E27FC236}">
                <a16:creationId xmlns:a16="http://schemas.microsoft.com/office/drawing/2014/main" id="{59B72976-3748-4238-AEB5-E845E8E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89C49-6364-4B41-ACB0-0F0298C29A8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87288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949762" y="1227481"/>
            <a:ext cx="7244476" cy="288220"/>
          </a:xfrm>
        </p:spPr>
        <p:txBody>
          <a:bodyPr lIns="0" tIns="0" rIns="0" bIns="0"/>
          <a:lstStyle>
            <a:lvl1pPr>
              <a:defRPr sz="1873" b="1" i="0">
                <a:solidFill>
                  <a:srgbClr val="27306B"/>
                </a:solidFill>
                <a:latin typeface="HelveticaNeueLTStd-Bd"/>
                <a:cs typeface="HelveticaNeueLTStd-Bd"/>
              </a:defRPr>
            </a:lvl1pPr>
          </a:lstStyle>
          <a:p>
            <a:endParaRPr/>
          </a:p>
        </p:txBody>
      </p:sp>
      <p:sp>
        <p:nvSpPr>
          <p:cNvPr id="4" name="Holder 4"/>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263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sz="half" idx="2"/>
          </p:nvPr>
        </p:nvSpPr>
        <p:spPr>
          <a:xfrm>
            <a:off x="457200" y="1183005"/>
            <a:ext cx="3977640" cy="569387"/>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4709160" y="1183005"/>
            <a:ext cx="3977640" cy="5693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6" name="Holder 6"/>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6304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7231" y="492976"/>
            <a:ext cx="7729538" cy="373949"/>
          </a:xfrm>
        </p:spPr>
        <p:txBody>
          <a:bodyPr lIns="0" tIns="0" rIns="0" bIns="0"/>
          <a:lstStyle>
            <a:lvl1pPr>
              <a:defRPr sz="2430" b="1" i="0">
                <a:solidFill>
                  <a:schemeClr val="bg1"/>
                </a:solidFill>
                <a:latin typeface="HelveticaNeueLTStd-Bd"/>
                <a:cs typeface="HelveticaNeueLTStd-Bd"/>
              </a:defRPr>
            </a:lvl1pPr>
          </a:lstStyle>
          <a:p>
            <a:endParaRPr/>
          </a:p>
        </p:txBody>
      </p:sp>
      <p:sp>
        <p:nvSpPr>
          <p:cNvPr id="3" name="Holder 3"/>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4" name="Holder 4"/>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034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3" name="Holder 3"/>
          <p:cNvSpPr>
            <a:spLocks noGrp="1"/>
          </p:cNvSpPr>
          <p:nvPr>
            <p:ph type="dt" sz="half" idx="6"/>
          </p:nvPr>
        </p:nvSpPr>
        <p:spPr/>
        <p:txBody>
          <a:bodyPr lIns="0" tIns="0" rIns="0" bIns="0"/>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266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5A6DAD1B-03E5-4B86-A33E-CB08DE4FF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r="61851"/>
          <a:stretch/>
        </p:blipFill>
        <p:spPr>
          <a:xfrm>
            <a:off x="27301" y="0"/>
            <a:ext cx="3477899" cy="5143500"/>
          </a:xfrm>
          <a:prstGeom prst="rect">
            <a:avLst/>
          </a:prstGeom>
        </p:spPr>
      </p:pic>
      <p:sp>
        <p:nvSpPr>
          <p:cNvPr id="2" name="Title 1">
            <a:extLst>
              <a:ext uri="{FF2B5EF4-FFF2-40B4-BE49-F238E27FC236}">
                <a16:creationId xmlns:a16="http://schemas.microsoft.com/office/drawing/2014/main" id="{9EE7B946-EF58-4729-AE1B-D507ECF81B8A}"/>
              </a:ext>
            </a:extLst>
          </p:cNvPr>
          <p:cNvSpPr>
            <a:spLocks noGrp="1"/>
          </p:cNvSpPr>
          <p:nvPr>
            <p:ph type="ctrTitle"/>
          </p:nvPr>
        </p:nvSpPr>
        <p:spPr>
          <a:xfrm>
            <a:off x="533400" y="209550"/>
            <a:ext cx="2362200" cy="1791384"/>
          </a:xfrm>
        </p:spPr>
        <p:txBody>
          <a:bodyPr anchor="b"/>
          <a:lstStyle>
            <a:lvl1pPr algn="ctr">
              <a:defRPr sz="3038">
                <a:solidFill>
                  <a:schemeClr val="bg1"/>
                </a:solidFill>
                <a:latin typeface="Franklin Gothic Heavy" panose="020B0903020102020204" pitchFamily="34" charset="0"/>
              </a:defRPr>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AAEF95CC-69D8-476D-A1B6-2C60B5BF45A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4038600" y="218598"/>
            <a:ext cx="3962400" cy="3962400"/>
          </a:xfrm>
          <a:prstGeom prst="rect">
            <a:avLst/>
          </a:prstGeom>
        </p:spPr>
      </p:pic>
    </p:spTree>
    <p:extLst>
      <p:ext uri="{BB962C8B-B14F-4D97-AF65-F5344CB8AC3E}">
        <p14:creationId xmlns:p14="http://schemas.microsoft.com/office/powerpoint/2010/main" val="84895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5A6DAD1B-03E5-4B86-A33E-CB08DE4FF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r="61851"/>
          <a:stretch/>
        </p:blipFill>
        <p:spPr>
          <a:xfrm>
            <a:off x="27301" y="0"/>
            <a:ext cx="3477899" cy="5143500"/>
          </a:xfrm>
          <a:prstGeom prst="rect">
            <a:avLst/>
          </a:prstGeom>
        </p:spPr>
      </p:pic>
      <p:sp>
        <p:nvSpPr>
          <p:cNvPr id="2" name="Title 1">
            <a:extLst>
              <a:ext uri="{FF2B5EF4-FFF2-40B4-BE49-F238E27FC236}">
                <a16:creationId xmlns:a16="http://schemas.microsoft.com/office/drawing/2014/main" id="{9EE7B946-EF58-4729-AE1B-D507ECF81B8A}"/>
              </a:ext>
            </a:extLst>
          </p:cNvPr>
          <p:cNvSpPr>
            <a:spLocks noGrp="1"/>
          </p:cNvSpPr>
          <p:nvPr>
            <p:ph type="ctrTitle"/>
          </p:nvPr>
        </p:nvSpPr>
        <p:spPr>
          <a:xfrm>
            <a:off x="533400" y="209550"/>
            <a:ext cx="2362200" cy="1791384"/>
          </a:xfrm>
        </p:spPr>
        <p:txBody>
          <a:bodyPr anchor="b"/>
          <a:lstStyle>
            <a:lvl1pPr algn="ctr">
              <a:defRPr sz="3038">
                <a:solidFill>
                  <a:schemeClr val="bg1"/>
                </a:solidFill>
                <a:latin typeface="Franklin Gothic Heavy" panose="020B0903020102020204" pitchFamily="34" charset="0"/>
              </a:defRPr>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AAEF95CC-69D8-476D-A1B6-2C60B5BF45A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4038600" y="218598"/>
            <a:ext cx="3962400" cy="3962400"/>
          </a:xfrm>
          <a:prstGeom prst="rect">
            <a:avLst/>
          </a:prstGeom>
        </p:spPr>
      </p:pic>
    </p:spTree>
    <p:extLst>
      <p:ext uri="{BB962C8B-B14F-4D97-AF65-F5344CB8AC3E}">
        <p14:creationId xmlns:p14="http://schemas.microsoft.com/office/powerpoint/2010/main" val="179918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D00E-283C-47B1-B99B-DED499FCF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7C545-13E0-4501-AF4C-A19F75E26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C0904-AC35-49CD-95D9-DC103800854A}"/>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5" name="Footer Placeholder 4">
            <a:extLst>
              <a:ext uri="{FF2B5EF4-FFF2-40B4-BE49-F238E27FC236}">
                <a16:creationId xmlns:a16="http://schemas.microsoft.com/office/drawing/2014/main" id="{EFEE1D71-3147-456E-96EA-4F5FE29F3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9CC6-0039-42BE-AF12-7480DE3D48D5}"/>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58768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C251-1FF2-45F4-91A8-086F6ED2EA7B}"/>
              </a:ext>
            </a:extLst>
          </p:cNvPr>
          <p:cNvSpPr>
            <a:spLocks noGrp="1"/>
          </p:cNvSpPr>
          <p:nvPr>
            <p:ph type="title"/>
          </p:nvPr>
        </p:nvSpPr>
        <p:spPr>
          <a:xfrm>
            <a:off x="624185" y="1282660"/>
            <a:ext cx="7886700" cy="2139375"/>
          </a:xfrm>
        </p:spPr>
        <p:txBody>
          <a:bodyPr anchor="b"/>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5FBCB6F1-07AB-4213-B0F1-F96EB3C9DA45}"/>
              </a:ext>
            </a:extLst>
          </p:cNvPr>
          <p:cNvSpPr>
            <a:spLocks noGrp="1"/>
          </p:cNvSpPr>
          <p:nvPr>
            <p:ph type="body" idx="1"/>
          </p:nvPr>
        </p:nvSpPr>
        <p:spPr>
          <a:xfrm>
            <a:off x="624185" y="3442127"/>
            <a:ext cx="7886700" cy="1125141"/>
          </a:xfrm>
        </p:spPr>
        <p:txBody>
          <a:bodyPr/>
          <a:lstStyle>
            <a:lvl1pPr marL="0" indent="0">
              <a:buNone/>
              <a:defRPr sz="1215">
                <a:solidFill>
                  <a:schemeClr val="tx1">
                    <a:tint val="75000"/>
                  </a:schemeClr>
                </a:solidFill>
              </a:defRPr>
            </a:lvl1pPr>
            <a:lvl2pPr marL="231480" indent="0">
              <a:buNone/>
              <a:defRPr sz="1013">
                <a:solidFill>
                  <a:schemeClr val="tx1">
                    <a:tint val="75000"/>
                  </a:schemeClr>
                </a:solidFill>
              </a:defRPr>
            </a:lvl2pPr>
            <a:lvl3pPr marL="462961" indent="0">
              <a:buNone/>
              <a:defRPr sz="911">
                <a:solidFill>
                  <a:schemeClr val="tx1">
                    <a:tint val="75000"/>
                  </a:schemeClr>
                </a:solidFill>
              </a:defRPr>
            </a:lvl3pPr>
            <a:lvl4pPr marL="694441" indent="0">
              <a:buNone/>
              <a:defRPr sz="810">
                <a:solidFill>
                  <a:schemeClr val="tx1">
                    <a:tint val="75000"/>
                  </a:schemeClr>
                </a:solidFill>
              </a:defRPr>
            </a:lvl4pPr>
            <a:lvl5pPr marL="925921" indent="0">
              <a:buNone/>
              <a:defRPr sz="810">
                <a:solidFill>
                  <a:schemeClr val="tx1">
                    <a:tint val="75000"/>
                  </a:schemeClr>
                </a:solidFill>
              </a:defRPr>
            </a:lvl5pPr>
            <a:lvl6pPr marL="1157402" indent="0">
              <a:buNone/>
              <a:defRPr sz="810">
                <a:solidFill>
                  <a:schemeClr val="tx1">
                    <a:tint val="75000"/>
                  </a:schemeClr>
                </a:solidFill>
              </a:defRPr>
            </a:lvl6pPr>
            <a:lvl7pPr marL="1388882" indent="0">
              <a:buNone/>
              <a:defRPr sz="810">
                <a:solidFill>
                  <a:schemeClr val="tx1">
                    <a:tint val="75000"/>
                  </a:schemeClr>
                </a:solidFill>
              </a:defRPr>
            </a:lvl7pPr>
            <a:lvl8pPr marL="1620363" indent="0">
              <a:buNone/>
              <a:defRPr sz="810">
                <a:solidFill>
                  <a:schemeClr val="tx1">
                    <a:tint val="75000"/>
                  </a:schemeClr>
                </a:solidFill>
              </a:defRPr>
            </a:lvl8pPr>
            <a:lvl9pPr marL="1851843" indent="0">
              <a:buNone/>
              <a:defRPr sz="81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E3E14D-1F9C-4A50-9FA1-A498422AEA26}"/>
              </a:ext>
            </a:extLst>
          </p:cNvPr>
          <p:cNvSpPr>
            <a:spLocks noGrp="1"/>
          </p:cNvSpPr>
          <p:nvPr>
            <p:ph type="dt" sz="half" idx="10"/>
          </p:nvPr>
        </p:nvSpPr>
        <p:spPr/>
        <p:txBody>
          <a:bodyPr/>
          <a:lstStyle/>
          <a:p>
            <a:fld id="{82C6DF5E-3347-4FCC-8C67-F457EC887CFD}" type="datetimeFigureOut">
              <a:rPr lang="en-US" smtClean="0"/>
              <a:t>7/12/2022</a:t>
            </a:fld>
            <a:endParaRPr lang="en-US"/>
          </a:p>
        </p:txBody>
      </p:sp>
      <p:sp>
        <p:nvSpPr>
          <p:cNvPr id="5" name="Footer Placeholder 4">
            <a:extLst>
              <a:ext uri="{FF2B5EF4-FFF2-40B4-BE49-F238E27FC236}">
                <a16:creationId xmlns:a16="http://schemas.microsoft.com/office/drawing/2014/main" id="{A985EE53-18A3-485C-8D77-1F95DB506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B17E4-E1D0-44CB-BA44-C1BBB92D34E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931037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solidFill>
        </p:spPr>
        <p:txBody>
          <a:bodyPr wrap="square" lIns="0" tIns="0" rIns="0" bIns="0" rtlCol="0"/>
          <a:lstStyle/>
          <a:p>
            <a:endParaRPr sz="493" dirty="0"/>
          </a:p>
        </p:txBody>
      </p:sp>
      <p:sp>
        <p:nvSpPr>
          <p:cNvPr id="7" name="Rectangle 6">
            <a:extLst>
              <a:ext uri="{FF2B5EF4-FFF2-40B4-BE49-F238E27FC236}">
                <a16:creationId xmlns:a16="http://schemas.microsoft.com/office/drawing/2014/main" id="{CAB02AEA-0F23-4664-BAE6-A55BD2C39394}"/>
              </a:ext>
            </a:extLst>
          </p:cNvPr>
          <p:cNvSpPr/>
          <p:nvPr userDrawn="1"/>
        </p:nvSpPr>
        <p:spPr>
          <a:xfrm>
            <a:off x="-142875" y="-90011"/>
            <a:ext cx="9386888" cy="52335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2" name="Holder 2"/>
          <p:cNvSpPr>
            <a:spLocks noGrp="1"/>
          </p:cNvSpPr>
          <p:nvPr>
            <p:ph type="title"/>
          </p:nvPr>
        </p:nvSpPr>
        <p:spPr>
          <a:xfrm>
            <a:off x="707231" y="492976"/>
            <a:ext cx="7729538" cy="738664"/>
          </a:xfrm>
          <a:prstGeom prst="rect">
            <a:avLst/>
          </a:prstGeom>
        </p:spPr>
        <p:txBody>
          <a:bodyPr wrap="square" lIns="0" tIns="0" rIns="0" bIns="0">
            <a:spAutoFit/>
          </a:bodyPr>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949762" y="1227481"/>
            <a:ext cx="7244476" cy="569387"/>
          </a:xfrm>
          <a:prstGeom prst="rect">
            <a:avLst/>
          </a:prstGeom>
        </p:spPr>
        <p:txBody>
          <a:bodyPr wrap="square" lIns="0" tIns="0" rIns="0" bIns="0">
            <a:spAutoFit/>
          </a:bodyPr>
          <a:lstStyle>
            <a:lvl1pPr>
              <a:defRPr sz="3700" b="1" i="0">
                <a:solidFill>
                  <a:srgbClr val="27306B"/>
                </a:solidFill>
                <a:latin typeface="HelveticaNeueLTStd-Bd"/>
                <a:cs typeface="HelveticaNeueLTStd-Bd"/>
              </a:defRPr>
            </a:lvl1pPr>
          </a:lstStyle>
          <a:p>
            <a:endParaRPr dirty="0"/>
          </a:p>
        </p:txBody>
      </p:sp>
      <p:sp>
        <p:nvSpPr>
          <p:cNvPr id="4" name="Holder 4"/>
          <p:cNvSpPr>
            <a:spLocks noGrp="1"/>
          </p:cNvSpPr>
          <p:nvPr>
            <p:ph type="ftr" sz="quarter" idx="5"/>
          </p:nvPr>
        </p:nvSpPr>
        <p:spPr>
          <a:xfrm>
            <a:off x="707232" y="4895636"/>
            <a:ext cx="1335166" cy="230832"/>
          </a:xfrm>
          <a:prstGeom prst="rect">
            <a:avLst/>
          </a:prstGeom>
        </p:spPr>
        <p:txBody>
          <a:bodyPr wrap="square" lIns="0" tIns="0" rIns="0" bIns="0">
            <a:spAutoFit/>
          </a:bodyPr>
          <a:lstStyle>
            <a:lvl1pPr>
              <a:defRPr sz="810" b="1" i="0">
                <a:solidFill>
                  <a:srgbClr val="27306B"/>
                </a:solidFill>
                <a:latin typeface="HelveticaNeueLTStd-BdCn"/>
                <a:cs typeface="HelveticaNeueLTStd-BdCn"/>
              </a:defRPr>
            </a:lvl1pPr>
          </a:lstStyle>
          <a:p>
            <a:pPr marL="6430">
              <a:lnSpc>
                <a:spcPts val="871"/>
              </a:lnSpc>
            </a:pPr>
            <a:r>
              <a:rPr lang="en-US" spc="5"/>
              <a:t>Bleeding Control Basic </a:t>
            </a:r>
            <a:r>
              <a:rPr lang="en-US" spc="-20"/>
              <a:t>v.</a:t>
            </a:r>
            <a:r>
              <a:rPr lang="en-US" spc="-8"/>
              <a:t> </a:t>
            </a:r>
            <a:r>
              <a:rPr lang="en-US" spc="8"/>
              <a:t>1.0</a:t>
            </a:r>
            <a:endParaRPr lang="en-US" spc="8" dirty="0"/>
          </a:p>
        </p:txBody>
      </p:sp>
      <p:sp>
        <p:nvSpPr>
          <p:cNvPr id="5" name="Holder 5"/>
          <p:cNvSpPr>
            <a:spLocks noGrp="1"/>
          </p:cNvSpPr>
          <p:nvPr>
            <p:ph type="dt" sz="half" idx="6"/>
          </p:nvPr>
        </p:nvSpPr>
        <p:spPr>
          <a:xfrm>
            <a:off x="5331189" y="4895254"/>
            <a:ext cx="3105745" cy="230832"/>
          </a:xfrm>
          <a:prstGeom prst="rect">
            <a:avLst/>
          </a:prstGeom>
        </p:spPr>
        <p:txBody>
          <a:bodyPr wrap="square" lIns="0" tIns="0" rIns="0" bIns="0">
            <a:spAutoFit/>
          </a:bodyPr>
          <a:lstStyle>
            <a:lvl1pPr>
              <a:defRPr sz="810" b="0" i="0">
                <a:solidFill>
                  <a:srgbClr val="27306B"/>
                </a:solidFill>
                <a:latin typeface="HelveticaNeueLTStd-Cn"/>
                <a:cs typeface="HelveticaNeueLTStd-Cn"/>
              </a:defRPr>
            </a:lvl1pPr>
          </a:lstStyle>
          <a:p>
            <a:pPr>
              <a:lnSpc>
                <a:spcPts val="873"/>
              </a:lnSpc>
            </a:pPr>
            <a:r>
              <a:rPr lang="en-US" b="1" spc="5">
                <a:solidFill>
                  <a:srgbClr val="4C4C4C"/>
                </a:solidFill>
                <a:latin typeface="HelveticaNeueLTStd-HvCn"/>
                <a:cs typeface="HelveticaNeueLTStd-HvCn"/>
              </a:rPr>
              <a:t>Introduction  </a:t>
            </a:r>
            <a:r>
              <a:rPr lang="en-US">
                <a:solidFill>
                  <a:srgbClr val="4C4C4C"/>
                </a:solidFill>
              </a:rPr>
              <a:t>|  </a:t>
            </a:r>
            <a:r>
              <a:rPr lang="en-US" spc="5">
                <a:solidFill>
                  <a:srgbClr val="4C4C4C"/>
                </a:solidFill>
              </a:rPr>
              <a:t>Principles  </a:t>
            </a:r>
            <a:r>
              <a:rPr lang="en-US">
                <a:solidFill>
                  <a:srgbClr val="4C4C4C"/>
                </a:solidFill>
              </a:rPr>
              <a:t>|  </a:t>
            </a:r>
            <a:r>
              <a:rPr lang="en-US" spc="5">
                <a:solidFill>
                  <a:srgbClr val="4C4C4C"/>
                </a:solidFill>
              </a:rPr>
              <a:t>A-Alert  </a:t>
            </a:r>
            <a:r>
              <a:rPr lang="en-US">
                <a:solidFill>
                  <a:srgbClr val="4C4C4C"/>
                </a:solidFill>
              </a:rPr>
              <a:t>|  </a:t>
            </a:r>
            <a:r>
              <a:rPr lang="en-US" spc="5">
                <a:solidFill>
                  <a:srgbClr val="4C4C4C"/>
                </a:solidFill>
              </a:rPr>
              <a:t>B-Bleeding  </a:t>
            </a:r>
            <a:r>
              <a:rPr lang="en-US">
                <a:solidFill>
                  <a:srgbClr val="4C4C4C"/>
                </a:solidFill>
              </a:rPr>
              <a:t>|  </a:t>
            </a:r>
            <a:r>
              <a:rPr lang="en-US" spc="5">
                <a:solidFill>
                  <a:srgbClr val="4C4C4C"/>
                </a:solidFill>
              </a:rPr>
              <a:t>C-Compression </a:t>
            </a:r>
            <a:r>
              <a:rPr lang="en-US" spc="127">
                <a:solidFill>
                  <a:srgbClr val="4C4C4C"/>
                </a:solidFill>
              </a:rPr>
              <a:t> </a:t>
            </a:r>
            <a:r>
              <a:rPr lang="en-US">
                <a:solidFill>
                  <a:srgbClr val="4C4C4C"/>
                </a:solidFill>
              </a:rPr>
              <a:t>|</a:t>
            </a:r>
            <a:endParaRPr lang="en-US" dirty="0">
              <a:solidFill>
                <a:srgbClr val="4C4C4C"/>
              </a:solidFill>
            </a:endParaRPr>
          </a:p>
        </p:txBody>
      </p:sp>
      <p:sp>
        <p:nvSpPr>
          <p:cNvPr id="6" name="Holder 6"/>
          <p:cNvSpPr>
            <a:spLocks noGrp="1"/>
          </p:cNvSpPr>
          <p:nvPr>
            <p:ph type="sldNum" sz="quarter" idx="7"/>
          </p:nvPr>
        </p:nvSpPr>
        <p:spPr>
          <a:xfrm>
            <a:off x="6583680" y="4783455"/>
            <a:ext cx="2103120" cy="14972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546442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Lst>
  <p:txStyles>
    <p:titleStyle>
      <a:lvl1pPr>
        <a:defRPr>
          <a:latin typeface="+mj-lt"/>
          <a:ea typeface="+mj-ea"/>
          <a:cs typeface="+mj-cs"/>
        </a:defRPr>
      </a:lvl1pPr>
    </p:titleStyle>
    <p:bodyStyle>
      <a:lvl1pPr marL="0">
        <a:defRPr>
          <a:latin typeface="+mn-lt"/>
          <a:ea typeface="+mn-ea"/>
          <a:cs typeface="+mn-cs"/>
        </a:defRPr>
      </a:lvl1pPr>
      <a:lvl2pPr marL="231480">
        <a:defRPr>
          <a:latin typeface="+mn-lt"/>
          <a:ea typeface="+mn-ea"/>
          <a:cs typeface="+mn-cs"/>
        </a:defRPr>
      </a:lvl2pPr>
      <a:lvl3pPr marL="462961">
        <a:defRPr>
          <a:latin typeface="+mn-lt"/>
          <a:ea typeface="+mn-ea"/>
          <a:cs typeface="+mn-cs"/>
        </a:defRPr>
      </a:lvl3pPr>
      <a:lvl4pPr marL="694441">
        <a:defRPr>
          <a:latin typeface="+mn-lt"/>
          <a:ea typeface="+mn-ea"/>
          <a:cs typeface="+mn-cs"/>
        </a:defRPr>
      </a:lvl4pPr>
      <a:lvl5pPr marL="925921">
        <a:defRPr>
          <a:latin typeface="+mn-lt"/>
          <a:ea typeface="+mn-ea"/>
          <a:cs typeface="+mn-cs"/>
        </a:defRPr>
      </a:lvl5pPr>
      <a:lvl6pPr marL="1157402">
        <a:defRPr>
          <a:latin typeface="+mn-lt"/>
          <a:ea typeface="+mn-ea"/>
          <a:cs typeface="+mn-cs"/>
        </a:defRPr>
      </a:lvl6pPr>
      <a:lvl7pPr marL="1388882">
        <a:defRPr>
          <a:latin typeface="+mn-lt"/>
          <a:ea typeface="+mn-ea"/>
          <a:cs typeface="+mn-cs"/>
        </a:defRPr>
      </a:lvl7pPr>
      <a:lvl8pPr marL="1620363">
        <a:defRPr>
          <a:latin typeface="+mn-lt"/>
          <a:ea typeface="+mn-ea"/>
          <a:cs typeface="+mn-cs"/>
        </a:defRPr>
      </a:lvl8pPr>
      <a:lvl9pPr marL="1851843">
        <a:defRPr>
          <a:latin typeface="+mn-lt"/>
          <a:ea typeface="+mn-ea"/>
          <a:cs typeface="+mn-cs"/>
        </a:defRPr>
      </a:lvl9pPr>
    </p:bodyStyle>
    <p:otherStyle>
      <a:lvl1pPr marL="0">
        <a:defRPr>
          <a:latin typeface="+mn-lt"/>
          <a:ea typeface="+mn-ea"/>
          <a:cs typeface="+mn-cs"/>
        </a:defRPr>
      </a:lvl1pPr>
      <a:lvl2pPr marL="231480">
        <a:defRPr>
          <a:latin typeface="+mn-lt"/>
          <a:ea typeface="+mn-ea"/>
          <a:cs typeface="+mn-cs"/>
        </a:defRPr>
      </a:lvl2pPr>
      <a:lvl3pPr marL="462961">
        <a:defRPr>
          <a:latin typeface="+mn-lt"/>
          <a:ea typeface="+mn-ea"/>
          <a:cs typeface="+mn-cs"/>
        </a:defRPr>
      </a:lvl3pPr>
      <a:lvl4pPr marL="694441">
        <a:defRPr>
          <a:latin typeface="+mn-lt"/>
          <a:ea typeface="+mn-ea"/>
          <a:cs typeface="+mn-cs"/>
        </a:defRPr>
      </a:lvl4pPr>
      <a:lvl5pPr marL="925921">
        <a:defRPr>
          <a:latin typeface="+mn-lt"/>
          <a:ea typeface="+mn-ea"/>
          <a:cs typeface="+mn-cs"/>
        </a:defRPr>
      </a:lvl5pPr>
      <a:lvl6pPr marL="1157402">
        <a:defRPr>
          <a:latin typeface="+mn-lt"/>
          <a:ea typeface="+mn-ea"/>
          <a:cs typeface="+mn-cs"/>
        </a:defRPr>
      </a:lvl6pPr>
      <a:lvl7pPr marL="1388882">
        <a:defRPr>
          <a:latin typeface="+mn-lt"/>
          <a:ea typeface="+mn-ea"/>
          <a:cs typeface="+mn-cs"/>
        </a:defRPr>
      </a:lvl7pPr>
      <a:lvl8pPr marL="1620363">
        <a:defRPr>
          <a:latin typeface="+mn-lt"/>
          <a:ea typeface="+mn-ea"/>
          <a:cs typeface="+mn-cs"/>
        </a:defRPr>
      </a:lvl8pPr>
      <a:lvl9pPr marL="1851843">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9BB09-D101-4E37-98E5-DD76A83EC15E}"/>
              </a:ext>
            </a:extLst>
          </p:cNvPr>
          <p:cNvSpPr>
            <a:spLocks noGrp="1"/>
          </p:cNvSpPr>
          <p:nvPr>
            <p:ph type="title"/>
          </p:nvPr>
        </p:nvSpPr>
        <p:spPr>
          <a:xfrm>
            <a:off x="628650" y="274053"/>
            <a:ext cx="7886700" cy="9941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BE5CB-6353-45C0-AA58-5A2BBBC4AAD4}"/>
              </a:ext>
            </a:extLst>
          </p:cNvPr>
          <p:cNvSpPr>
            <a:spLocks noGrp="1"/>
          </p:cNvSpPr>
          <p:nvPr>
            <p:ph type="body" idx="1"/>
          </p:nvPr>
        </p:nvSpPr>
        <p:spPr>
          <a:xfrm>
            <a:off x="628650" y="1369457"/>
            <a:ext cx="7886700" cy="32629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322FB-3DF0-429C-8D75-814DD6D0211F}"/>
              </a:ext>
            </a:extLst>
          </p:cNvPr>
          <p:cNvSpPr>
            <a:spLocks noGrp="1"/>
          </p:cNvSpPr>
          <p:nvPr>
            <p:ph type="dt" sz="half" idx="2"/>
          </p:nvPr>
        </p:nvSpPr>
        <p:spPr>
          <a:xfrm>
            <a:off x="628650" y="4767382"/>
            <a:ext cx="2057400" cy="274052"/>
          </a:xfrm>
          <a:prstGeom prst="rect">
            <a:avLst/>
          </a:prstGeom>
        </p:spPr>
        <p:txBody>
          <a:bodyPr vert="horz" lIns="91440" tIns="45720" rIns="91440" bIns="45720" rtlCol="0" anchor="ctr"/>
          <a:lstStyle>
            <a:lvl1pPr algn="l">
              <a:defRPr sz="608">
                <a:solidFill>
                  <a:schemeClr val="tx1">
                    <a:tint val="75000"/>
                  </a:schemeClr>
                </a:solidFill>
              </a:defRPr>
            </a:lvl1pPr>
          </a:lstStyle>
          <a:p>
            <a:fld id="{82C6DF5E-3347-4FCC-8C67-F457EC887CFD}" type="datetimeFigureOut">
              <a:rPr lang="en-US" smtClean="0"/>
              <a:t>7/12/2022</a:t>
            </a:fld>
            <a:endParaRPr lang="en-US"/>
          </a:p>
        </p:txBody>
      </p:sp>
      <p:sp>
        <p:nvSpPr>
          <p:cNvPr id="5" name="Footer Placeholder 4">
            <a:extLst>
              <a:ext uri="{FF2B5EF4-FFF2-40B4-BE49-F238E27FC236}">
                <a16:creationId xmlns:a16="http://schemas.microsoft.com/office/drawing/2014/main" id="{E4E8588C-FEEB-4D39-87DF-C048CD9DFD24}"/>
              </a:ext>
            </a:extLst>
          </p:cNvPr>
          <p:cNvSpPr>
            <a:spLocks noGrp="1"/>
          </p:cNvSpPr>
          <p:nvPr>
            <p:ph type="ftr" sz="quarter" idx="3"/>
          </p:nvPr>
        </p:nvSpPr>
        <p:spPr>
          <a:xfrm>
            <a:off x="3028950" y="4767382"/>
            <a:ext cx="3086100" cy="274052"/>
          </a:xfrm>
          <a:prstGeom prst="rect">
            <a:avLst/>
          </a:prstGeom>
        </p:spPr>
        <p:txBody>
          <a:bodyPr vert="horz" lIns="91440" tIns="45720" rIns="91440" bIns="45720" rtlCol="0" anchor="ctr"/>
          <a:lstStyle>
            <a:lvl1pPr algn="ctr">
              <a:defRPr sz="60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31C3A-AD37-4A72-A2BB-E0C1A118CA22}"/>
              </a:ext>
            </a:extLst>
          </p:cNvPr>
          <p:cNvSpPr>
            <a:spLocks noGrp="1"/>
          </p:cNvSpPr>
          <p:nvPr>
            <p:ph type="sldNum" sz="quarter" idx="4"/>
          </p:nvPr>
        </p:nvSpPr>
        <p:spPr>
          <a:xfrm>
            <a:off x="6457950" y="4767382"/>
            <a:ext cx="2057400" cy="274052"/>
          </a:xfrm>
          <a:prstGeom prst="rect">
            <a:avLst/>
          </a:prstGeom>
        </p:spPr>
        <p:txBody>
          <a:bodyPr vert="horz" lIns="91440" tIns="45720" rIns="91440" bIns="45720" rtlCol="0" anchor="ctr"/>
          <a:lstStyle>
            <a:lvl1pPr algn="r">
              <a:defRPr sz="608">
                <a:solidFill>
                  <a:schemeClr val="tx1">
                    <a:tint val="75000"/>
                  </a:schemeClr>
                </a:solidFill>
              </a:defRPr>
            </a:lvl1pPr>
          </a:lstStyle>
          <a:p>
            <a:fld id="{9A6D7F8A-769E-4454-BFA9-78E166478D2C}" type="slidenum">
              <a:rPr lang="en-US" smtClean="0"/>
              <a:t>‹#›</a:t>
            </a:fld>
            <a:endParaRPr lang="en-US"/>
          </a:p>
        </p:txBody>
      </p:sp>
    </p:spTree>
    <p:extLst>
      <p:ext uri="{BB962C8B-B14F-4D97-AF65-F5344CB8AC3E}">
        <p14:creationId xmlns:p14="http://schemas.microsoft.com/office/powerpoint/2010/main" val="33664703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462961" rtl="0" eaLnBrk="1" latinLnBrk="0" hangingPunct="1">
        <a:lnSpc>
          <a:spcPct val="90000"/>
        </a:lnSpc>
        <a:spcBef>
          <a:spcPct val="0"/>
        </a:spcBef>
        <a:buNone/>
        <a:defRPr sz="2228" kern="1200">
          <a:solidFill>
            <a:schemeClr val="tx1"/>
          </a:solidFill>
          <a:latin typeface="+mj-lt"/>
          <a:ea typeface="+mj-ea"/>
          <a:cs typeface="+mj-cs"/>
        </a:defRPr>
      </a:lvl1pPr>
    </p:titleStyle>
    <p:bodyStyle>
      <a:lvl1pPr marL="115740" indent="-115740" algn="l" defTabSz="462961" rtl="0" eaLnBrk="1" latinLnBrk="0" hangingPunct="1">
        <a:lnSpc>
          <a:spcPct val="90000"/>
        </a:lnSpc>
        <a:spcBef>
          <a:spcPts val="506"/>
        </a:spcBef>
        <a:buFont typeface="Arial" panose="020B0604020202020204" pitchFamily="34" charset="0"/>
        <a:buChar char="•"/>
        <a:defRPr sz="1418" kern="1200">
          <a:solidFill>
            <a:schemeClr val="tx1"/>
          </a:solidFill>
          <a:latin typeface="+mn-lt"/>
          <a:ea typeface="+mn-ea"/>
          <a:cs typeface="+mn-cs"/>
        </a:defRPr>
      </a:lvl1pPr>
      <a:lvl2pPr marL="347221" indent="-115740" algn="l" defTabSz="462961" rtl="0" eaLnBrk="1" latinLnBrk="0" hangingPunct="1">
        <a:lnSpc>
          <a:spcPct val="90000"/>
        </a:lnSpc>
        <a:spcBef>
          <a:spcPts val="253"/>
        </a:spcBef>
        <a:buFont typeface="Arial" panose="020B0604020202020204" pitchFamily="34" charset="0"/>
        <a:buChar char="•"/>
        <a:defRPr sz="1215" kern="1200">
          <a:solidFill>
            <a:schemeClr val="tx1"/>
          </a:solidFill>
          <a:latin typeface="+mn-lt"/>
          <a:ea typeface="+mn-ea"/>
          <a:cs typeface="+mn-cs"/>
        </a:defRPr>
      </a:lvl2pPr>
      <a:lvl3pPr marL="578701" indent="-115740" algn="l" defTabSz="462961" rtl="0" eaLnBrk="1" latinLnBrk="0" hangingPunct="1">
        <a:lnSpc>
          <a:spcPct val="90000"/>
        </a:lnSpc>
        <a:spcBef>
          <a:spcPts val="253"/>
        </a:spcBef>
        <a:buFont typeface="Arial" panose="020B0604020202020204" pitchFamily="34" charset="0"/>
        <a:buChar char="•"/>
        <a:defRPr sz="1013" kern="1200">
          <a:solidFill>
            <a:schemeClr val="tx1"/>
          </a:solidFill>
          <a:latin typeface="+mn-lt"/>
          <a:ea typeface="+mn-ea"/>
          <a:cs typeface="+mn-cs"/>
        </a:defRPr>
      </a:lvl3pPr>
      <a:lvl4pPr marL="810181"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4pPr>
      <a:lvl5pPr marL="104166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5pPr>
      <a:lvl6pPr marL="127314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6pPr>
      <a:lvl7pPr marL="1504622"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7pPr>
      <a:lvl8pPr marL="1736103"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8pPr>
      <a:lvl9pPr marL="1967583" indent="-115740" algn="l" defTabSz="462961" rtl="0" eaLnBrk="1" latinLnBrk="0" hangingPunct="1">
        <a:lnSpc>
          <a:spcPct val="90000"/>
        </a:lnSpc>
        <a:spcBef>
          <a:spcPts val="253"/>
        </a:spcBef>
        <a:buFont typeface="Arial" panose="020B0604020202020204" pitchFamily="34" charset="0"/>
        <a:buChar char="•"/>
        <a:defRPr sz="911" kern="1200">
          <a:solidFill>
            <a:schemeClr val="tx1"/>
          </a:solidFill>
          <a:latin typeface="+mn-lt"/>
          <a:ea typeface="+mn-ea"/>
          <a:cs typeface="+mn-cs"/>
        </a:defRPr>
      </a:lvl9pPr>
    </p:bodyStyle>
    <p:otherStyle>
      <a:defPPr>
        <a:defRPr lang="en-US"/>
      </a:defPPr>
      <a:lvl1pPr marL="0" algn="l" defTabSz="462961" rtl="0" eaLnBrk="1" latinLnBrk="0" hangingPunct="1">
        <a:defRPr sz="911" kern="1200">
          <a:solidFill>
            <a:schemeClr val="tx1"/>
          </a:solidFill>
          <a:latin typeface="+mn-lt"/>
          <a:ea typeface="+mn-ea"/>
          <a:cs typeface="+mn-cs"/>
        </a:defRPr>
      </a:lvl1pPr>
      <a:lvl2pPr marL="231480" algn="l" defTabSz="462961" rtl="0" eaLnBrk="1" latinLnBrk="0" hangingPunct="1">
        <a:defRPr sz="911" kern="1200">
          <a:solidFill>
            <a:schemeClr val="tx1"/>
          </a:solidFill>
          <a:latin typeface="+mn-lt"/>
          <a:ea typeface="+mn-ea"/>
          <a:cs typeface="+mn-cs"/>
        </a:defRPr>
      </a:lvl2pPr>
      <a:lvl3pPr marL="462961" algn="l" defTabSz="462961" rtl="0" eaLnBrk="1" latinLnBrk="0" hangingPunct="1">
        <a:defRPr sz="911" kern="1200">
          <a:solidFill>
            <a:schemeClr val="tx1"/>
          </a:solidFill>
          <a:latin typeface="+mn-lt"/>
          <a:ea typeface="+mn-ea"/>
          <a:cs typeface="+mn-cs"/>
        </a:defRPr>
      </a:lvl3pPr>
      <a:lvl4pPr marL="694441" algn="l" defTabSz="462961" rtl="0" eaLnBrk="1" latinLnBrk="0" hangingPunct="1">
        <a:defRPr sz="911" kern="1200">
          <a:solidFill>
            <a:schemeClr val="tx1"/>
          </a:solidFill>
          <a:latin typeface="+mn-lt"/>
          <a:ea typeface="+mn-ea"/>
          <a:cs typeface="+mn-cs"/>
        </a:defRPr>
      </a:lvl4pPr>
      <a:lvl5pPr marL="925921" algn="l" defTabSz="462961" rtl="0" eaLnBrk="1" latinLnBrk="0" hangingPunct="1">
        <a:defRPr sz="911" kern="1200">
          <a:solidFill>
            <a:schemeClr val="tx1"/>
          </a:solidFill>
          <a:latin typeface="+mn-lt"/>
          <a:ea typeface="+mn-ea"/>
          <a:cs typeface="+mn-cs"/>
        </a:defRPr>
      </a:lvl5pPr>
      <a:lvl6pPr marL="1157402" algn="l" defTabSz="462961" rtl="0" eaLnBrk="1" latinLnBrk="0" hangingPunct="1">
        <a:defRPr sz="911" kern="1200">
          <a:solidFill>
            <a:schemeClr val="tx1"/>
          </a:solidFill>
          <a:latin typeface="+mn-lt"/>
          <a:ea typeface="+mn-ea"/>
          <a:cs typeface="+mn-cs"/>
        </a:defRPr>
      </a:lvl6pPr>
      <a:lvl7pPr marL="1388882" algn="l" defTabSz="462961" rtl="0" eaLnBrk="1" latinLnBrk="0" hangingPunct="1">
        <a:defRPr sz="911" kern="1200">
          <a:solidFill>
            <a:schemeClr val="tx1"/>
          </a:solidFill>
          <a:latin typeface="+mn-lt"/>
          <a:ea typeface="+mn-ea"/>
          <a:cs typeface="+mn-cs"/>
        </a:defRPr>
      </a:lvl7pPr>
      <a:lvl8pPr marL="1620363" algn="l" defTabSz="462961" rtl="0" eaLnBrk="1" latinLnBrk="0" hangingPunct="1">
        <a:defRPr sz="911" kern="1200">
          <a:solidFill>
            <a:schemeClr val="tx1"/>
          </a:solidFill>
          <a:latin typeface="+mn-lt"/>
          <a:ea typeface="+mn-ea"/>
          <a:cs typeface="+mn-cs"/>
        </a:defRPr>
      </a:lvl8pPr>
      <a:lvl9pPr marL="1851843" algn="l" defTabSz="462961" rtl="0" eaLnBrk="1" latinLnBrk="0" hangingPunct="1">
        <a:defRPr sz="9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stoptheblee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E400-2A05-4341-BE33-8108DA817037}"/>
              </a:ext>
            </a:extLst>
          </p:cNvPr>
          <p:cNvSpPr>
            <a:spLocks noGrp="1"/>
          </p:cNvSpPr>
          <p:nvPr>
            <p:ph type="ctrTitle"/>
          </p:nvPr>
        </p:nvSpPr>
        <p:spPr>
          <a:xfrm>
            <a:off x="533400" y="209550"/>
            <a:ext cx="2362200" cy="1447800"/>
          </a:xfrm>
          <a:solidFill>
            <a:srgbClr val="222223"/>
          </a:solidFill>
        </p:spPr>
        <p:txBody>
          <a:bodyPr/>
          <a:lstStyle/>
          <a:p>
            <a:r>
              <a:rPr lang="en-US" b="1" dirty="0">
                <a:latin typeface="Helvetica" panose="020B0604020202020204" pitchFamily="34" charset="0"/>
                <a:cs typeface="Helvetica" panose="020B0604020202020204" pitchFamily="34" charset="0"/>
              </a:rPr>
              <a:t>Instructor</a:t>
            </a:r>
            <a:br>
              <a:rPr lang="en-US" b="1" dirty="0">
                <a:latin typeface="Helvetica" panose="020B0604020202020204" pitchFamily="34" charset="0"/>
                <a:cs typeface="Helvetica" panose="020B0604020202020204" pitchFamily="34" charset="0"/>
              </a:rPr>
            </a:br>
            <a:r>
              <a:rPr lang="en-US" b="1" dirty="0">
                <a:latin typeface="Helvetica" panose="020B0604020202020204" pitchFamily="34" charset="0"/>
                <a:cs typeface="Helvetica" panose="020B0604020202020204" pitchFamily="34" charset="0"/>
              </a:rPr>
              <a:t>Orientation</a:t>
            </a:r>
          </a:p>
        </p:txBody>
      </p:sp>
      <p:pic>
        <p:nvPicPr>
          <p:cNvPr id="4" name="Picture 3" descr="Text&#10;&#10;Description automatically generated with medium confidence">
            <a:extLst>
              <a:ext uri="{FF2B5EF4-FFF2-40B4-BE49-F238E27FC236}">
                <a16:creationId xmlns:a16="http://schemas.microsoft.com/office/drawing/2014/main" id="{C3EE9E81-B5BF-4A48-AF70-F4AE97265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38" y="4370736"/>
            <a:ext cx="2461562" cy="511714"/>
          </a:xfrm>
          <a:prstGeom prst="rect">
            <a:avLst/>
          </a:prstGeom>
        </p:spPr>
      </p:pic>
      <p:pic>
        <p:nvPicPr>
          <p:cNvPr id="5" name="Picture 4" descr="cot.png">
            <a:extLst>
              <a:ext uri="{FF2B5EF4-FFF2-40B4-BE49-F238E27FC236}">
                <a16:creationId xmlns:a16="http://schemas.microsoft.com/office/drawing/2014/main" id="{1B404DC8-B171-4A55-AA98-8BDAAA8EF34F}"/>
              </a:ext>
            </a:extLst>
          </p:cNvPr>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353276" y="4222218"/>
            <a:ext cx="1134142" cy="688586"/>
          </a:xfrm>
          <a:prstGeom prst="rect">
            <a:avLst/>
          </a:prstGeom>
        </p:spPr>
      </p:pic>
      <p:pic>
        <p:nvPicPr>
          <p:cNvPr id="6" name="Picture 5" descr="New color seal .png">
            <a:extLst>
              <a:ext uri="{FF2B5EF4-FFF2-40B4-BE49-F238E27FC236}">
                <a16:creationId xmlns:a16="http://schemas.microsoft.com/office/drawing/2014/main" id="{68918148-B479-4A84-BE2A-9CC166C6D3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012"/>
          <a:stretch/>
        </p:blipFill>
        <p:spPr>
          <a:xfrm>
            <a:off x="4515310" y="4324645"/>
            <a:ext cx="1885490" cy="509007"/>
          </a:xfrm>
          <a:prstGeom prst="rect">
            <a:avLst/>
          </a:prstGeom>
        </p:spPr>
      </p:pic>
      <p:pic>
        <p:nvPicPr>
          <p:cNvPr id="7" name="Picture 6" descr="GTF_Logo_RGB600.png">
            <a:extLst>
              <a:ext uri="{FF2B5EF4-FFF2-40B4-BE49-F238E27FC236}">
                <a16:creationId xmlns:a16="http://schemas.microsoft.com/office/drawing/2014/main" id="{1548ABFD-E7D1-4626-A2CF-040EDC75F4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332160"/>
            <a:ext cx="1851660" cy="601790"/>
          </a:xfrm>
          <a:prstGeom prst="rect">
            <a:avLst/>
          </a:prstGeom>
        </p:spPr>
      </p:pic>
    </p:spTree>
    <p:extLst>
      <p:ext uri="{BB962C8B-B14F-4D97-AF65-F5344CB8AC3E}">
        <p14:creationId xmlns:p14="http://schemas.microsoft.com/office/powerpoint/2010/main" val="26982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5" name="object 5"/>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sp>
        <p:nvSpPr>
          <p:cNvPr id="8" name="object 9">
            <a:extLst>
              <a:ext uri="{FF2B5EF4-FFF2-40B4-BE49-F238E27FC236}">
                <a16:creationId xmlns:a16="http://schemas.microsoft.com/office/drawing/2014/main" id="{8CCC5E81-4B0A-426F-8A1A-F641536D0401}"/>
              </a:ext>
            </a:extLst>
          </p:cNvPr>
          <p:cNvSpPr txBox="1"/>
          <p:nvPr/>
        </p:nvSpPr>
        <p:spPr>
          <a:xfrm>
            <a:off x="1093708" y="1298734"/>
            <a:ext cx="3864054" cy="4362733"/>
          </a:xfrm>
          <a:prstGeom prst="rect">
            <a:avLst/>
          </a:prstGeom>
        </p:spPr>
        <p:txBody>
          <a:bodyPr vert="horz" wrap="square" lIns="0" tIns="0" rIns="0" bIns="0" rtlCol="0">
            <a:spAutoFit/>
          </a:bodyPr>
          <a:lstStyle/>
          <a:p>
            <a:pPr marL="6430"/>
            <a:r>
              <a:rPr lang="en-US" sz="2025" b="1" spc="15" dirty="0">
                <a:latin typeface="HelveticaNeueLTStd-Bd"/>
                <a:cs typeface="HelveticaNeueLTStd-Bd"/>
              </a:rPr>
              <a:t>Adhere to Course Guidelines</a:t>
            </a:r>
          </a:p>
          <a:p>
            <a:pPr marL="6430"/>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Course Options</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Course Length</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Instructor Ratio</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Content</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Documentation</a:t>
            </a:r>
          </a:p>
          <a:p>
            <a:pPr marL="6430"/>
            <a:endParaRPr lang="en-US" sz="2025" b="1" spc="15" dirty="0">
              <a:solidFill>
                <a:srgbClr val="1D2258"/>
              </a:solidFill>
              <a:latin typeface="HelveticaNeueLTStd-Bd"/>
              <a:cs typeface="HelveticaNeueLTStd-Bd"/>
            </a:endParaRPr>
          </a:p>
          <a:p>
            <a:pPr marL="6430"/>
            <a:endParaRPr lang="en-US" sz="2025" b="1" spc="15" dirty="0">
              <a:solidFill>
                <a:srgbClr val="1D2258"/>
              </a:solidFill>
              <a:latin typeface="HelveticaNeueLTStd-Bd"/>
              <a:cs typeface="HelveticaNeueLTStd-Bd"/>
            </a:endParaRPr>
          </a:p>
          <a:p>
            <a:pPr marL="6430"/>
            <a:endParaRPr lang="en-US" sz="2025" b="1" spc="15" dirty="0">
              <a:solidFill>
                <a:srgbClr val="27306B"/>
              </a:solidFill>
              <a:latin typeface="HelveticaNeueLTStd-Bd"/>
              <a:cs typeface="HelveticaNeueLTStd-Bd"/>
            </a:endParaRPr>
          </a:p>
        </p:txBody>
      </p:sp>
      <p:pic>
        <p:nvPicPr>
          <p:cNvPr id="9218" name="Picture 2" descr="https://scontent-atl3-1.xx.fbcdn.net/v/t1.0-9/29178423_1559430420822302_4036055328683458560_n.jpg?_nc_cat=108&amp;oh=915d9bc7fa5e8d6490e6038ed15d3bf2&amp;oe=5C19C37B">
            <a:extLst>
              <a:ext uri="{FF2B5EF4-FFF2-40B4-BE49-F238E27FC236}">
                <a16:creationId xmlns:a16="http://schemas.microsoft.com/office/drawing/2014/main" id="{48AE94DE-2451-41E7-B86A-8C2C9601A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780" y="2661761"/>
            <a:ext cx="2806380" cy="196738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may contain: 1 person, indoor">
            <a:extLst>
              <a:ext uri="{FF2B5EF4-FFF2-40B4-BE49-F238E27FC236}">
                <a16:creationId xmlns:a16="http://schemas.microsoft.com/office/drawing/2014/main" id="{24CB92CF-0C48-41E8-A304-3B1ED12389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532" y="487871"/>
            <a:ext cx="2806380" cy="1968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red and white sign&#10;&#10;Description automatically generated with low confidence">
            <a:extLst>
              <a:ext uri="{FF2B5EF4-FFF2-40B4-BE49-F238E27FC236}">
                <a16:creationId xmlns:a16="http://schemas.microsoft.com/office/drawing/2014/main" id="{B9AF9C57-E82F-40F0-AA17-3715C7B38F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Tree>
    <p:extLst>
      <p:ext uri="{BB962C8B-B14F-4D97-AF65-F5344CB8AC3E}">
        <p14:creationId xmlns:p14="http://schemas.microsoft.com/office/powerpoint/2010/main" val="398248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Program Delivery Options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741742" y="1143520"/>
            <a:ext cx="7411658"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College of Surgeons 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Interactive Online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In-person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Virtual Course</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Georgia Specific STOP THE BLEED</a:t>
            </a:r>
            <a:r>
              <a:rPr lang="en-US" sz="15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a:t>
            </a:r>
            <a:r>
              <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Hands-on Skills Training</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5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Instructor Orientation</a:t>
            </a:r>
            <a:endParaRPr lang="en-US" sz="15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Image may contain: 1 person, standing and outdoor">
            <a:extLst>
              <a:ext uri="{FF2B5EF4-FFF2-40B4-BE49-F238E27FC236}">
                <a16:creationId xmlns:a16="http://schemas.microsoft.com/office/drawing/2014/main" id="{B8F30912-ABB8-4A1A-B99D-AE6974DB88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423" y="2605674"/>
            <a:ext cx="1859075" cy="13943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6617EB2-59FA-46D3-BE3E-7F44D3195F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19800" y="1200150"/>
            <a:ext cx="1889046" cy="12576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red and white logo&#10;&#10;Description automatically generated with medium confidence">
            <a:extLst>
              <a:ext uri="{FF2B5EF4-FFF2-40B4-BE49-F238E27FC236}">
                <a16:creationId xmlns:a16="http://schemas.microsoft.com/office/drawing/2014/main" id="{8A848E28-0580-460D-BACA-DB1DDF519A66}"/>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4" name="Picture 13" descr="A red and white sign&#10;&#10;Description automatically generated with low confidence">
            <a:extLst>
              <a:ext uri="{FF2B5EF4-FFF2-40B4-BE49-F238E27FC236}">
                <a16:creationId xmlns:a16="http://schemas.microsoft.com/office/drawing/2014/main" id="{06C3D01B-00B3-4823-BA0C-43CC7D09EF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676" y="4095750"/>
            <a:ext cx="925828" cy="925828"/>
          </a:xfrm>
          <a:prstGeom prst="rect">
            <a:avLst/>
          </a:prstGeom>
        </p:spPr>
      </p:pic>
    </p:spTree>
    <p:extLst>
      <p:ext uri="{BB962C8B-B14F-4D97-AF65-F5344CB8AC3E}">
        <p14:creationId xmlns:p14="http://schemas.microsoft.com/office/powerpoint/2010/main" val="35303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Course Options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8" name="Picture 17" descr="A red and white logo&#10;&#10;Description automatically generated with medium confidence">
            <a:extLst>
              <a:ext uri="{FF2B5EF4-FFF2-40B4-BE49-F238E27FC236}">
                <a16:creationId xmlns:a16="http://schemas.microsoft.com/office/drawing/2014/main" id="{745367BB-287B-4A1D-A7D1-68CB8B91AB09}"/>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487935" y="0"/>
            <a:ext cx="1124713" cy="1131324"/>
          </a:xfrm>
          <a:prstGeom prst="rect">
            <a:avLst/>
          </a:prstGeom>
        </p:spPr>
      </p:pic>
      <p:pic>
        <p:nvPicPr>
          <p:cNvPr id="10" name="Picture 9" descr="Table&#10;&#10;Description automatically generated">
            <a:extLst>
              <a:ext uri="{FF2B5EF4-FFF2-40B4-BE49-F238E27FC236}">
                <a16:creationId xmlns:a16="http://schemas.microsoft.com/office/drawing/2014/main" id="{C3B54442-E27B-42AA-919F-4C0C0FFF5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04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57200" y="1143520"/>
            <a:ext cx="486046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Generally, lasts 1 - 2 </a:t>
            </a:r>
            <a:r>
              <a:rPr lang="en-US" sz="1800" dirty="0">
                <a:solidFill>
                  <a:schemeClr val="tx1"/>
                </a:solidFill>
                <a:latin typeface="Helvetica" panose="020B0604020202020204" pitchFamily="34" charset="0"/>
                <a:cs typeface="Helvetica" panose="020B0604020202020204" pitchFamily="34" charset="0"/>
              </a:rPr>
              <a:t>hours</a:t>
            </a:r>
          </a:p>
          <a:p>
            <a:pPr marL="285750" indent="-285750" algn="l" fontAlgn="base">
              <a:buFont typeface="Wingdings" panose="05000000000000000000" pitchFamily="2" charset="2"/>
              <a:buChar char="Ø"/>
            </a:pP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Traditional in-person course followed by hands on skills practice </a:t>
            </a: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8/10 students/instructor</a:t>
            </a:r>
            <a:br>
              <a:rPr lang="en-US" sz="1800" dirty="0">
                <a:solidFill>
                  <a:schemeClr val="tx1"/>
                </a:solidFill>
                <a:latin typeface="Helvetica" panose="020B0604020202020204" pitchFamily="34" charset="0"/>
                <a:cs typeface="Helvetica" panose="020B0604020202020204" pitchFamily="34" charset="0"/>
              </a:rPr>
            </a:b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The STOP THE BLEED</a:t>
            </a:r>
            <a:r>
              <a:rPr lang="en-US" sz="1800" i="0" baseline="30000" dirty="0">
                <a:solidFill>
                  <a:srgbClr val="333334"/>
                </a:solidFill>
                <a:effectLst/>
                <a:latin typeface="Helvetica" panose="020B0604020202020204" pitchFamily="34" charset="0"/>
                <a:cs typeface="Helvetica" panose="020B0604020202020204" pitchFamily="34" charset="0"/>
              </a:rPr>
              <a:t>®</a:t>
            </a:r>
            <a:r>
              <a:rPr lang="en-US" sz="1800" i="0" dirty="0">
                <a:solidFill>
                  <a:srgbClr val="333334"/>
                </a:solidFill>
                <a:effectLst/>
                <a:latin typeface="Helvetica" panose="020B0604020202020204" pitchFamily="34" charset="0"/>
                <a:cs typeface="Helvetica" panose="020B0604020202020204" pitchFamily="34" charset="0"/>
              </a:rPr>
              <a:t> </a:t>
            </a:r>
            <a:r>
              <a:rPr lang="en-US" sz="1800" i="0" dirty="0">
                <a:solidFill>
                  <a:schemeClr val="tx1"/>
                </a:solidFill>
                <a:effectLst/>
                <a:latin typeface="Helvetica" panose="020B0604020202020204" pitchFamily="34" charset="0"/>
                <a:cs typeface="Helvetica" panose="020B0604020202020204" pitchFamily="34" charset="0"/>
              </a:rPr>
              <a:t>p</a:t>
            </a:r>
            <a:r>
              <a:rPr lang="en-US" sz="1800" dirty="0">
                <a:solidFill>
                  <a:schemeClr val="tx1"/>
                </a:solidFill>
                <a:latin typeface="Helvetica" panose="020B0604020202020204" pitchFamily="34" charset="0"/>
                <a:cs typeface="Helvetica" panose="020B0604020202020204" pitchFamily="34" charset="0"/>
              </a:rPr>
              <a:t>resentation is available in the instructor portal.</a:t>
            </a:r>
            <a:endParaRPr lang="en-US" sz="3600" kern="0" dirty="0">
              <a:solidFill>
                <a:schemeClr val="tx1"/>
              </a:solidFill>
              <a:latin typeface="Helvetica" panose="020B0604020202020204" pitchFamily="34" charset="0"/>
              <a:cs typeface="Helvetica" panose="020B0604020202020204" pitchFamily="34" charset="0"/>
            </a:endParaRPr>
          </a:p>
        </p:txBody>
      </p:sp>
      <p:pic>
        <p:nvPicPr>
          <p:cNvPr id="2052" name="Picture 4" descr="No photo description available.">
            <a:extLst>
              <a:ext uri="{FF2B5EF4-FFF2-40B4-BE49-F238E27FC236}">
                <a16:creationId xmlns:a16="http://schemas.microsoft.com/office/drawing/2014/main" id="{976C9B1C-4969-4702-9A02-6EC7F35605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855" y="1115525"/>
            <a:ext cx="1993641" cy="149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 photo description available.">
            <a:extLst>
              <a:ext uri="{FF2B5EF4-FFF2-40B4-BE49-F238E27FC236}">
                <a16:creationId xmlns:a16="http://schemas.microsoft.com/office/drawing/2014/main" id="{4BBD0696-C89B-4928-91FE-F187A60215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657" y="2724150"/>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red and white logo&#10;&#10;Description automatically generated with medium confidence">
            <a:extLst>
              <a:ext uri="{FF2B5EF4-FFF2-40B4-BE49-F238E27FC236}">
                <a16:creationId xmlns:a16="http://schemas.microsoft.com/office/drawing/2014/main" id="{219CC86A-5DCC-436B-A2EE-F239DD5CE28F}"/>
              </a:ext>
            </a:extLst>
          </p:cNvPr>
          <p:cNvPicPr>
            <a:picLocks noChangeAspect="1"/>
          </p:cNvPicPr>
          <p:nvPr/>
        </p:nvPicPr>
        <p:blipFill rotWithShape="1">
          <a:blip r:embed="rId6"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427211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Virtual Course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3978734" y="1212553"/>
            <a:ext cx="470806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Generally, lasts 1 - 1.5 </a:t>
            </a:r>
            <a:r>
              <a:rPr lang="en-US" sz="1800" dirty="0">
                <a:solidFill>
                  <a:schemeClr val="tx1"/>
                </a:solidFill>
                <a:latin typeface="Helvetica" panose="020B0604020202020204" pitchFamily="34" charset="0"/>
                <a:cs typeface="Helvetica" panose="020B0604020202020204" pitchFamily="34" charset="0"/>
              </a:rPr>
              <a:t>hours</a:t>
            </a:r>
          </a:p>
          <a:p>
            <a:pPr marL="285750" indent="-285750" algn="l" fontAlgn="base">
              <a:buFont typeface="Wingdings" panose="05000000000000000000" pitchFamily="2" charset="2"/>
              <a:buChar char="Ø"/>
            </a:pP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Lecture only course</a:t>
            </a:r>
            <a:endParaRPr lang="en-US" sz="1800" i="0" dirty="0">
              <a:solidFill>
                <a:schemeClr val="tx1"/>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The STOP THE BLEED</a:t>
            </a:r>
            <a:r>
              <a:rPr lang="en-US" sz="1800" i="0" baseline="30000" dirty="0">
                <a:solidFill>
                  <a:srgbClr val="333334"/>
                </a:solidFill>
                <a:effectLst/>
                <a:latin typeface="Helvetica" panose="020B0604020202020204" pitchFamily="34" charset="0"/>
                <a:cs typeface="Helvetica" panose="020B0604020202020204" pitchFamily="34" charset="0"/>
              </a:rPr>
              <a:t>®</a:t>
            </a:r>
            <a:r>
              <a:rPr lang="en-US" sz="1800" i="0" dirty="0">
                <a:solidFill>
                  <a:srgbClr val="333334"/>
                </a:solidFill>
                <a:effectLst/>
                <a:latin typeface="Helvetica" panose="020B0604020202020204" pitchFamily="34" charset="0"/>
                <a:cs typeface="Helvetica" panose="020B0604020202020204" pitchFamily="34" charset="0"/>
              </a:rPr>
              <a:t> </a:t>
            </a:r>
            <a:r>
              <a:rPr lang="en-US" sz="1800" i="0" dirty="0">
                <a:solidFill>
                  <a:schemeClr val="tx1"/>
                </a:solidFill>
                <a:effectLst/>
                <a:latin typeface="Helvetica" panose="020B0604020202020204" pitchFamily="34" charset="0"/>
                <a:cs typeface="Helvetica" panose="020B0604020202020204" pitchFamily="34" charset="0"/>
              </a:rPr>
              <a:t>p</a:t>
            </a:r>
            <a:r>
              <a:rPr lang="en-US" sz="1800" dirty="0">
                <a:solidFill>
                  <a:schemeClr val="tx1"/>
                </a:solidFill>
                <a:latin typeface="Helvetica" panose="020B0604020202020204" pitchFamily="34" charset="0"/>
                <a:cs typeface="Helvetica" panose="020B0604020202020204" pitchFamily="34" charset="0"/>
              </a:rPr>
              <a:t>resentation is available in the instructor portal.</a:t>
            </a:r>
            <a:endParaRPr lang="en-US" sz="1800" kern="0" dirty="0">
              <a:solidFill>
                <a:schemeClr val="tx1"/>
              </a:solidFill>
              <a:latin typeface="Helvetica" panose="020B0604020202020204" pitchFamily="34" charset="0"/>
              <a:cs typeface="Helvetica" panose="020B0604020202020204" pitchFamily="34" charset="0"/>
            </a:endParaRPr>
          </a:p>
          <a:p>
            <a:pPr fontAlgn="base"/>
            <a:endParaRPr lang="en-US" sz="1800" spc="30" dirty="0">
              <a:solidFill>
                <a:schemeClr val="tx1"/>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spc="30" dirty="0">
                <a:solidFill>
                  <a:schemeClr val="tx1"/>
                </a:solidFill>
                <a:latin typeface="Helvetica" panose="020B0604020202020204" pitchFamily="34" charset="0"/>
                <a:cs typeface="Helvetica" panose="020B0604020202020204" pitchFamily="34" charset="0"/>
              </a:rPr>
              <a:t>Instructor must be present for entire training</a:t>
            </a: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endParaRPr lang="en-US" sz="1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endParaRPr lang="en-US" sz="1800" dirty="0">
              <a:solidFill>
                <a:schemeClr val="tx1"/>
              </a:solidFill>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59385372-CE86-45CE-9330-8AE08913A03E}"/>
              </a:ext>
            </a:extLst>
          </p:cNvPr>
          <p:cNvPicPr>
            <a:picLocks noChangeAspect="1"/>
          </p:cNvPicPr>
          <p:nvPr/>
        </p:nvPicPr>
        <p:blipFill rotWithShape="1">
          <a:blip r:embed="rId4">
            <a:extLst>
              <a:ext uri="{28A0092B-C50C-407E-A947-70E740481C1C}">
                <a14:useLocalDpi xmlns:a14="http://schemas.microsoft.com/office/drawing/2010/main" val="0"/>
              </a:ext>
            </a:extLst>
          </a:blip>
          <a:srcRect l="26925" t="58890" r="12975" b="611"/>
          <a:stretch/>
        </p:blipFill>
        <p:spPr>
          <a:xfrm>
            <a:off x="458771" y="1231899"/>
            <a:ext cx="3232210" cy="2178051"/>
          </a:xfrm>
          <a:prstGeom prst="rect">
            <a:avLst/>
          </a:prstGeom>
        </p:spPr>
      </p:pic>
      <p:pic>
        <p:nvPicPr>
          <p:cNvPr id="14" name="Picture 13" descr="A red and white logo&#10;&#10;Description automatically generated with medium confidence">
            <a:extLst>
              <a:ext uri="{FF2B5EF4-FFF2-40B4-BE49-F238E27FC236}">
                <a16:creationId xmlns:a16="http://schemas.microsoft.com/office/drawing/2014/main" id="{D8AE3256-B8C6-4110-85C5-723EC1CCFEC4}"/>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33618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Interactive Course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34550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58295" y="1283092"/>
            <a:ext cx="483617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25</a:t>
            </a:r>
            <a:r>
              <a:rPr lang="en-US" sz="1800" i="0" dirty="0">
                <a:solidFill>
                  <a:srgbClr val="333334"/>
                </a:solidFill>
                <a:effectLst/>
                <a:latin typeface="Helvetica" panose="020B0604020202020204" pitchFamily="34" charset="0"/>
                <a:cs typeface="Helvetica" panose="020B0604020202020204" pitchFamily="34" charset="0"/>
              </a:rPr>
              <a:t>-35 minutes</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Interactive, online, and on-demand</a:t>
            </a:r>
          </a:p>
          <a:p>
            <a:pPr marL="285750" indent="-285750" algn="l"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Video demonstrations, interactive learning, and spontaneous quizzes</a:t>
            </a:r>
            <a:br>
              <a:rPr lang="en-US" sz="1000" dirty="0"/>
            </a:br>
            <a:endParaRPr lang="en-US" sz="1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Free to all students </a:t>
            </a:r>
          </a:p>
          <a:p>
            <a:pPr marL="285750" indent="-285750" defTabSz="462961">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defTabSz="462961">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Can be taken multiple times</a:t>
            </a:r>
            <a:endParaRPr lang="en-US" sz="3600" kern="0" dirty="0">
              <a:latin typeface="Helvetica" panose="020B0604020202020204" pitchFamily="34" charset="0"/>
              <a:cs typeface="Helvetica" panose="020B0604020202020204" pitchFamily="34" charset="0"/>
            </a:endParaRPr>
          </a:p>
        </p:txBody>
      </p:sp>
      <p:pic>
        <p:nvPicPr>
          <p:cNvPr id="7" name="Picture 6" descr="A person using a computer&#10;&#10;Description automatically generated">
            <a:extLst>
              <a:ext uri="{FF2B5EF4-FFF2-40B4-BE49-F238E27FC236}">
                <a16:creationId xmlns:a16="http://schemas.microsoft.com/office/drawing/2014/main" id="{BACC89F5-8EAA-4064-AB92-6BFBC15A3368}"/>
              </a:ext>
            </a:extLst>
          </p:cNvPr>
          <p:cNvPicPr>
            <a:picLocks noChangeAspect="1"/>
          </p:cNvPicPr>
          <p:nvPr/>
        </p:nvPicPr>
        <p:blipFill rotWithShape="1">
          <a:blip r:embed="rId4">
            <a:extLst>
              <a:ext uri="{28A0092B-C50C-407E-A947-70E740481C1C}">
                <a14:useLocalDpi xmlns:a14="http://schemas.microsoft.com/office/drawing/2010/main" val="0"/>
              </a:ext>
            </a:extLst>
          </a:blip>
          <a:srcRect l="12222" t="15925" r="11111" b="14838"/>
          <a:stretch/>
        </p:blipFill>
        <p:spPr>
          <a:xfrm>
            <a:off x="5189852" y="1315150"/>
            <a:ext cx="3487617" cy="2362199"/>
          </a:xfrm>
          <a:prstGeom prst="rect">
            <a:avLst/>
          </a:prstGeom>
        </p:spPr>
      </p:pic>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5"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39848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800" i="0" dirty="0">
                <a:effectLst/>
                <a:latin typeface="Helvetica" panose="020B0604020202020204" pitchFamily="34" charset="0"/>
                <a:cs typeface="Helvetica" panose="020B0604020202020204" pitchFamily="34" charset="0"/>
              </a:rPr>
              <a:t>STOP THE BLEED</a:t>
            </a:r>
            <a:r>
              <a:rPr lang="en-US" sz="2800" i="0" baseline="30000" dirty="0">
                <a:effectLst/>
                <a:latin typeface="Helvetica" panose="020B0604020202020204" pitchFamily="34" charset="0"/>
                <a:cs typeface="Helvetica" panose="020B0604020202020204" pitchFamily="34" charset="0"/>
              </a:rPr>
              <a:t>®</a:t>
            </a:r>
            <a:r>
              <a:rPr lang="en-US" sz="2800" i="0" dirty="0">
                <a:effectLst/>
                <a:latin typeface="Helvetica" panose="020B0604020202020204" pitchFamily="34" charset="0"/>
                <a:cs typeface="Helvetica" panose="020B0604020202020204" pitchFamily="34" charset="0"/>
              </a:rPr>
              <a:t> Skills Only Courses </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6" name="Content Placeholder 2">
            <a:extLst>
              <a:ext uri="{FF2B5EF4-FFF2-40B4-BE49-F238E27FC236}">
                <a16:creationId xmlns:a16="http://schemas.microsoft.com/office/drawing/2014/main" id="{CADD35BB-D552-47B1-8F24-D3058CD74190}"/>
              </a:ext>
            </a:extLst>
          </p:cNvPr>
          <p:cNvSpPr txBox="1">
            <a:spLocks/>
          </p:cNvSpPr>
          <p:nvPr/>
        </p:nvSpPr>
        <p:spPr>
          <a:xfrm>
            <a:off x="4384024" y="1283092"/>
            <a:ext cx="430277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~15 minutes per student/rotation</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Session can be in-person or virtual</a:t>
            </a: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1:10 -instructor-to-student ratio</a:t>
            </a:r>
          </a:p>
          <a:p>
            <a:pPr marL="285750" indent="-285750" algn="l"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Session demo can be found in the Instructor Portal</a:t>
            </a:r>
          </a:p>
          <a:p>
            <a:pPr marL="742950" lvl="1" indent="-285750" fontAlgn="base">
              <a:buFont typeface="Wingdings" panose="05000000000000000000" pitchFamily="2" charset="2"/>
              <a:buChar char="Ø"/>
            </a:pPr>
            <a:endParaRPr lang="en-US" sz="100" i="0" dirty="0">
              <a:solidFill>
                <a:srgbClr val="333334"/>
              </a:solidFill>
              <a:effectLst/>
              <a:latin typeface="Helvetica" panose="020B0604020202020204" pitchFamily="34" charset="0"/>
              <a:cs typeface="Helvetica" panose="020B0604020202020204" pitchFamily="34" charset="0"/>
            </a:endParaRPr>
          </a:p>
          <a:p>
            <a:pPr algn="l" fontAlgn="base"/>
            <a:endParaRPr lang="en-US" sz="3600" i="0" kern="0" dirty="0">
              <a:solidFill>
                <a:srgbClr val="333334"/>
              </a:solidFill>
              <a:effectLst/>
              <a:latin typeface="Helvetica" panose="020B0604020202020204" pitchFamily="34" charset="0"/>
              <a:cs typeface="Helvetica" panose="020B0604020202020204" pitchFamily="34" charset="0"/>
            </a:endParaRPr>
          </a:p>
          <a:p>
            <a:pPr algn="l" fontAlgn="base"/>
            <a:endParaRPr lang="en-US" sz="1800" i="0" dirty="0">
              <a:solidFill>
                <a:srgbClr val="333334"/>
              </a:solidFill>
              <a:effectLst/>
              <a:latin typeface="Helvetica" panose="020B0604020202020204" pitchFamily="34" charset="0"/>
              <a:cs typeface="Helvetica" panose="020B0604020202020204" pitchFamily="34" charset="0"/>
            </a:endParaRPr>
          </a:p>
        </p:txBody>
      </p:sp>
      <p:pic>
        <p:nvPicPr>
          <p:cNvPr id="10" name="Picture 9" descr="A red and white logo&#10;&#10;Description automatically generated with medium confidence">
            <a:extLst>
              <a:ext uri="{FF2B5EF4-FFF2-40B4-BE49-F238E27FC236}">
                <a16:creationId xmlns:a16="http://schemas.microsoft.com/office/drawing/2014/main" id="{F3204CA5-0721-490F-81D4-C4F8C183EABD}"/>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3" name="Picture 6" descr="Image may contain: 3 people, people standing and indoor">
            <a:extLst>
              <a:ext uri="{FF2B5EF4-FFF2-40B4-BE49-F238E27FC236}">
                <a16:creationId xmlns:a16="http://schemas.microsoft.com/office/drawing/2014/main" id="{54D857A8-05DD-4624-B213-6254D0B3B6C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225" r="22281" b="-3644"/>
          <a:stretch/>
        </p:blipFill>
        <p:spPr bwMode="auto">
          <a:xfrm>
            <a:off x="457200" y="1200150"/>
            <a:ext cx="2225632"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may contain: 5 people, people smiling, people standing and indoor">
            <a:extLst>
              <a:ext uri="{FF2B5EF4-FFF2-40B4-BE49-F238E27FC236}">
                <a16:creationId xmlns:a16="http://schemas.microsoft.com/office/drawing/2014/main" id="{EAEEC6B1-FEAF-4FA9-B4A3-B6F4FAA120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9168" y="2784621"/>
            <a:ext cx="2225632"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851643"/>
          </a:xfrm>
        </p:spPr>
        <p:txBody>
          <a:bodyPr/>
          <a:lstStyle/>
          <a:p>
            <a:r>
              <a:rPr lang="en-US" sz="2730" dirty="0">
                <a:latin typeface="Helvetica" panose="020B0604020202020204" pitchFamily="34" charset="0"/>
                <a:cs typeface="Helvetica" panose="020B0604020202020204" pitchFamily="34" charset="0"/>
              </a:rPr>
              <a:t>Refresher and Awareness offerings</a:t>
            </a: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3"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pic>
        <p:nvPicPr>
          <p:cNvPr id="13" name="Picture 12">
            <a:extLst>
              <a:ext uri="{FF2B5EF4-FFF2-40B4-BE49-F238E27FC236}">
                <a16:creationId xmlns:a16="http://schemas.microsoft.com/office/drawing/2014/main" id="{BE64B0B8-32AE-4950-A161-8AD119606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901950"/>
            <a:ext cx="2819400" cy="18795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descr="Image may contain: one or more people and people sitting">
            <a:extLst>
              <a:ext uri="{FF2B5EF4-FFF2-40B4-BE49-F238E27FC236}">
                <a16:creationId xmlns:a16="http://schemas.microsoft.com/office/drawing/2014/main" id="{1C6A8C6F-DFFE-41C0-AFD5-8235C1D795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131325"/>
            <a:ext cx="1904999" cy="246917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3C959BBC-B452-40BC-AFB2-578D2069736E}"/>
              </a:ext>
            </a:extLst>
          </p:cNvPr>
          <p:cNvSpPr txBox="1">
            <a:spLocks/>
          </p:cNvSpPr>
          <p:nvPr/>
        </p:nvSpPr>
        <p:spPr>
          <a:xfrm>
            <a:off x="2514600" y="1212553"/>
            <a:ext cx="6107904"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Abbreviated instruction - designed to offer </a:t>
            </a:r>
            <a:r>
              <a:rPr lang="en-US" sz="1800" i="0" u="sng" dirty="0">
                <a:solidFill>
                  <a:srgbClr val="333334"/>
                </a:solidFill>
                <a:effectLst/>
                <a:latin typeface="Helvetica" panose="020B0604020202020204" pitchFamily="34" charset="0"/>
                <a:cs typeface="Helvetica" panose="020B0604020202020204" pitchFamily="34" charset="0"/>
              </a:rPr>
              <a:t>awareness level</a:t>
            </a:r>
            <a:r>
              <a:rPr lang="en-US" sz="1800" i="0" dirty="0">
                <a:solidFill>
                  <a:srgbClr val="333334"/>
                </a:solidFill>
                <a:effectLst/>
                <a:latin typeface="Helvetica" panose="020B0604020202020204" pitchFamily="34" charset="0"/>
                <a:cs typeface="Helvetica" panose="020B0604020202020204" pitchFamily="34" charset="0"/>
              </a:rPr>
              <a:t> training to audiences with time limitations </a:t>
            </a:r>
          </a:p>
          <a:p>
            <a:pPr marL="285750" indent="-285750"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If including skills instruction and return skills demos by participants - reported as Skills Only courses*</a:t>
            </a: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algn="l"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algn="l" fontAlgn="base"/>
            <a:endParaRPr lang="en-US" sz="1800" dirty="0">
              <a:solidFill>
                <a:srgbClr val="333334"/>
              </a:solidFill>
              <a:latin typeface="Helvetica" panose="020B0604020202020204" pitchFamily="34" charset="0"/>
              <a:cs typeface="Helvetica" panose="020B0604020202020204" pitchFamily="34" charset="0"/>
            </a:endParaRPr>
          </a:p>
        </p:txBody>
      </p:sp>
      <p:sp>
        <p:nvSpPr>
          <p:cNvPr id="17" name="Content Placeholder 2">
            <a:extLst>
              <a:ext uri="{FF2B5EF4-FFF2-40B4-BE49-F238E27FC236}">
                <a16:creationId xmlns:a16="http://schemas.microsoft.com/office/drawing/2014/main" id="{34E974E5-A51B-40BA-94B7-0190F711035D}"/>
              </a:ext>
            </a:extLst>
          </p:cNvPr>
          <p:cNvSpPr txBox="1">
            <a:spLocks/>
          </p:cNvSpPr>
          <p:nvPr/>
        </p:nvSpPr>
        <p:spPr>
          <a:xfrm>
            <a:off x="4633078" y="3269953"/>
            <a:ext cx="4053677"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l" fontAlgn="base">
              <a:buFont typeface="Wingdings" panose="05000000000000000000" pitchFamily="2" charset="2"/>
              <a:buChar char="Ø"/>
            </a:pPr>
            <a:r>
              <a:rPr lang="en-US" sz="1800" i="0" dirty="0">
                <a:solidFill>
                  <a:srgbClr val="333334"/>
                </a:solidFill>
                <a:effectLst/>
                <a:latin typeface="Helvetica" panose="020B0604020202020204" pitchFamily="34" charset="0"/>
                <a:cs typeface="Helvetica" panose="020B0604020202020204" pitchFamily="34" charset="0"/>
              </a:rPr>
              <a:t>May include video instruction or </a:t>
            </a:r>
            <a:r>
              <a:rPr lang="en-US" sz="1800" dirty="0">
                <a:solidFill>
                  <a:srgbClr val="333334"/>
                </a:solidFill>
                <a:latin typeface="Helvetica" panose="020B0604020202020204" pitchFamily="34" charset="0"/>
                <a:cs typeface="Helvetica" panose="020B0604020202020204" pitchFamily="34" charset="0"/>
              </a:rPr>
              <a:t>abbreviated presentations.</a:t>
            </a:r>
          </a:p>
          <a:p>
            <a:pPr marL="285750" indent="-285750" algn="l" fontAlgn="base">
              <a:buFont typeface="Wingdings" panose="05000000000000000000" pitchFamily="2" charset="2"/>
              <a:buChar char="Ø"/>
            </a:pPr>
            <a:endParaRPr lang="en-US" sz="1600" dirty="0">
              <a:solidFill>
                <a:srgbClr val="333334"/>
              </a:solidFill>
              <a:latin typeface="Helvetica" panose="020B0604020202020204" pitchFamily="34" charset="0"/>
              <a:cs typeface="Helvetica" panose="020B0604020202020204" pitchFamily="34" charset="0"/>
            </a:endParaRPr>
          </a:p>
          <a:p>
            <a:pPr marL="282575" indent="-282575" algn="l" fontAlgn="base"/>
            <a:r>
              <a:rPr lang="en-US" sz="1600" i="0" dirty="0">
                <a:solidFill>
                  <a:srgbClr val="333334"/>
                </a:solidFill>
                <a:effectLst/>
                <a:latin typeface="Helvetica" panose="020B0604020202020204" pitchFamily="34" charset="0"/>
                <a:cs typeface="Helvetica" panose="020B0604020202020204" pitchFamily="34" charset="0"/>
              </a:rPr>
              <a:t>*Be sure participants are provided adequate opportunity to practice all associated skills.</a:t>
            </a:r>
          </a:p>
          <a:p>
            <a:pPr algn="l" fontAlgn="base"/>
            <a:endParaRPr lang="en-US" sz="1800" i="0" dirty="0">
              <a:solidFill>
                <a:srgbClr val="333334"/>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886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345268"/>
            <a:ext cx="7528796" cy="1272400"/>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STOP THE BLEED® Awareness Video</a:t>
            </a:r>
            <a:b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pt-BR" sz="2734" dirty="0">
                <a:latin typeface="Helvetica" panose="020B0604020202020204" pitchFamily="34" charset="0"/>
                <a:cs typeface="Helvetica" panose="020B0604020202020204" pitchFamily="34" charset="0"/>
              </a:rPr>
            </a:b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2" name="Picture 11" descr="A red and white logo&#10;&#10;Description automatically generated with medium confidence">
            <a:extLst>
              <a:ext uri="{FF2B5EF4-FFF2-40B4-BE49-F238E27FC236}">
                <a16:creationId xmlns:a16="http://schemas.microsoft.com/office/drawing/2014/main" id="{7003A0FD-5835-42EE-9E13-C39FA487FEC8}"/>
              </a:ext>
            </a:extLst>
          </p:cNvPr>
          <p:cNvPicPr>
            <a:picLocks noChangeAspect="1"/>
          </p:cNvPicPr>
          <p:nvPr/>
        </p:nvPicPr>
        <p:blipFill rotWithShape="1">
          <a:blip r:embed="rId3"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
        <p:nvSpPr>
          <p:cNvPr id="15" name="Content Placeholder 2">
            <a:extLst>
              <a:ext uri="{FF2B5EF4-FFF2-40B4-BE49-F238E27FC236}">
                <a16:creationId xmlns:a16="http://schemas.microsoft.com/office/drawing/2014/main" id="{3C959BBC-B452-40BC-AFB2-578D2069736E}"/>
              </a:ext>
            </a:extLst>
          </p:cNvPr>
          <p:cNvSpPr txBox="1">
            <a:spLocks/>
          </p:cNvSpPr>
          <p:nvPr/>
        </p:nvSpPr>
        <p:spPr>
          <a:xfrm>
            <a:off x="457200" y="1288753"/>
            <a:ext cx="4419600"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Developed by the Georgia Trauma Commission</a:t>
            </a:r>
          </a:p>
          <a:p>
            <a:pPr marL="285750" indent="-285750" fontAlgn="base">
              <a:buFont typeface="Wingdings" panose="05000000000000000000" pitchFamily="2" charset="2"/>
              <a:buChar char="Ø"/>
            </a:pPr>
            <a:endParaRPr lang="en-US" sz="1800" i="0" dirty="0">
              <a:solidFill>
                <a:srgbClr val="333334"/>
              </a:solidFill>
              <a:effectLst/>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dirty="0">
                <a:solidFill>
                  <a:srgbClr val="333334"/>
                </a:solidFill>
                <a:latin typeface="Helvetica" panose="020B0604020202020204" pitchFamily="34" charset="0"/>
                <a:cs typeface="Helvetica" panose="020B0604020202020204" pitchFamily="34" charset="0"/>
              </a:rPr>
              <a:t>D</a:t>
            </a:r>
            <a:r>
              <a:rPr lang="en-US" sz="1800" i="0" dirty="0">
                <a:solidFill>
                  <a:srgbClr val="333334"/>
                </a:solidFill>
                <a:effectLst/>
                <a:latin typeface="Helvetica" panose="020B0604020202020204" pitchFamily="34" charset="0"/>
                <a:cs typeface="Helvetica" panose="020B0604020202020204" pitchFamily="34" charset="0"/>
              </a:rPr>
              <a:t>esigned to offer </a:t>
            </a:r>
            <a:r>
              <a:rPr lang="en-US" sz="1800" i="0" u="sng" dirty="0">
                <a:solidFill>
                  <a:srgbClr val="333334"/>
                </a:solidFill>
                <a:effectLst/>
                <a:latin typeface="Helvetica" panose="020B0604020202020204" pitchFamily="34" charset="0"/>
                <a:cs typeface="Helvetica" panose="020B0604020202020204" pitchFamily="34" charset="0"/>
              </a:rPr>
              <a:t>awareness level</a:t>
            </a:r>
            <a:r>
              <a:rPr lang="en-US" sz="1800" i="0" dirty="0">
                <a:solidFill>
                  <a:srgbClr val="333334"/>
                </a:solidFill>
                <a:effectLst/>
                <a:latin typeface="Helvetica" panose="020B0604020202020204" pitchFamily="34" charset="0"/>
                <a:cs typeface="Helvetica" panose="020B0604020202020204" pitchFamily="34" charset="0"/>
              </a:rPr>
              <a:t> training to general audiences</a:t>
            </a:r>
          </a:p>
          <a:p>
            <a:pPr marL="285750" indent="-285750" fontAlgn="base">
              <a:buFont typeface="Wingdings" panose="05000000000000000000" pitchFamily="2" charset="2"/>
              <a:buChar char="Ø"/>
            </a:pPr>
            <a:endParaRPr lang="en-US" sz="1800" dirty="0">
              <a:solidFill>
                <a:srgbClr val="333334"/>
              </a:solidFill>
              <a:latin typeface="Helvetica" panose="020B0604020202020204" pitchFamily="34" charset="0"/>
              <a:cs typeface="Helvetica" panose="020B0604020202020204" pitchFamily="34" charset="0"/>
            </a:endParaRPr>
          </a:p>
          <a:p>
            <a:pPr marL="285750" indent="-285750" fontAlgn="base">
              <a:buFont typeface="Wingdings" panose="05000000000000000000" pitchFamily="2" charset="2"/>
              <a:buChar char="Ø"/>
            </a:pPr>
            <a:r>
              <a:rPr lang="en-US" sz="1800" i="0" dirty="0">
                <a:solidFill>
                  <a:srgbClr val="545454"/>
                </a:solidFill>
                <a:effectLst/>
                <a:latin typeface="Helvetica" panose="020B0604020202020204" pitchFamily="34" charset="0"/>
                <a:cs typeface="Helvetica" panose="020B0604020202020204" pitchFamily="34" charset="0"/>
              </a:rPr>
              <a:t>Highlights the key concepts of hemorrhage control for traumatic injury</a:t>
            </a:r>
            <a:endParaRPr lang="en-US" sz="1800" i="0" dirty="0">
              <a:solidFill>
                <a:srgbClr val="333334"/>
              </a:solidFill>
              <a:effectLst/>
              <a:latin typeface="Helvetica" panose="020B0604020202020204" pitchFamily="34" charset="0"/>
              <a:cs typeface="Helvetica" panose="020B0604020202020204" pitchFamily="34" charset="0"/>
            </a:endParaRPr>
          </a:p>
          <a:p>
            <a:pPr algn="l" fontAlgn="base"/>
            <a:endParaRPr lang="en-US" sz="1800" dirty="0">
              <a:solidFill>
                <a:srgbClr val="333334"/>
              </a:solidFill>
              <a:latin typeface="Helvetica" panose="020B0604020202020204" pitchFamily="34" charset="0"/>
              <a:cs typeface="Helvetica" panose="020B0604020202020204" pitchFamily="34" charset="0"/>
            </a:endParaRPr>
          </a:p>
        </p:txBody>
      </p:sp>
      <p:pic>
        <p:nvPicPr>
          <p:cNvPr id="8" name="Picture 7">
            <a:hlinkClick r:id="rId4"/>
            <a:extLst>
              <a:ext uri="{FF2B5EF4-FFF2-40B4-BE49-F238E27FC236}">
                <a16:creationId xmlns:a16="http://schemas.microsoft.com/office/drawing/2014/main" id="{5F8DD9E5-F25A-45F1-80CA-69612B39E8B9}"/>
              </a:ext>
            </a:extLst>
          </p:cNvPr>
          <p:cNvPicPr>
            <a:picLocks noChangeAspect="1"/>
          </p:cNvPicPr>
          <p:nvPr/>
        </p:nvPicPr>
        <p:blipFill>
          <a:blip r:embed="rId5"/>
          <a:stretch>
            <a:fillRect/>
          </a:stretch>
        </p:blipFill>
        <p:spPr>
          <a:xfrm>
            <a:off x="4605529" y="1218962"/>
            <a:ext cx="4081271" cy="3105388"/>
          </a:xfrm>
          <a:prstGeom prst="rect">
            <a:avLst/>
          </a:prstGeom>
        </p:spPr>
      </p:pic>
    </p:spTree>
    <p:extLst>
      <p:ext uri="{BB962C8B-B14F-4D97-AF65-F5344CB8AC3E}">
        <p14:creationId xmlns:p14="http://schemas.microsoft.com/office/powerpoint/2010/main" val="156775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8" name="object 9">
            <a:extLst>
              <a:ext uri="{FF2B5EF4-FFF2-40B4-BE49-F238E27FC236}">
                <a16:creationId xmlns:a16="http://schemas.microsoft.com/office/drawing/2014/main" id="{8CCC5E81-4B0A-426F-8A1A-F641536D0401}"/>
              </a:ext>
            </a:extLst>
          </p:cNvPr>
          <p:cNvSpPr txBox="1"/>
          <p:nvPr/>
        </p:nvSpPr>
        <p:spPr>
          <a:xfrm>
            <a:off x="1093708" y="1298734"/>
            <a:ext cx="3864054" cy="3739485"/>
          </a:xfrm>
          <a:prstGeom prst="rect">
            <a:avLst/>
          </a:prstGeom>
        </p:spPr>
        <p:txBody>
          <a:bodyPr vert="horz" wrap="square" lIns="0" tIns="0" rIns="0" bIns="0" rtlCol="0">
            <a:spAutoFit/>
          </a:bodyPr>
          <a:lstStyle/>
          <a:p>
            <a:pPr marL="6430"/>
            <a:r>
              <a:rPr lang="en-US" sz="2025" b="1" spc="15" dirty="0">
                <a:latin typeface="HelveticaNeueLTStd-Bd"/>
                <a:cs typeface="HelveticaNeueLTStd-Bd"/>
              </a:rPr>
              <a:t>Acquire Course Resources</a:t>
            </a:r>
          </a:p>
          <a:p>
            <a:pPr marL="6430"/>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Presentation</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Booklets</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Certificates</a:t>
            </a:r>
          </a:p>
          <a:p>
            <a:pPr marL="295780" indent="-289350">
              <a:buFont typeface="Arial" panose="020B0604020202020204" pitchFamily="34" charset="0"/>
              <a:buChar char="•"/>
            </a:pPr>
            <a:endParaRPr lang="en-US" sz="2025" b="1" spc="15" dirty="0">
              <a:latin typeface="HelveticaNeueLTStd-Bd"/>
              <a:cs typeface="HelveticaNeueLTStd-Bd"/>
            </a:endParaRPr>
          </a:p>
          <a:p>
            <a:pPr marL="295780" indent="-289350">
              <a:buFont typeface="Arial" panose="020B0604020202020204" pitchFamily="34" charset="0"/>
              <a:buChar char="•"/>
            </a:pPr>
            <a:r>
              <a:rPr lang="en-US" sz="2025" b="1" spc="15" dirty="0">
                <a:latin typeface="HelveticaNeueLTStd-Bd"/>
                <a:cs typeface="HelveticaNeueLTStd-Bd"/>
              </a:rPr>
              <a:t>Training Equipment</a:t>
            </a:r>
          </a:p>
          <a:p>
            <a:pPr marL="6430"/>
            <a:endParaRPr lang="en-US" sz="2025" b="1" spc="15" dirty="0">
              <a:solidFill>
                <a:srgbClr val="1D2258"/>
              </a:solidFill>
              <a:latin typeface="HelveticaNeueLTStd-Bd"/>
              <a:cs typeface="HelveticaNeueLTStd-Bd"/>
            </a:endParaRPr>
          </a:p>
          <a:p>
            <a:pPr marL="6430"/>
            <a:endParaRPr lang="en-US" sz="2025" b="1" spc="15" dirty="0">
              <a:solidFill>
                <a:srgbClr val="1D2258"/>
              </a:solidFill>
              <a:latin typeface="HelveticaNeueLTStd-Bd"/>
              <a:cs typeface="HelveticaNeueLTStd-Bd"/>
            </a:endParaRPr>
          </a:p>
          <a:p>
            <a:pPr marL="6430"/>
            <a:endParaRPr lang="en-US" sz="2025" b="1" spc="15" dirty="0">
              <a:solidFill>
                <a:srgbClr val="27306B"/>
              </a:solidFill>
              <a:latin typeface="HelveticaNeueLTStd-Bd"/>
              <a:cs typeface="HelveticaNeueLTStd-Bd"/>
            </a:endParaRPr>
          </a:p>
        </p:txBody>
      </p:sp>
      <p:pic>
        <p:nvPicPr>
          <p:cNvPr id="9" name="Picture 8" descr="A red and white sign&#10;&#10;Description automatically generated with low confidence">
            <a:extLst>
              <a:ext uri="{FF2B5EF4-FFF2-40B4-BE49-F238E27FC236}">
                <a16:creationId xmlns:a16="http://schemas.microsoft.com/office/drawing/2014/main" id="{B9AF9C57-E82F-40F0-AA17-3715C7B38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0" name="object 5">
            <a:extLst>
              <a:ext uri="{FF2B5EF4-FFF2-40B4-BE49-F238E27FC236}">
                <a16:creationId xmlns:a16="http://schemas.microsoft.com/office/drawing/2014/main" id="{219153A1-7F8F-4B38-A906-B0E069E9D3A4}"/>
              </a:ext>
            </a:extLst>
          </p:cNvPr>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pic>
        <p:nvPicPr>
          <p:cNvPr id="7" name="Picture 2" descr="No photo description available.">
            <a:extLst>
              <a:ext uri="{FF2B5EF4-FFF2-40B4-BE49-F238E27FC236}">
                <a16:creationId xmlns:a16="http://schemas.microsoft.com/office/drawing/2014/main" id="{602762FD-C772-4B73-9013-68FA73123C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597" t="34315" r="10063" b="500"/>
          <a:stretch/>
        </p:blipFill>
        <p:spPr bwMode="auto">
          <a:xfrm>
            <a:off x="5105400" y="1187279"/>
            <a:ext cx="3562937" cy="237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1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36" y="249569"/>
            <a:ext cx="3913079" cy="420756"/>
          </a:xfrm>
        </p:spPr>
        <p:txBody>
          <a:bodyPr/>
          <a:lstStyle/>
          <a:p>
            <a:r>
              <a:rPr lang="en-US" sz="2734" dirty="0"/>
              <a:t>Who Can Teach?</a:t>
            </a:r>
          </a:p>
        </p:txBody>
      </p:sp>
      <p:sp>
        <p:nvSpPr>
          <p:cNvPr id="4" name="object 2">
            <a:extLst>
              <a:ext uri="{FF2B5EF4-FFF2-40B4-BE49-F238E27FC236}">
                <a16:creationId xmlns:a16="http://schemas.microsoft.com/office/drawing/2014/main" id="{3CAF075F-F59E-49E9-A710-79CB779E16DC}"/>
              </a:ext>
            </a:extLst>
          </p:cNvPr>
          <p:cNvSpPr/>
          <p:nvPr/>
        </p:nvSpPr>
        <p:spPr>
          <a:xfrm>
            <a:off x="457200" y="-16552"/>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8" name="Title 1">
            <a:extLst>
              <a:ext uri="{FF2B5EF4-FFF2-40B4-BE49-F238E27FC236}">
                <a16:creationId xmlns:a16="http://schemas.microsoft.com/office/drawing/2014/main" id="{D4355904-169B-4E64-A2F7-AFCD4A3952AA}"/>
              </a:ext>
            </a:extLst>
          </p:cNvPr>
          <p:cNvSpPr txBox="1">
            <a:spLocks/>
          </p:cNvSpPr>
          <p:nvPr/>
        </p:nvSpPr>
        <p:spPr>
          <a:xfrm>
            <a:off x="868680" y="334327"/>
            <a:ext cx="6956584" cy="420756"/>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462961"/>
            <a:r>
              <a:rPr lang="en-US" sz="2734" dirty="0">
                <a:latin typeface="Helvetica" panose="020B0604020202020204" pitchFamily="34" charset="0"/>
                <a:cs typeface="Helvetica" panose="020B0604020202020204" pitchFamily="34" charset="0"/>
              </a:rPr>
              <a:t>STOP THE BLEED</a:t>
            </a:r>
            <a:r>
              <a:rPr lang="en-US" sz="2734" baseline="30000" dirty="0">
                <a:latin typeface="Helvetica" panose="020B0604020202020204" pitchFamily="34" charset="0"/>
                <a:cs typeface="Helvetica" panose="020B0604020202020204" pitchFamily="34" charset="0"/>
              </a:rPr>
              <a:t>®</a:t>
            </a:r>
            <a:r>
              <a:rPr lang="en-US" sz="2734" dirty="0">
                <a:latin typeface="Helvetica" panose="020B0604020202020204" pitchFamily="34" charset="0"/>
                <a:cs typeface="Helvetica" panose="020B0604020202020204" pitchFamily="34" charset="0"/>
              </a:rPr>
              <a:t> - Improving Survival</a:t>
            </a:r>
            <a:endParaRPr lang="en-US" sz="2734" kern="0" dirty="0"/>
          </a:p>
        </p:txBody>
      </p:sp>
      <p:pic>
        <p:nvPicPr>
          <p:cNvPr id="16" name="Picture 15">
            <a:extLst>
              <a:ext uri="{FF2B5EF4-FFF2-40B4-BE49-F238E27FC236}">
                <a16:creationId xmlns:a16="http://schemas.microsoft.com/office/drawing/2014/main" id="{1FB36B56-BB89-44EE-80B2-82731C1B4D8D}"/>
              </a:ext>
            </a:extLst>
          </p:cNvPr>
          <p:cNvPicPr>
            <a:picLocks noChangeAspect="1"/>
          </p:cNvPicPr>
          <p:nvPr/>
        </p:nvPicPr>
        <p:blipFill rotWithShape="1">
          <a:blip r:embed="rId3">
            <a:extLst>
              <a:ext uri="{28A0092B-C50C-407E-A947-70E740481C1C}">
                <a14:useLocalDpi xmlns:a14="http://schemas.microsoft.com/office/drawing/2010/main" val="0"/>
              </a:ext>
            </a:extLst>
          </a:blip>
          <a:srcRect l="3052" t="26332" r="3198" b="23673"/>
          <a:stretch/>
        </p:blipFill>
        <p:spPr>
          <a:xfrm>
            <a:off x="752951" y="1275086"/>
            <a:ext cx="7599520" cy="3071172"/>
          </a:xfrm>
          <a:prstGeom prst="rect">
            <a:avLst/>
          </a:prstGeom>
          <a:ln>
            <a:solidFill>
              <a:schemeClr val="tx1">
                <a:lumMod val="95000"/>
                <a:lumOff val="5000"/>
              </a:schemeClr>
            </a:solidFill>
          </a:ln>
        </p:spPr>
      </p:pic>
      <p:pic>
        <p:nvPicPr>
          <p:cNvPr id="12" name="Picture 11" descr="A red and white sign&#10;&#10;Description automatically generated with low confidence">
            <a:extLst>
              <a:ext uri="{FF2B5EF4-FFF2-40B4-BE49-F238E27FC236}">
                <a16:creationId xmlns:a16="http://schemas.microsoft.com/office/drawing/2014/main" id="{AE564F66-77A9-4119-BAB6-07913F9599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8" name="Content Placeholder 2">
            <a:extLst>
              <a:ext uri="{FF2B5EF4-FFF2-40B4-BE49-F238E27FC236}">
                <a16:creationId xmlns:a16="http://schemas.microsoft.com/office/drawing/2014/main" id="{7BA64DC1-5B5B-424A-8B58-6648D35E7DA6}"/>
              </a:ext>
            </a:extLst>
          </p:cNvPr>
          <p:cNvSpPr txBox="1">
            <a:spLocks/>
          </p:cNvSpPr>
          <p:nvPr/>
        </p:nvSpPr>
        <p:spPr>
          <a:xfrm>
            <a:off x="791527" y="4346260"/>
            <a:ext cx="6956584" cy="92582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462961">
              <a:lnSpc>
                <a:spcPct val="114000"/>
              </a:lnSpc>
              <a:spcBef>
                <a:spcPts val="1215"/>
              </a:spcBef>
            </a:pPr>
            <a:r>
              <a:rPr lang="en-US" sz="1823" b="1" kern="0" dirty="0">
                <a:solidFill>
                  <a:sysClr val="windowText" lastClr="000000"/>
                </a:solidFill>
                <a:latin typeface="Helvetica" panose="020B0604020202020204" pitchFamily="34" charset="0"/>
                <a:cs typeface="Helvetica" panose="020B0604020202020204" pitchFamily="34" charset="0"/>
              </a:rPr>
              <a:t>There must be a continuum of care that begins with the initial responders and continues to definitive care.</a:t>
            </a:r>
            <a:endParaRPr lang="en-US" sz="2025" b="1" kern="0" dirty="0">
              <a:solidFill>
                <a:sysClr val="windowText" lastClr="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260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Content Placeholder 5">
            <a:extLst>
              <a:ext uri="{FF2B5EF4-FFF2-40B4-BE49-F238E27FC236}">
                <a16:creationId xmlns:a16="http://schemas.microsoft.com/office/drawing/2014/main" id="{ED502DE1-6C29-401C-BD25-39D123AA3192}"/>
              </a:ext>
            </a:extLst>
          </p:cNvPr>
          <p:cNvSpPr>
            <a:spLocks noGrp="1"/>
          </p:cNvSpPr>
          <p:nvPr>
            <p:ph sz="half" idx="2"/>
          </p:nvPr>
        </p:nvSpPr>
        <p:spPr>
          <a:xfrm>
            <a:off x="4764881" y="1312039"/>
            <a:ext cx="3579876" cy="3094117"/>
          </a:xfrm>
        </p:spPr>
        <p:txBody>
          <a:bodyPr/>
          <a:lstStyle/>
          <a:p>
            <a:pPr marL="6430"/>
            <a:r>
              <a:rPr lang="en-US" sz="1823" spc="15" dirty="0">
                <a:solidFill>
                  <a:schemeClr val="tx1"/>
                </a:solidFill>
              </a:rPr>
              <a:t>Training Equipment</a:t>
            </a:r>
          </a:p>
          <a:p>
            <a:pPr marL="6430"/>
            <a:endParaRPr lang="en-US" sz="1823" spc="15" dirty="0">
              <a:solidFill>
                <a:schemeClr val="tx1"/>
              </a:solidFill>
            </a:endParaRPr>
          </a:p>
          <a:p>
            <a:pPr marL="295780" indent="-289350">
              <a:buFont typeface="Arial" panose="020B0604020202020204" pitchFamily="34" charset="0"/>
              <a:buChar char="•"/>
            </a:pPr>
            <a:r>
              <a:rPr lang="en-US" sz="1823" spc="15" dirty="0">
                <a:solidFill>
                  <a:schemeClr val="tx1"/>
                </a:solidFill>
              </a:rPr>
              <a:t>Personal protective equipment</a:t>
            </a:r>
          </a:p>
          <a:p>
            <a:pPr marL="295780" indent="-289350">
              <a:buFont typeface="Arial" panose="020B0604020202020204" pitchFamily="34" charset="0"/>
              <a:buChar char="•"/>
            </a:pPr>
            <a:endParaRPr lang="en-US" sz="1823" spc="15" dirty="0">
              <a:solidFill>
                <a:schemeClr val="tx1"/>
              </a:solidFill>
            </a:endParaRPr>
          </a:p>
          <a:p>
            <a:pPr marL="295780" indent="-289350">
              <a:buFont typeface="Arial" panose="020B0604020202020204" pitchFamily="34" charset="0"/>
              <a:buChar char="•"/>
            </a:pPr>
            <a:r>
              <a:rPr lang="en-US" sz="1823" spc="15" dirty="0">
                <a:solidFill>
                  <a:schemeClr val="tx1"/>
                </a:solidFill>
              </a:rPr>
              <a:t>Hemorrhage control devices</a:t>
            </a:r>
          </a:p>
          <a:p>
            <a:pPr marL="295780" indent="-289350">
              <a:buFont typeface="Arial" panose="020B0604020202020204" pitchFamily="34" charset="0"/>
              <a:buChar char="•"/>
            </a:pPr>
            <a:endParaRPr lang="en-US" sz="1823" spc="15" dirty="0">
              <a:solidFill>
                <a:schemeClr val="tx1"/>
              </a:solidFill>
            </a:endParaRPr>
          </a:p>
          <a:p>
            <a:pPr marL="295780" indent="-289350">
              <a:buFont typeface="Arial" panose="020B0604020202020204" pitchFamily="34" charset="0"/>
              <a:buChar char="•"/>
            </a:pPr>
            <a:r>
              <a:rPr lang="en-US" sz="1823" spc="15" dirty="0">
                <a:solidFill>
                  <a:schemeClr val="tx1"/>
                </a:solidFill>
              </a:rPr>
              <a:t>Manikin or wound-packing model</a:t>
            </a:r>
          </a:p>
          <a:p>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B9AF9C57-E82F-40F0-AA17-3715C7B38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5" name="Picture 14" descr="A picture containing chart&#10;&#10;Description automatically generated">
            <a:extLst>
              <a:ext uri="{FF2B5EF4-FFF2-40B4-BE49-F238E27FC236}">
                <a16:creationId xmlns:a16="http://schemas.microsoft.com/office/drawing/2014/main" id="{81AEE781-1A06-4354-9DB7-B2AEEC8CAD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40" y="1198336"/>
            <a:ext cx="3173540" cy="3173540"/>
          </a:xfrm>
          <a:prstGeom prst="rect">
            <a:avLst/>
          </a:prstGeom>
        </p:spPr>
      </p:pic>
      <p:sp>
        <p:nvSpPr>
          <p:cNvPr id="10" name="object 5">
            <a:extLst>
              <a:ext uri="{FF2B5EF4-FFF2-40B4-BE49-F238E27FC236}">
                <a16:creationId xmlns:a16="http://schemas.microsoft.com/office/drawing/2014/main" id="{7802CB06-721B-4417-8548-E0FFCCE7C53B}"/>
              </a:ext>
            </a:extLst>
          </p:cNvPr>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spTree>
    <p:extLst>
      <p:ext uri="{BB962C8B-B14F-4D97-AF65-F5344CB8AC3E}">
        <p14:creationId xmlns:p14="http://schemas.microsoft.com/office/powerpoint/2010/main" val="22301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pic>
        <p:nvPicPr>
          <p:cNvPr id="9" name="Picture 8" descr="A red and white sign&#10;&#10;Description automatically generated with low confidence">
            <a:extLst>
              <a:ext uri="{FF2B5EF4-FFF2-40B4-BE49-F238E27FC236}">
                <a16:creationId xmlns:a16="http://schemas.microsoft.com/office/drawing/2014/main" id="{B9AF9C57-E82F-40F0-AA17-3715C7B38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455CD41E-E836-4B1A-965A-18CC511DC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40" y="1198336"/>
            <a:ext cx="3173540" cy="3173540"/>
          </a:xfrm>
          <a:prstGeom prst="rect">
            <a:avLst/>
          </a:prstGeom>
        </p:spPr>
      </p:pic>
      <p:pic>
        <p:nvPicPr>
          <p:cNvPr id="11" name="Picture 6" descr="See the source image">
            <a:extLst>
              <a:ext uri="{FF2B5EF4-FFF2-40B4-BE49-F238E27FC236}">
                <a16:creationId xmlns:a16="http://schemas.microsoft.com/office/drawing/2014/main" id="{720E9DE7-05D5-4FFF-9725-5313249D651E}"/>
              </a:ext>
            </a:extLst>
          </p:cNvPr>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09149" y="1286115"/>
            <a:ext cx="2677651" cy="20082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pound packing trainer">
            <a:extLst>
              <a:ext uri="{FF2B5EF4-FFF2-40B4-BE49-F238E27FC236}">
                <a16:creationId xmlns:a16="http://schemas.microsoft.com/office/drawing/2014/main" id="{A4E98799-04C6-4D4E-8732-7F176F02508B}"/>
              </a:ext>
            </a:extLst>
          </p:cNvPr>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952208" y="1309360"/>
            <a:ext cx="2292810" cy="22823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ee the source image">
            <a:extLst>
              <a:ext uri="{FF2B5EF4-FFF2-40B4-BE49-F238E27FC236}">
                <a16:creationId xmlns:a16="http://schemas.microsoft.com/office/drawing/2014/main" id="{8C3B40BE-9233-49FE-807A-ED1C5DAD17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3959" y="3317600"/>
            <a:ext cx="1489616" cy="1489616"/>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5">
            <a:extLst>
              <a:ext uri="{FF2B5EF4-FFF2-40B4-BE49-F238E27FC236}">
                <a16:creationId xmlns:a16="http://schemas.microsoft.com/office/drawing/2014/main" id="{04B5F2B4-3A0B-4F3D-A5A8-22B572C33B4C}"/>
              </a:ext>
            </a:extLst>
          </p:cNvPr>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spTree>
    <p:extLst>
      <p:ext uri="{BB962C8B-B14F-4D97-AF65-F5344CB8AC3E}">
        <p14:creationId xmlns:p14="http://schemas.microsoft.com/office/powerpoint/2010/main" val="382585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pic>
        <p:nvPicPr>
          <p:cNvPr id="10" name="Picture 9" descr="A picture containing chart&#10;&#10;Description automatically generated">
            <a:extLst>
              <a:ext uri="{FF2B5EF4-FFF2-40B4-BE49-F238E27FC236}">
                <a16:creationId xmlns:a16="http://schemas.microsoft.com/office/drawing/2014/main" id="{455CD41E-E836-4B1A-965A-18CC511DC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40" y="1198336"/>
            <a:ext cx="3173540" cy="3173540"/>
          </a:xfrm>
          <a:prstGeom prst="rect">
            <a:avLst/>
          </a:prstGeom>
        </p:spPr>
      </p:pic>
      <p:pic>
        <p:nvPicPr>
          <p:cNvPr id="7" name="Picture 6">
            <a:extLst>
              <a:ext uri="{FF2B5EF4-FFF2-40B4-BE49-F238E27FC236}">
                <a16:creationId xmlns:a16="http://schemas.microsoft.com/office/drawing/2014/main" id="{04FF121B-DD8D-4D21-9EB9-87CE68882D41}"/>
              </a:ext>
            </a:extLst>
          </p:cNvPr>
          <p:cNvPicPr>
            <a:picLocks noChangeAspect="1"/>
          </p:cNvPicPr>
          <p:nvPr/>
        </p:nvPicPr>
        <p:blipFill>
          <a:blip r:embed="rId4"/>
          <a:stretch>
            <a:fillRect/>
          </a:stretch>
        </p:blipFill>
        <p:spPr>
          <a:xfrm>
            <a:off x="5960745" y="458627"/>
            <a:ext cx="2314575" cy="1573055"/>
          </a:xfrm>
          <a:prstGeom prst="rect">
            <a:avLst/>
          </a:prstGeom>
        </p:spPr>
      </p:pic>
      <p:pic>
        <p:nvPicPr>
          <p:cNvPr id="11" name="Picture 2" descr="See the source image">
            <a:extLst>
              <a:ext uri="{FF2B5EF4-FFF2-40B4-BE49-F238E27FC236}">
                <a16:creationId xmlns:a16="http://schemas.microsoft.com/office/drawing/2014/main" id="{E4279116-7F54-40C3-A73A-6346F69266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814" y="1746064"/>
            <a:ext cx="2314575" cy="17359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depts.washington.edu/hiprc/web/media/Wound-Pack.jpg">
            <a:extLst>
              <a:ext uri="{FF2B5EF4-FFF2-40B4-BE49-F238E27FC236}">
                <a16:creationId xmlns:a16="http://schemas.microsoft.com/office/drawing/2014/main" id="{2EDCC724-1592-4258-8D6A-2291411CA2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500" y="3150394"/>
            <a:ext cx="2314575" cy="1735931"/>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5">
            <a:extLst>
              <a:ext uri="{FF2B5EF4-FFF2-40B4-BE49-F238E27FC236}">
                <a16:creationId xmlns:a16="http://schemas.microsoft.com/office/drawing/2014/main" id="{B89CDC96-756D-4CCD-9250-F7E42EB96D57}"/>
              </a:ext>
            </a:extLst>
          </p:cNvPr>
          <p:cNvSpPr txBox="1">
            <a:spLocks noGrp="1"/>
          </p:cNvSpPr>
          <p:nvPr>
            <p:ph type="title"/>
          </p:nvPr>
        </p:nvSpPr>
        <p:spPr>
          <a:xfrm>
            <a:off x="897731" y="312063"/>
            <a:ext cx="4436269" cy="430887"/>
          </a:xfrm>
          <a:prstGeom prst="rect">
            <a:avLst/>
          </a:prstGeom>
        </p:spPr>
        <p:txBody>
          <a:bodyPr vert="horz" wrap="square" lIns="0" tIns="0" rIns="0" bIns="0" rtlCol="0">
            <a:spAutoFit/>
          </a:bodyPr>
          <a:lstStyle/>
          <a:p>
            <a:r>
              <a:rPr lang="en-US" sz="2730" dirty="0">
                <a:latin typeface="Helvetica" panose="020B0604020202020204" pitchFamily="34" charset="0"/>
                <a:cs typeface="Helvetica" panose="020B0604020202020204" pitchFamily="34" charset="0"/>
              </a:rPr>
              <a:t>Step 3: Plan Your Course</a:t>
            </a:r>
          </a:p>
        </p:txBody>
      </p:sp>
    </p:spTree>
    <p:extLst>
      <p:ext uri="{BB962C8B-B14F-4D97-AF65-F5344CB8AC3E}">
        <p14:creationId xmlns:p14="http://schemas.microsoft.com/office/powerpoint/2010/main" val="96223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4" name="object 4"/>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5" name="object 5"/>
          <p:cNvSpPr txBox="1">
            <a:spLocks noGrp="1"/>
          </p:cNvSpPr>
          <p:nvPr>
            <p:ph type="title"/>
          </p:nvPr>
        </p:nvSpPr>
        <p:spPr>
          <a:xfrm>
            <a:off x="907256" y="322835"/>
            <a:ext cx="4436269" cy="420115"/>
          </a:xfrm>
          <a:prstGeom prst="rect">
            <a:avLst/>
          </a:prstGeom>
        </p:spPr>
        <p:txBody>
          <a:bodyPr vert="horz" wrap="square" lIns="0" tIns="0" rIns="0" bIns="0" rtlCol="0">
            <a:spAutoFit/>
          </a:bodyPr>
          <a:lstStyle/>
          <a:p>
            <a:pPr marL="6430"/>
            <a:r>
              <a:rPr lang="en-US" sz="2730" dirty="0"/>
              <a:t>Regional Resources</a:t>
            </a:r>
            <a:endParaRPr sz="2730" dirty="0"/>
          </a:p>
        </p:txBody>
      </p:sp>
      <p:sp>
        <p:nvSpPr>
          <p:cNvPr id="8" name="object 9">
            <a:extLst>
              <a:ext uri="{FF2B5EF4-FFF2-40B4-BE49-F238E27FC236}">
                <a16:creationId xmlns:a16="http://schemas.microsoft.com/office/drawing/2014/main" id="{8CCC5E81-4B0A-426F-8A1A-F641536D0401}"/>
              </a:ext>
            </a:extLst>
          </p:cNvPr>
          <p:cNvSpPr txBox="1"/>
          <p:nvPr/>
        </p:nvSpPr>
        <p:spPr>
          <a:xfrm>
            <a:off x="1093708" y="1298734"/>
            <a:ext cx="3864054" cy="4830233"/>
          </a:xfrm>
          <a:prstGeom prst="rect">
            <a:avLst/>
          </a:prstGeom>
        </p:spPr>
        <p:txBody>
          <a:bodyPr vert="horz" wrap="square" lIns="0" tIns="0" rIns="0" bIns="0" rtlCol="0">
            <a:spAutoFit/>
          </a:bodyPr>
          <a:lstStyle/>
          <a:p>
            <a:pPr marL="6430"/>
            <a:r>
              <a:rPr lang="en-US" sz="2025" b="1" spc="15" dirty="0">
                <a:latin typeface="HelveticaNeueLTStd-Bd"/>
                <a:cs typeface="HelveticaNeueLTStd-Bd"/>
              </a:rPr>
              <a:t>STB “Champions”</a:t>
            </a:r>
          </a:p>
          <a:p>
            <a:pPr marL="6430"/>
            <a:endParaRPr lang="en-US" sz="2025" b="1" spc="15" dirty="0">
              <a:latin typeface="HelveticaNeueLTStd-Bd"/>
              <a:cs typeface="HelveticaNeueLTStd-Bd"/>
            </a:endParaRPr>
          </a:p>
          <a:p>
            <a:pPr marL="6430"/>
            <a:r>
              <a:rPr lang="en-US" sz="2025" b="1" spc="15" dirty="0">
                <a:latin typeface="HelveticaNeueLTStd-Bd"/>
                <a:cs typeface="HelveticaNeueLTStd-Bd"/>
              </a:rPr>
              <a:t>Training equipment caches</a:t>
            </a:r>
          </a:p>
          <a:p>
            <a:pPr marL="6430"/>
            <a:endParaRPr lang="en-US" sz="2025" b="1" spc="15" dirty="0">
              <a:latin typeface="HelveticaNeueLTStd-Bd"/>
              <a:cs typeface="HelveticaNeueLTStd-Bd"/>
            </a:endParaRPr>
          </a:p>
          <a:p>
            <a:pPr marL="6430"/>
            <a:r>
              <a:rPr lang="en-US" sz="2025" b="1" spc="15" dirty="0">
                <a:latin typeface="HelveticaNeueLTStd-Bd"/>
                <a:cs typeface="HelveticaNeueLTStd-Bd"/>
              </a:rPr>
              <a:t>Technical Assistance</a:t>
            </a:r>
          </a:p>
          <a:p>
            <a:pPr marL="6430"/>
            <a:endParaRPr lang="en-US" sz="2025" b="1" spc="15" dirty="0">
              <a:latin typeface="HelveticaNeueLTStd-Bd"/>
              <a:cs typeface="HelveticaNeueLTStd-Bd"/>
            </a:endParaRPr>
          </a:p>
          <a:p>
            <a:pPr marL="6430"/>
            <a:r>
              <a:rPr lang="en-US" sz="2025" b="1" spc="15" dirty="0">
                <a:latin typeface="HelveticaNeueLTStd-Bd"/>
                <a:cs typeface="HelveticaNeueLTStd-Bd"/>
              </a:rPr>
              <a:t>Volunteers</a:t>
            </a:r>
          </a:p>
          <a:p>
            <a:pPr marL="6430"/>
            <a:endParaRPr lang="en-US" sz="2025" b="1" spc="15" dirty="0">
              <a:latin typeface="HelveticaNeueLTStd-Bd"/>
              <a:cs typeface="HelveticaNeueLTStd-Bd"/>
            </a:endParaRPr>
          </a:p>
          <a:p>
            <a:pPr marL="6430"/>
            <a:r>
              <a:rPr lang="en-US" sz="2025" b="1" spc="15" dirty="0">
                <a:latin typeface="HelveticaNeueLTStd-Bd"/>
                <a:cs typeface="HelveticaNeueLTStd-Bd"/>
              </a:rPr>
              <a:t>Reporting mechanism</a:t>
            </a:r>
          </a:p>
          <a:p>
            <a:pPr marL="6430"/>
            <a:endParaRPr lang="en-US" sz="1823" b="1" spc="15" dirty="0">
              <a:solidFill>
                <a:srgbClr val="1D2258"/>
              </a:solidFill>
              <a:latin typeface="HelveticaNeueLTStd-Bd"/>
              <a:cs typeface="HelveticaNeueLTStd-Bd"/>
            </a:endParaRPr>
          </a:p>
          <a:p>
            <a:pPr marL="6430"/>
            <a:r>
              <a:rPr lang="en-US" sz="1418" b="1" spc="15" dirty="0">
                <a:latin typeface="HelveticaNeueLTStd-Bd"/>
                <a:cs typeface="HelveticaNeueLTStd-Bd"/>
              </a:rPr>
              <a:t>*</a:t>
            </a:r>
            <a:r>
              <a:rPr lang="en-US" sz="1620" b="1" spc="15" dirty="0">
                <a:latin typeface="HelveticaNeueLTStd-Bd"/>
                <a:cs typeface="HelveticaNeueLTStd-Bd"/>
              </a:rPr>
              <a:t>Please allow sufficient lead time so that we/they can better assist you.</a:t>
            </a:r>
          </a:p>
          <a:p>
            <a:pPr marL="6430"/>
            <a:endParaRPr lang="en-US" sz="2025" b="1" spc="15" dirty="0">
              <a:solidFill>
                <a:srgbClr val="1D2258"/>
              </a:solidFill>
              <a:latin typeface="HelveticaNeueLTStd-Bd"/>
              <a:cs typeface="HelveticaNeueLTStd-Bd"/>
            </a:endParaRPr>
          </a:p>
          <a:p>
            <a:pPr marL="6430"/>
            <a:endParaRPr lang="en-US" sz="2025" b="1" spc="15" dirty="0">
              <a:solidFill>
                <a:srgbClr val="1D2258"/>
              </a:solidFill>
              <a:latin typeface="HelveticaNeueLTStd-Bd"/>
              <a:cs typeface="HelveticaNeueLTStd-Bd"/>
            </a:endParaRPr>
          </a:p>
          <a:p>
            <a:pPr marL="6430"/>
            <a:endParaRPr lang="en-US" sz="2025" b="1" spc="15" dirty="0">
              <a:solidFill>
                <a:srgbClr val="1D2258"/>
              </a:solidFill>
              <a:latin typeface="HelveticaNeueLTStd-Bd"/>
              <a:cs typeface="HelveticaNeueLTStd-Bd"/>
            </a:endParaRPr>
          </a:p>
          <a:p>
            <a:pPr marL="6430"/>
            <a:endParaRPr lang="en-US" sz="2025" b="1" spc="15" dirty="0">
              <a:solidFill>
                <a:srgbClr val="27306B"/>
              </a:solidFill>
              <a:latin typeface="HelveticaNeueLTStd-Bd"/>
              <a:cs typeface="HelveticaNeueLTStd-Bd"/>
            </a:endParaRPr>
          </a:p>
        </p:txBody>
      </p:sp>
      <p:pic>
        <p:nvPicPr>
          <p:cNvPr id="9" name="Picture 2" descr="http://dph.georgia.gov/sites/dph.georgia.gov/files/emsRegions_reduced_0.jpg">
            <a:extLst>
              <a:ext uri="{FF2B5EF4-FFF2-40B4-BE49-F238E27FC236}">
                <a16:creationId xmlns:a16="http://schemas.microsoft.com/office/drawing/2014/main" id="{FB497C22-FD03-4158-9EB7-F401E450B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2" y="1204278"/>
            <a:ext cx="3402530" cy="383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4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website&#10;&#10;Description automatically generated">
            <a:extLst>
              <a:ext uri="{FF2B5EF4-FFF2-40B4-BE49-F238E27FC236}">
                <a16:creationId xmlns:a16="http://schemas.microsoft.com/office/drawing/2014/main" id="{AB5300A4-5C58-44E5-93B5-E5ED7F98805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918" y="1105853"/>
            <a:ext cx="5593556" cy="3164430"/>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105853"/>
            <a:ext cx="259103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Visit:</a:t>
            </a:r>
          </a:p>
          <a:p>
            <a:pPr defTabSz="462961"/>
            <a:r>
              <a:rPr lang="en-US" sz="1620" kern="0" dirty="0">
                <a:solidFill>
                  <a:schemeClr val="tx1"/>
                </a:solidFill>
                <a:latin typeface="Helvetica" panose="020B0604020202020204" pitchFamily="34" charset="0"/>
                <a:cs typeface="Helvetica" panose="020B0604020202020204" pitchFamily="34" charset="0"/>
                <a:hlinkClick r:id="rId4"/>
              </a:rPr>
              <a:t>www.stopthebleed.org</a:t>
            </a: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Click on:</a:t>
            </a:r>
          </a:p>
          <a:p>
            <a:pPr defTabSz="462961"/>
            <a:r>
              <a:rPr lang="en-US" sz="1620" kern="0" dirty="0">
                <a:solidFill>
                  <a:schemeClr val="tx1"/>
                </a:solidFill>
                <a:latin typeface="Helvetica" panose="020B0604020202020204" pitchFamily="34" charset="0"/>
                <a:cs typeface="Helvetica" panose="020B0604020202020204" pitchFamily="34" charset="0"/>
              </a:rPr>
              <a:t>“Instructor Login”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3150394"/>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91528" y="450056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4" name="Title 1">
            <a:extLst>
              <a:ext uri="{FF2B5EF4-FFF2-40B4-BE49-F238E27FC236}">
                <a16:creationId xmlns:a16="http://schemas.microsoft.com/office/drawing/2014/main" id="{F3287FED-C5E9-4D07-ACDF-8FA978BD72EE}"/>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39555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9999" y="1105853"/>
            <a:ext cx="5559393" cy="3164430"/>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70708" y="1105853"/>
            <a:ext cx="2528951"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Instructor Portal:</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Registered Instructors:</a:t>
            </a:r>
          </a:p>
          <a:p>
            <a:pPr marL="231480" indent="-231480" defTabSz="462961">
              <a:buFont typeface="Wingdings" panose="05000000000000000000" pitchFamily="2" charset="2"/>
              <a:buChar char="Ø"/>
            </a:pPr>
            <a:r>
              <a:rPr lang="en-US" sz="1215" kern="0" dirty="0">
                <a:solidFill>
                  <a:schemeClr val="tx1"/>
                </a:solidFill>
                <a:latin typeface="Helvetica" panose="020B0604020202020204" pitchFamily="34" charset="0"/>
                <a:cs typeface="Helvetica" panose="020B0604020202020204" pitchFamily="34" charset="0"/>
              </a:rPr>
              <a:t>Enter your email and password, then log in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245602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3" name="TextBox 12">
            <a:extLst>
              <a:ext uri="{FF2B5EF4-FFF2-40B4-BE49-F238E27FC236}">
                <a16:creationId xmlns:a16="http://schemas.microsoft.com/office/drawing/2014/main" id="{23D0F7C6-02B9-43B6-B68C-E8A1F90A98D5}"/>
              </a:ext>
            </a:extLst>
          </p:cNvPr>
          <p:cNvSpPr txBox="1"/>
          <p:nvPr/>
        </p:nvSpPr>
        <p:spPr>
          <a:xfrm>
            <a:off x="791528" y="450056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pic>
        <p:nvPicPr>
          <p:cNvPr id="11" name="Picture 10" descr="A red and white sign&#10;&#10;Description automatically generated with low confidence">
            <a:extLst>
              <a:ext uri="{FF2B5EF4-FFF2-40B4-BE49-F238E27FC236}">
                <a16:creationId xmlns:a16="http://schemas.microsoft.com/office/drawing/2014/main" id="{507F1D9B-945F-4F31-80D7-BE35B882E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Tree>
    <p:extLst>
      <p:ext uri="{BB962C8B-B14F-4D97-AF65-F5344CB8AC3E}">
        <p14:creationId xmlns:p14="http://schemas.microsoft.com/office/powerpoint/2010/main" val="91630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918" y="1202279"/>
            <a:ext cx="5593556" cy="2971577"/>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203505"/>
            <a:ext cx="259103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Click on:</a:t>
            </a:r>
          </a:p>
          <a:p>
            <a:pPr defTabSz="462961"/>
            <a:r>
              <a:rPr lang="en-US" sz="1620" kern="0" dirty="0">
                <a:solidFill>
                  <a:schemeClr val="tx1"/>
                </a:solidFill>
                <a:latin typeface="Helvetica" panose="020B0604020202020204" pitchFamily="34" charset="0"/>
                <a:cs typeface="Helvetica" panose="020B0604020202020204" pitchFamily="34" charset="0"/>
              </a:rPr>
              <a:t>“Add Class”</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Then enter your </a:t>
            </a:r>
          </a:p>
          <a:p>
            <a:pPr defTabSz="462961"/>
            <a:r>
              <a:rPr lang="en-US" sz="1620" kern="0" dirty="0">
                <a:solidFill>
                  <a:schemeClr val="tx1"/>
                </a:solidFill>
                <a:latin typeface="Helvetica" panose="020B0604020202020204" pitchFamily="34" charset="0"/>
                <a:cs typeface="Helvetica" panose="020B0604020202020204" pitchFamily="34" charset="0"/>
              </a:rPr>
              <a:t>course information.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1" name="Arrow: Right 10">
            <a:extLst>
              <a:ext uri="{FF2B5EF4-FFF2-40B4-BE49-F238E27FC236}">
                <a16:creationId xmlns:a16="http://schemas.microsoft.com/office/drawing/2014/main" id="{524EB898-993A-43C8-8811-30E8BC8C1199}"/>
              </a:ext>
            </a:extLst>
          </p:cNvPr>
          <p:cNvSpPr/>
          <p:nvPr/>
        </p:nvSpPr>
        <p:spPr>
          <a:xfrm rot="10800000">
            <a:off x="5845016" y="1897877"/>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4" name="Title 1">
            <a:extLst>
              <a:ext uri="{FF2B5EF4-FFF2-40B4-BE49-F238E27FC236}">
                <a16:creationId xmlns:a16="http://schemas.microsoft.com/office/drawing/2014/main" id="{C858F990-836D-4868-A037-60ECB056809B}"/>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134000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918" y="1202279"/>
            <a:ext cx="5593556" cy="2971577"/>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203505"/>
            <a:ext cx="259103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Click on:</a:t>
            </a:r>
          </a:p>
          <a:p>
            <a:pPr defTabSz="462961"/>
            <a:r>
              <a:rPr lang="en-US" sz="1620" kern="0" dirty="0">
                <a:solidFill>
                  <a:schemeClr val="tx1"/>
                </a:solidFill>
                <a:latin typeface="Helvetica" panose="020B0604020202020204" pitchFamily="34" charset="0"/>
                <a:cs typeface="Helvetica" panose="020B0604020202020204" pitchFamily="34" charset="0"/>
              </a:rPr>
              <a:t>“Add Class”</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Then enter your </a:t>
            </a:r>
          </a:p>
          <a:p>
            <a:pPr defTabSz="462961"/>
            <a:r>
              <a:rPr lang="en-US" sz="1620" kern="0" dirty="0">
                <a:solidFill>
                  <a:schemeClr val="tx1"/>
                </a:solidFill>
                <a:latin typeface="Helvetica" panose="020B0604020202020204" pitchFamily="34" charset="0"/>
                <a:cs typeface="Helvetica" panose="020B0604020202020204" pitchFamily="34" charset="0"/>
              </a:rPr>
              <a:t>course information.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1" name="Arrow: Right 10">
            <a:extLst>
              <a:ext uri="{FF2B5EF4-FFF2-40B4-BE49-F238E27FC236}">
                <a16:creationId xmlns:a16="http://schemas.microsoft.com/office/drawing/2014/main" id="{524EB898-993A-43C8-8811-30E8BC8C1199}"/>
              </a:ext>
            </a:extLst>
          </p:cNvPr>
          <p:cNvSpPr/>
          <p:nvPr/>
        </p:nvSpPr>
        <p:spPr>
          <a:xfrm rot="10800000">
            <a:off x="5845016" y="1897877"/>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4" name="Title 1">
            <a:extLst>
              <a:ext uri="{FF2B5EF4-FFF2-40B4-BE49-F238E27FC236}">
                <a16:creationId xmlns:a16="http://schemas.microsoft.com/office/drawing/2014/main" id="{A309359B-2BA9-421D-8C6F-9FA670DD2C76}"/>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23670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918" y="1202279"/>
            <a:ext cx="5593555" cy="2971577"/>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203505"/>
            <a:ext cx="2494597"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2400" kern="0" dirty="0">
                <a:solidFill>
                  <a:schemeClr val="tx1"/>
                </a:solidFill>
                <a:latin typeface="Helvetica" panose="020B0604020202020204" pitchFamily="34" charset="0"/>
                <a:cs typeface="Helvetica" panose="020B0604020202020204" pitchFamily="34" charset="0"/>
              </a:rPr>
              <a:t>Benefits:</a:t>
            </a: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members of the public to find </a:t>
            </a:r>
            <a:r>
              <a:rPr lang="en-US" sz="1620" u="sng" kern="0" dirty="0">
                <a:solidFill>
                  <a:schemeClr val="tx1"/>
                </a:solidFill>
                <a:latin typeface="Helvetica" panose="020B0604020202020204" pitchFamily="34" charset="0"/>
                <a:cs typeface="Helvetica" panose="020B0604020202020204" pitchFamily="34" charset="0"/>
              </a:rPr>
              <a:t>courses</a:t>
            </a:r>
            <a:r>
              <a:rPr lang="en-US" sz="1620" kern="0" dirty="0">
                <a:solidFill>
                  <a:schemeClr val="tx1"/>
                </a:solidFill>
                <a:latin typeface="Helvetica" panose="020B0604020202020204" pitchFamily="34" charset="0"/>
                <a:cs typeface="Helvetica" panose="020B0604020202020204" pitchFamily="34" charset="0"/>
              </a:rPr>
              <a:t> across the country with ease</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One accessible location for entering course data</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pic>
        <p:nvPicPr>
          <p:cNvPr id="7" name="Picture 6" descr="A picture containing shape&#10;&#10;Description automatically generated">
            <a:extLst>
              <a:ext uri="{FF2B5EF4-FFF2-40B4-BE49-F238E27FC236}">
                <a16:creationId xmlns:a16="http://schemas.microsoft.com/office/drawing/2014/main" id="{100DAC74-0B24-4EBC-B2E0-FE7FA3C8CA9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4200" y="1692844"/>
            <a:ext cx="1158550" cy="562094"/>
          </a:xfrm>
          <a:prstGeom prst="rect">
            <a:avLst/>
          </a:prstGeom>
        </p:spPr>
      </p:pic>
      <p:sp>
        <p:nvSpPr>
          <p:cNvPr id="16" name="Title 1">
            <a:extLst>
              <a:ext uri="{FF2B5EF4-FFF2-40B4-BE49-F238E27FC236}">
                <a16:creationId xmlns:a16="http://schemas.microsoft.com/office/drawing/2014/main" id="{71D7AA8B-244A-44EE-AACD-6C54D441345B}"/>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177580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2918" y="1202279"/>
            <a:ext cx="5593555" cy="2971576"/>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203505"/>
            <a:ext cx="2494597"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2400" kern="0" dirty="0">
                <a:solidFill>
                  <a:schemeClr val="tx1"/>
                </a:solidFill>
                <a:latin typeface="Helvetica" panose="020B0604020202020204" pitchFamily="34" charset="0"/>
                <a:cs typeface="Helvetica" panose="020B0604020202020204" pitchFamily="34" charset="0"/>
              </a:rPr>
              <a:t>Benefits:</a:t>
            </a: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members of the public to find courses across the country with ease.</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One accessible location for entering course data.</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41743" y="438031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pic>
        <p:nvPicPr>
          <p:cNvPr id="7" name="Picture 6" descr="A picture containing shape&#10;&#10;Description automatically generated">
            <a:extLst>
              <a:ext uri="{FF2B5EF4-FFF2-40B4-BE49-F238E27FC236}">
                <a16:creationId xmlns:a16="http://schemas.microsoft.com/office/drawing/2014/main" id="{100DAC74-0B24-4EBC-B2E0-FE7FA3C8CA9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494" y="3257550"/>
            <a:ext cx="1700706" cy="825132"/>
          </a:xfrm>
          <a:prstGeom prst="rect">
            <a:avLst/>
          </a:prstGeom>
        </p:spPr>
      </p:pic>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528796" cy="420756"/>
          </a:xfrm>
        </p:spPr>
        <p:txBody>
          <a:bodyPr/>
          <a:lstStyle/>
          <a:p>
            <a:r>
              <a:rPr lang="en-US" sz="2734" dirty="0"/>
              <a:t>Step 4: </a:t>
            </a:r>
            <a:r>
              <a:rPr lang="en-US" sz="2734" dirty="0">
                <a:latin typeface="Helvetica" panose="020B0604020202020204" pitchFamily="34" charset="0"/>
                <a:cs typeface="Helvetica" panose="020B0604020202020204" pitchFamily="34" charset="0"/>
              </a:rPr>
              <a:t>Register Your Class in the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19934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680" y="1148403"/>
            <a:ext cx="6956584" cy="3721397"/>
          </a:xfrm>
        </p:spPr>
        <p:txBody>
          <a:bodyPr>
            <a:normAutofit fontScale="85000" lnSpcReduction="10000"/>
          </a:bodyPr>
          <a:lstStyle/>
          <a:p>
            <a:pPr algn="ctr">
              <a:lnSpc>
                <a:spcPct val="110000"/>
              </a:lnSpc>
              <a:spcBef>
                <a:spcPts val="1215"/>
              </a:spcBef>
            </a:pPr>
            <a:r>
              <a:rPr lang="en-US" sz="3595" cap="all" dirty="0">
                <a:solidFill>
                  <a:schemeClr val="tx1"/>
                </a:solidFill>
              </a:rPr>
              <a:t>no one should die </a:t>
            </a:r>
          </a:p>
          <a:p>
            <a:pPr algn="ctr">
              <a:lnSpc>
                <a:spcPct val="110000"/>
              </a:lnSpc>
              <a:spcBef>
                <a:spcPts val="1215"/>
              </a:spcBef>
            </a:pPr>
            <a:r>
              <a:rPr lang="en-US" sz="3595" cap="all" dirty="0">
                <a:solidFill>
                  <a:schemeClr val="tx1"/>
                </a:solidFill>
              </a:rPr>
              <a:t>from uncontrolled bleeding </a:t>
            </a:r>
          </a:p>
          <a:p>
            <a:pPr>
              <a:lnSpc>
                <a:spcPct val="120000"/>
              </a:lnSpc>
              <a:spcBef>
                <a:spcPts val="1215"/>
              </a:spcBef>
            </a:pPr>
            <a:endParaRPr lang="en-US" sz="608" dirty="0">
              <a:solidFill>
                <a:schemeClr val="tx1"/>
              </a:solidFill>
            </a:endParaRPr>
          </a:p>
          <a:p>
            <a:pPr marL="289350" indent="-289350">
              <a:lnSpc>
                <a:spcPct val="120000"/>
              </a:lnSpc>
              <a:spcBef>
                <a:spcPts val="1215"/>
              </a:spcBef>
              <a:buFont typeface="Arial" panose="020B0604020202020204" pitchFamily="34" charset="0"/>
              <a:buChar char="•"/>
            </a:pPr>
            <a:r>
              <a:rPr lang="en-US" sz="2177" dirty="0">
                <a:solidFill>
                  <a:schemeClr val="tx1"/>
                </a:solidFill>
              </a:rPr>
              <a:t>The public, as immediate responders, should know how to stop bleeding </a:t>
            </a:r>
          </a:p>
          <a:p>
            <a:pPr marL="289350" indent="-289350">
              <a:lnSpc>
                <a:spcPct val="120000"/>
              </a:lnSpc>
              <a:spcBef>
                <a:spcPts val="1215"/>
              </a:spcBef>
              <a:buFont typeface="Arial" panose="020B0604020202020204" pitchFamily="34" charset="0"/>
              <a:buChar char="•"/>
            </a:pPr>
            <a:r>
              <a:rPr lang="en-US" sz="2177" dirty="0">
                <a:solidFill>
                  <a:schemeClr val="tx1"/>
                </a:solidFill>
              </a:rPr>
              <a:t>Law enforcement, as first responding officers, should know how to stop bleeding </a:t>
            </a:r>
          </a:p>
          <a:p>
            <a:pPr marL="289350" indent="-289350">
              <a:lnSpc>
                <a:spcPct val="120000"/>
              </a:lnSpc>
              <a:spcBef>
                <a:spcPts val="1215"/>
              </a:spcBef>
              <a:buFont typeface="Arial" panose="020B0604020202020204" pitchFamily="34" charset="0"/>
              <a:buChar char="•"/>
            </a:pPr>
            <a:r>
              <a:rPr lang="en-US" sz="2177" dirty="0">
                <a:solidFill>
                  <a:schemeClr val="tx1"/>
                </a:solidFill>
              </a:rPr>
              <a:t>You can help by teaching the public to control bleeding</a:t>
            </a:r>
          </a:p>
          <a:p>
            <a:r>
              <a:rPr lang="en-US" sz="2177" i="1" dirty="0">
                <a:solidFill>
                  <a:schemeClr val="tx1"/>
                </a:solidFill>
                <a:latin typeface="Helvetica Neue"/>
              </a:rPr>
              <a:t> </a:t>
            </a:r>
            <a:endParaRPr lang="en-US" sz="2177" dirty="0">
              <a:solidFill>
                <a:schemeClr val="tx1"/>
              </a:solidFill>
              <a:latin typeface="Helvetica Neue"/>
            </a:endParaRPr>
          </a:p>
          <a:p>
            <a:pPr algn="l">
              <a:lnSpc>
                <a:spcPct val="110000"/>
              </a:lnSpc>
            </a:pPr>
            <a:endParaRPr lang="en-US" sz="2228" dirty="0"/>
          </a:p>
        </p:txBody>
      </p:sp>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9" name="Title 1">
            <a:extLst>
              <a:ext uri="{FF2B5EF4-FFF2-40B4-BE49-F238E27FC236}">
                <a16:creationId xmlns:a16="http://schemas.microsoft.com/office/drawing/2014/main" id="{96FB4096-5A4A-4DBD-BA7E-57A12A747600}"/>
              </a:ext>
            </a:extLst>
          </p:cNvPr>
          <p:cNvSpPr txBox="1">
            <a:spLocks/>
          </p:cNvSpPr>
          <p:nvPr/>
        </p:nvSpPr>
        <p:spPr>
          <a:xfrm>
            <a:off x="868680" y="334327"/>
            <a:ext cx="6956584" cy="420756"/>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462961"/>
            <a:r>
              <a:rPr lang="en-US" sz="2734" dirty="0">
                <a:latin typeface="Helvetica" panose="020B0604020202020204" pitchFamily="34" charset="0"/>
                <a:cs typeface="Helvetica" panose="020B0604020202020204" pitchFamily="34" charset="0"/>
              </a:rPr>
              <a:t>STOP THE BLEED</a:t>
            </a:r>
            <a:r>
              <a:rPr lang="en-US" sz="2734" baseline="30000" dirty="0">
                <a:latin typeface="Helvetica" panose="020B0604020202020204" pitchFamily="34" charset="0"/>
                <a:cs typeface="Helvetica" panose="020B0604020202020204" pitchFamily="34" charset="0"/>
              </a:rPr>
              <a:t>®</a:t>
            </a:r>
            <a:r>
              <a:rPr lang="en-US" sz="2734" dirty="0">
                <a:latin typeface="Helvetica" panose="020B0604020202020204" pitchFamily="34" charset="0"/>
                <a:cs typeface="Helvetica" panose="020B0604020202020204" pitchFamily="34" charset="0"/>
              </a:rPr>
              <a:t> - Improving Survival</a:t>
            </a:r>
            <a:endParaRPr lang="en-US" sz="2734" kern="0" dirty="0"/>
          </a:p>
        </p:txBody>
      </p:sp>
      <p:pic>
        <p:nvPicPr>
          <p:cNvPr id="7" name="Picture 6" descr="A red and white sign&#10;&#10;Description automatically generated with low confidence">
            <a:extLst>
              <a:ext uri="{FF2B5EF4-FFF2-40B4-BE49-F238E27FC236}">
                <a16:creationId xmlns:a16="http://schemas.microsoft.com/office/drawing/2014/main" id="{23AA7BCE-5BAF-4D2F-B73F-67ED2480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0" name="Picture 9" descr="A red and white logo&#10;&#10;Description automatically generated with medium confidence">
            <a:extLst>
              <a:ext uri="{FF2B5EF4-FFF2-40B4-BE49-F238E27FC236}">
                <a16:creationId xmlns:a16="http://schemas.microsoft.com/office/drawing/2014/main" id="{B287265B-0DCC-41C2-8679-C3EF3C7AF437}"/>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36979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3600451" y="1203505"/>
            <a:ext cx="5086350"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Optional - does not replace ACS Instructor Portal Registration</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members of the public to find </a:t>
            </a:r>
            <a:r>
              <a:rPr lang="en-US" sz="1620" u="sng" kern="0" dirty="0">
                <a:solidFill>
                  <a:schemeClr val="tx1"/>
                </a:solidFill>
                <a:latin typeface="Helvetica" panose="020B0604020202020204" pitchFamily="34" charset="0"/>
                <a:cs typeface="Helvetica" panose="020B0604020202020204" pitchFamily="34" charset="0"/>
              </a:rPr>
              <a:t>instructors</a:t>
            </a:r>
            <a:r>
              <a:rPr lang="en-US" sz="1620" kern="0" dirty="0">
                <a:solidFill>
                  <a:schemeClr val="tx1"/>
                </a:solidFill>
                <a:latin typeface="Helvetica" panose="020B0604020202020204" pitchFamily="34" charset="0"/>
                <a:cs typeface="Helvetica" panose="020B0604020202020204" pitchFamily="34" charset="0"/>
              </a:rPr>
              <a:t> across Georgia with ease</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Only County, Region, Name, Organization, and Email Address are included on list</a:t>
            </a: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620" kern="0" dirty="0">
                <a:solidFill>
                  <a:schemeClr val="tx1"/>
                </a:solidFill>
                <a:latin typeface="Helvetica" panose="020B0604020202020204" pitchFamily="34" charset="0"/>
                <a:cs typeface="Helvetica" panose="020B0604020202020204" pitchFamily="34" charset="0"/>
              </a:rPr>
              <a:t>Allows instructors to receive Georgia specific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a:t>
            </a:r>
            <a:r>
              <a:rPr lang="en-US" sz="1800" i="0" dirty="0">
                <a:solidFill>
                  <a:schemeClr val="tx1"/>
                </a:solidFill>
                <a:effectLst/>
                <a:latin typeface="Helvetica" panose="020B0604020202020204" pitchFamily="34" charset="0"/>
                <a:cs typeface="Helvetica" panose="020B0604020202020204" pitchFamily="34" charset="0"/>
              </a:rPr>
              <a:t> notifications</a:t>
            </a: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609600" y="4380313"/>
            <a:ext cx="6781799" cy="513089"/>
          </a:xfrm>
          <a:prstGeom prst="rect">
            <a:avLst/>
          </a:prstGeom>
          <a:noFill/>
        </p:spPr>
        <p:txBody>
          <a:bodyPr wrap="square">
            <a:spAutoFit/>
          </a:bodyPr>
          <a:lstStyle/>
          <a:p>
            <a:r>
              <a:rPr lang="en-US" sz="2734" b="1" dirty="0">
                <a:latin typeface="Helvetica" panose="020B0604020202020204" pitchFamily="34" charset="0"/>
                <a:cs typeface="Helvetica" panose="020B0604020202020204" pitchFamily="34" charset="0"/>
              </a:rPr>
              <a:t>WWW.STOPTHEBLEEDGEORGIA.ORG</a:t>
            </a:r>
            <a:endParaRPr lang="en-US" sz="2734" dirty="0"/>
          </a:p>
        </p:txBody>
      </p:sp>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GA </a:t>
            </a:r>
            <a:r>
              <a:rPr lang="en-US" sz="2700" i="0" dirty="0">
                <a:effectLst/>
                <a:latin typeface="Helvetica" panose="020B0604020202020204" pitchFamily="34" charset="0"/>
                <a:cs typeface="Helvetica" panose="020B0604020202020204" pitchFamily="34" charset="0"/>
              </a:rPr>
              <a:t>STOP THE BLEED</a:t>
            </a:r>
            <a:r>
              <a:rPr lang="en-US" sz="2700" i="0" baseline="30000" dirty="0">
                <a:effectLst/>
                <a:latin typeface="Helvetica" panose="020B0604020202020204" pitchFamily="34" charset="0"/>
                <a:cs typeface="Helvetica" panose="020B0604020202020204" pitchFamily="34" charset="0"/>
              </a:rPr>
              <a:t>®</a:t>
            </a:r>
            <a:r>
              <a:rPr lang="en-US" sz="2700" i="0" dirty="0">
                <a:effectLst/>
                <a:latin typeface="Helvetica" panose="020B0604020202020204" pitchFamily="34" charset="0"/>
                <a:cs typeface="Helvetica" panose="020B0604020202020204" pitchFamily="34" charset="0"/>
              </a:rPr>
              <a:t> </a:t>
            </a:r>
            <a:r>
              <a:rPr lang="en-US" sz="2700" dirty="0"/>
              <a:t>Instructor Registration</a:t>
            </a:r>
          </a:p>
        </p:txBody>
      </p:sp>
      <p:pic>
        <p:nvPicPr>
          <p:cNvPr id="2" name="Picture 1">
            <a:extLst>
              <a:ext uri="{FF2B5EF4-FFF2-40B4-BE49-F238E27FC236}">
                <a16:creationId xmlns:a16="http://schemas.microsoft.com/office/drawing/2014/main" id="{85E00EF7-3112-4360-9088-61A8F7AE98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 y="847725"/>
            <a:ext cx="3448050" cy="3448050"/>
          </a:xfrm>
          <a:prstGeom prst="rect">
            <a:avLst/>
          </a:prstGeom>
        </p:spPr>
      </p:pic>
    </p:spTree>
    <p:extLst>
      <p:ext uri="{BB962C8B-B14F-4D97-AF65-F5344CB8AC3E}">
        <p14:creationId xmlns:p14="http://schemas.microsoft.com/office/powerpoint/2010/main" val="112894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3600451" y="1203505"/>
            <a:ext cx="4933949"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800" i="0" dirty="0">
                <a:solidFill>
                  <a:schemeClr val="tx1"/>
                </a:solidFill>
                <a:effectLst/>
                <a:latin typeface="Helvetica" panose="020B0604020202020204" pitchFamily="34" charset="0"/>
                <a:cs typeface="Helvetica" panose="020B0604020202020204" pitchFamily="34" charset="0"/>
              </a:rPr>
              <a:t>How does it work?</a:t>
            </a:r>
          </a:p>
          <a:p>
            <a:pPr marL="285750" indent="-285750" defTabSz="462961">
              <a:buFont typeface="Arial" panose="020B0604020202020204" pitchFamily="34" charset="0"/>
              <a:buChar char="•"/>
            </a:pPr>
            <a:endParaRPr lang="en-US" sz="180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800" i="0" dirty="0">
                <a:solidFill>
                  <a:schemeClr val="tx1"/>
                </a:solidFill>
                <a:effectLst/>
                <a:latin typeface="Helvetica" panose="020B0604020202020204" pitchFamily="34" charset="0"/>
                <a:cs typeface="Helvetica" panose="020B0604020202020204" pitchFamily="34" charset="0"/>
              </a:rPr>
              <a:t>Members of the public </a:t>
            </a:r>
            <a:r>
              <a:rPr lang="en-US" sz="1800" dirty="0">
                <a:solidFill>
                  <a:schemeClr val="tx1"/>
                </a:solidFill>
                <a:latin typeface="Helvetica" panose="020B0604020202020204" pitchFamily="34" charset="0"/>
                <a:cs typeface="Helvetica" panose="020B0604020202020204" pitchFamily="34" charset="0"/>
              </a:rPr>
              <a:t>making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a:t>
            </a:r>
            <a:r>
              <a:rPr lang="en-US" sz="1800" i="0" dirty="0">
                <a:solidFill>
                  <a:schemeClr val="tx1"/>
                </a:solidFill>
                <a:effectLst/>
                <a:latin typeface="Helvetica" panose="020B0604020202020204" pitchFamily="34" charset="0"/>
                <a:cs typeface="Helvetica" panose="020B0604020202020204" pitchFamily="34" charset="0"/>
              </a:rPr>
              <a:t> Course requests are directed to the Local Instructors first. </a:t>
            </a:r>
          </a:p>
          <a:p>
            <a:pPr defTabSz="462961"/>
            <a:endParaRPr lang="en-US" sz="180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r>
              <a:rPr lang="en-US" sz="1800" kern="0" dirty="0">
                <a:solidFill>
                  <a:schemeClr val="tx1"/>
                </a:solidFill>
                <a:latin typeface="Helvetica" panose="020B0604020202020204" pitchFamily="34" charset="0"/>
                <a:cs typeface="Helvetica" panose="020B0604020202020204" pitchFamily="34" charset="0"/>
              </a:rPr>
              <a:t>If no local instructors are available, they are then connected with their regional </a:t>
            </a:r>
            <a:r>
              <a:rPr lang="en-US" sz="1800" i="0" dirty="0">
                <a:solidFill>
                  <a:schemeClr val="tx1"/>
                </a:solidFill>
                <a:effectLst/>
                <a:latin typeface="Helvetica" panose="020B0604020202020204" pitchFamily="34" charset="0"/>
                <a:cs typeface="Helvetica" panose="020B0604020202020204" pitchFamily="34" charset="0"/>
              </a:rPr>
              <a:t>STOP THE BLEED</a:t>
            </a:r>
            <a:r>
              <a:rPr lang="en-US" sz="1800" i="0" baseline="30000" dirty="0">
                <a:solidFill>
                  <a:schemeClr val="tx1"/>
                </a:solidFill>
                <a:effectLst/>
                <a:latin typeface="Helvetica" panose="020B0604020202020204" pitchFamily="34" charset="0"/>
                <a:cs typeface="Helvetica" panose="020B0604020202020204" pitchFamily="34" charset="0"/>
              </a:rPr>
              <a:t>® </a:t>
            </a:r>
            <a:r>
              <a:rPr lang="en-US" sz="1800" kern="0" dirty="0">
                <a:solidFill>
                  <a:schemeClr val="tx1"/>
                </a:solidFill>
                <a:latin typeface="Helvetica" panose="020B0604020202020204" pitchFamily="34" charset="0"/>
                <a:cs typeface="Helvetica" panose="020B0604020202020204" pitchFamily="34" charset="0"/>
              </a:rPr>
              <a:t>Champion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marL="285750" indent="-285750" defTabSz="462961">
              <a:buFont typeface="Arial" panose="020B0604020202020204" pitchFamily="34" charset="0"/>
              <a:buChar char="•"/>
            </a:pP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609600" y="4380313"/>
            <a:ext cx="6781799" cy="513089"/>
          </a:xfrm>
          <a:prstGeom prst="rect">
            <a:avLst/>
          </a:prstGeom>
          <a:noFill/>
        </p:spPr>
        <p:txBody>
          <a:bodyPr wrap="square">
            <a:spAutoFit/>
          </a:bodyPr>
          <a:lstStyle/>
          <a:p>
            <a:r>
              <a:rPr lang="en-US" sz="2734" b="1" dirty="0">
                <a:latin typeface="Helvetica" panose="020B0604020202020204" pitchFamily="34" charset="0"/>
                <a:cs typeface="Helvetica" panose="020B0604020202020204" pitchFamily="34" charset="0"/>
              </a:rPr>
              <a:t>WWW.STOPTHEBLEEDGEORGIA.ORG</a:t>
            </a:r>
            <a:endParaRPr lang="en-US" sz="2734" dirty="0"/>
          </a:p>
        </p:txBody>
      </p:sp>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GA </a:t>
            </a:r>
            <a:r>
              <a:rPr lang="en-US" sz="2700" i="0" dirty="0">
                <a:effectLst/>
                <a:latin typeface="Helvetica" panose="020B0604020202020204" pitchFamily="34" charset="0"/>
                <a:cs typeface="Helvetica" panose="020B0604020202020204" pitchFamily="34" charset="0"/>
              </a:rPr>
              <a:t>STOP THE BLEED</a:t>
            </a:r>
            <a:r>
              <a:rPr lang="en-US" sz="2700" i="0" baseline="30000" dirty="0">
                <a:effectLst/>
                <a:latin typeface="Helvetica" panose="020B0604020202020204" pitchFamily="34" charset="0"/>
                <a:cs typeface="Helvetica" panose="020B0604020202020204" pitchFamily="34" charset="0"/>
              </a:rPr>
              <a:t>®</a:t>
            </a:r>
            <a:r>
              <a:rPr lang="en-US" sz="2700" i="0" dirty="0">
                <a:effectLst/>
                <a:latin typeface="Helvetica" panose="020B0604020202020204" pitchFamily="34" charset="0"/>
                <a:cs typeface="Helvetica" panose="020B0604020202020204" pitchFamily="34" charset="0"/>
              </a:rPr>
              <a:t> </a:t>
            </a:r>
            <a:r>
              <a:rPr lang="en-US" sz="2700" dirty="0"/>
              <a:t>Instructor Registration</a:t>
            </a:r>
          </a:p>
        </p:txBody>
      </p:sp>
      <p:pic>
        <p:nvPicPr>
          <p:cNvPr id="2" name="Picture 1">
            <a:extLst>
              <a:ext uri="{FF2B5EF4-FFF2-40B4-BE49-F238E27FC236}">
                <a16:creationId xmlns:a16="http://schemas.microsoft.com/office/drawing/2014/main" id="{85E00EF7-3112-4360-9088-61A8F7AE98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 y="847725"/>
            <a:ext cx="3448050" cy="3448050"/>
          </a:xfrm>
          <a:prstGeom prst="rect">
            <a:avLst/>
          </a:prstGeom>
        </p:spPr>
      </p:pic>
    </p:spTree>
    <p:extLst>
      <p:ext uri="{BB962C8B-B14F-4D97-AF65-F5344CB8AC3E}">
        <p14:creationId xmlns:p14="http://schemas.microsoft.com/office/powerpoint/2010/main" val="86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1231868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4" name="Title 1">
            <a:extLst>
              <a:ext uri="{FF2B5EF4-FFF2-40B4-BE49-F238E27FC236}">
                <a16:creationId xmlns:a16="http://schemas.microsoft.com/office/drawing/2014/main" id="{8D66EE15-9415-494F-A519-D27F084207DC}"/>
              </a:ext>
            </a:extLst>
          </p:cNvPr>
          <p:cNvSpPr>
            <a:spLocks noGrp="1"/>
          </p:cNvSpPr>
          <p:nvPr>
            <p:ph type="title"/>
          </p:nvPr>
        </p:nvSpPr>
        <p:spPr>
          <a:xfrm>
            <a:off x="868680" y="295751"/>
            <a:ext cx="7894320" cy="420756"/>
          </a:xfrm>
        </p:spPr>
        <p:txBody>
          <a:bodyPr/>
          <a:lstStyle/>
          <a:p>
            <a:r>
              <a:rPr lang="en-US" sz="2730" dirty="0"/>
              <a:t>“Georgia Kit”</a:t>
            </a:r>
            <a:endParaRPr lang="en-US" sz="2700" dirty="0"/>
          </a:p>
        </p:txBody>
      </p:sp>
      <p:sp>
        <p:nvSpPr>
          <p:cNvPr id="11" name="Title 1">
            <a:extLst>
              <a:ext uri="{FF2B5EF4-FFF2-40B4-BE49-F238E27FC236}">
                <a16:creationId xmlns:a16="http://schemas.microsoft.com/office/drawing/2014/main" id="{A7470D3D-AE10-7FAF-2686-49D1E3389A3C}"/>
              </a:ext>
            </a:extLst>
          </p:cNvPr>
          <p:cNvSpPr txBox="1">
            <a:spLocks/>
          </p:cNvSpPr>
          <p:nvPr/>
        </p:nvSpPr>
        <p:spPr>
          <a:xfrm>
            <a:off x="4114800" y="1260158"/>
            <a:ext cx="4144756" cy="1846659"/>
          </a:xfrm>
          <a:prstGeom prst="rect">
            <a:avLst/>
          </a:prstGeom>
          <a:noFill/>
        </p:spPr>
        <p:txBody>
          <a:bodyPr wrap="square" lIns="0" tIns="0" rIns="0" bIns="0">
            <a:spAutoFit/>
          </a:bodyPr>
          <a:lstStyle>
            <a:lvl1pPr>
              <a:defRPr sz="4800" b="1" i="0">
                <a:solidFill>
                  <a:schemeClr val="bg1"/>
                </a:solidFill>
                <a:latin typeface="HelveticaNeueLTStd-Bd"/>
                <a:ea typeface="+mj-ea"/>
                <a:cs typeface="HelveticaNeueLTStd-Bd"/>
              </a:defRPr>
            </a:lvl1pPr>
          </a:lstStyle>
          <a:p>
            <a:pPr marL="231480" lvl="3" defTabSz="462961"/>
            <a:r>
              <a:rPr lang="en-US" sz="2400" b="1" kern="0" dirty="0">
                <a:solidFill>
                  <a:srgbClr val="404040"/>
                </a:solidFill>
              </a:rPr>
              <a:t>North American Rescue</a:t>
            </a:r>
            <a:br>
              <a:rPr lang="en-US" sz="2400" b="1" kern="0" dirty="0">
                <a:solidFill>
                  <a:srgbClr val="404040"/>
                </a:solidFill>
              </a:rPr>
            </a:br>
            <a:r>
              <a:rPr lang="en-US" sz="2400" b="1" kern="0" dirty="0">
                <a:solidFill>
                  <a:srgbClr val="404040"/>
                </a:solidFill>
              </a:rPr>
              <a:t>Cost per kit: $39.98</a:t>
            </a:r>
            <a:br>
              <a:rPr lang="en-US" sz="2400" b="1" kern="0" dirty="0">
                <a:solidFill>
                  <a:srgbClr val="404040"/>
                </a:solidFill>
              </a:rPr>
            </a:br>
            <a:r>
              <a:rPr lang="en-US" sz="2400" b="1" kern="0" dirty="0">
                <a:solidFill>
                  <a:srgbClr val="404040"/>
                </a:solidFill>
              </a:rPr>
              <a:t>Item #: 85-1563</a:t>
            </a:r>
            <a:br>
              <a:rPr lang="en-US" sz="2400" b="1" kern="0" dirty="0">
                <a:solidFill>
                  <a:srgbClr val="404040"/>
                </a:solidFill>
              </a:rPr>
            </a:br>
            <a:r>
              <a:rPr lang="en-US" sz="2400" b="1" kern="0" dirty="0">
                <a:solidFill>
                  <a:srgbClr val="404040"/>
                </a:solidFill>
              </a:rPr>
              <a:t>Phone: 888.689.6277</a:t>
            </a:r>
            <a:br>
              <a:rPr lang="en-US" sz="2400" b="1" kern="0" dirty="0">
                <a:solidFill>
                  <a:srgbClr val="404040"/>
                </a:solidFill>
              </a:rPr>
            </a:br>
            <a:r>
              <a:rPr lang="en-US" sz="2400" b="1" kern="0" dirty="0">
                <a:solidFill>
                  <a:srgbClr val="404040"/>
                </a:solidFill>
              </a:rPr>
              <a:t>Email: info@NARescue.com</a:t>
            </a:r>
          </a:p>
        </p:txBody>
      </p:sp>
      <p:pic>
        <p:nvPicPr>
          <p:cNvPr id="12" name="Picture 11">
            <a:extLst>
              <a:ext uri="{FF2B5EF4-FFF2-40B4-BE49-F238E27FC236}">
                <a16:creationId xmlns:a16="http://schemas.microsoft.com/office/drawing/2014/main" id="{AE85AFFE-2638-C4B7-1C2D-FF99A020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62" y="1230008"/>
            <a:ext cx="3381731" cy="3381731"/>
          </a:xfrm>
          <a:prstGeom prst="rect">
            <a:avLst/>
          </a:prstGeom>
        </p:spPr>
      </p:pic>
    </p:spTree>
    <p:extLst>
      <p:ext uri="{BB962C8B-B14F-4D97-AF65-F5344CB8AC3E}">
        <p14:creationId xmlns:p14="http://schemas.microsoft.com/office/powerpoint/2010/main" val="42025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810491" y="4557544"/>
            <a:ext cx="7994777" cy="280462"/>
          </a:xfrm>
          <a:prstGeom prst="rect">
            <a:avLst/>
          </a:prstGeom>
        </p:spPr>
        <p:txBody>
          <a:bodyPr vert="horz" lIns="46292" tIns="23146" rIns="46292" bIns="2314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25" b="1" spc="75" dirty="0">
                <a:solidFill>
                  <a:srgbClr val="AB2328"/>
                </a:solidFill>
                <a:latin typeface="Franklin Gothic Heavy" panose="020B0903020102020204" pitchFamily="34" charset="0"/>
              </a:rPr>
              <a:t>https://www.surveymonkey.com/r/GASTOPTHEBLEED</a:t>
            </a:r>
          </a:p>
        </p:txBody>
      </p:sp>
      <p:sp>
        <p:nvSpPr>
          <p:cNvPr id="6" name="Rectangle 5">
            <a:extLst>
              <a:ext uri="{FF2B5EF4-FFF2-40B4-BE49-F238E27FC236}">
                <a16:creationId xmlns:a16="http://schemas.microsoft.com/office/drawing/2014/main" id="{47FF9E09-E502-44D1-AC8E-D3E6088985B4}"/>
              </a:ext>
            </a:extLst>
          </p:cNvPr>
          <p:cNvSpPr/>
          <p:nvPr/>
        </p:nvSpPr>
        <p:spPr>
          <a:xfrm>
            <a:off x="-2435" y="-30782"/>
            <a:ext cx="602510" cy="5194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30" b="1" i="1" dirty="0">
              <a:solidFill>
                <a:schemeClr val="bg1"/>
              </a:solidFill>
              <a:latin typeface="HelveticaNeueLTStd-Roman"/>
              <a:cs typeface="HelveticaNeueLTStd-Roman"/>
            </a:endParaRPr>
          </a:p>
          <a:p>
            <a:pPr algn="ctr"/>
            <a:r>
              <a:rPr lang="en-US" sz="2430" b="1" i="1" dirty="0">
                <a:solidFill>
                  <a:schemeClr val="bg1"/>
                </a:solidFill>
                <a:latin typeface="HelveticaNeueLTStd-Roman"/>
                <a:cs typeface="HelveticaNeueLTStd-Roman"/>
              </a:rPr>
              <a:t>IMPORTANT SURVEY!</a:t>
            </a:r>
            <a:r>
              <a:rPr lang="en-US" sz="2430" b="1" dirty="0">
                <a:solidFill>
                  <a:schemeClr val="bg1"/>
                </a:solidFill>
                <a:latin typeface="HelveticaNeueLTStd-Roman"/>
                <a:cs typeface="HelveticaNeueLTStd-Roman"/>
              </a:rPr>
              <a:t>:</a:t>
            </a:r>
            <a:br>
              <a:rPr lang="en-US" sz="2430" b="1" dirty="0">
                <a:solidFill>
                  <a:schemeClr val="bg1"/>
                </a:solidFill>
                <a:latin typeface="HelveticaNeueLTStd-Roman"/>
                <a:cs typeface="HelveticaNeueLTStd-Roman"/>
              </a:rPr>
            </a:br>
            <a:endParaRPr lang="en-US" sz="2430" dirty="0">
              <a:solidFill>
                <a:schemeClr val="bg1"/>
              </a:solidFill>
            </a:endParaRPr>
          </a:p>
        </p:txBody>
      </p:sp>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0" y="156159"/>
            <a:ext cx="1157288" cy="1157288"/>
          </a:xfrm>
          <a:prstGeom prst="rect">
            <a:avLst/>
          </a:prstGeom>
        </p:spPr>
      </p:pic>
      <p:sp>
        <p:nvSpPr>
          <p:cNvPr id="7" name="TextBox 6">
            <a:extLst>
              <a:ext uri="{FF2B5EF4-FFF2-40B4-BE49-F238E27FC236}">
                <a16:creationId xmlns:a16="http://schemas.microsoft.com/office/drawing/2014/main" id="{AE2B0A08-0D90-447C-B2F2-914A679AF6B9}"/>
              </a:ext>
            </a:extLst>
          </p:cNvPr>
          <p:cNvSpPr txBox="1"/>
          <p:nvPr/>
        </p:nvSpPr>
        <p:spPr>
          <a:xfrm>
            <a:off x="810491" y="1332849"/>
            <a:ext cx="5408468" cy="2874185"/>
          </a:xfrm>
          <a:prstGeom prst="rect">
            <a:avLst/>
          </a:prstGeom>
          <a:noFill/>
          <a:ln>
            <a:solidFill>
              <a:schemeClr val="tx1"/>
            </a:solidFill>
          </a:ln>
        </p:spPr>
        <p:txBody>
          <a:bodyPr wrap="square">
            <a:spAutoFit/>
          </a:bodyPr>
          <a:lstStyle/>
          <a:p>
            <a:pPr algn="ctr">
              <a:lnSpc>
                <a:spcPct val="114000"/>
              </a:lnSpc>
            </a:pPr>
            <a:r>
              <a:rPr lang="en-US" sz="2400" b="1" dirty="0">
                <a:latin typeface="Franklin Gothic Book" panose="020B0503020102020204" pitchFamily="34" charset="0"/>
              </a:rPr>
              <a:t>Be Sure to Enter the Following…</a:t>
            </a:r>
          </a:p>
          <a:p>
            <a:pPr algn="ctr">
              <a:lnSpc>
                <a:spcPct val="114000"/>
              </a:lnSpc>
            </a:pPr>
            <a:r>
              <a:rPr lang="en-US" sz="1800" dirty="0">
                <a:latin typeface="Franklin Gothic Book" panose="020B0503020102020204" pitchFamily="34" charset="0"/>
              </a:rPr>
              <a:t>Program Type: </a:t>
            </a:r>
          </a:p>
          <a:p>
            <a:pPr marR="0" lvl="0" algn="ctr">
              <a:lnSpc>
                <a:spcPct val="107000"/>
              </a:lnSpc>
              <a:spcBef>
                <a:spcPts val="0"/>
              </a:spcBef>
              <a:spcAft>
                <a:spcPts val="800"/>
              </a:spcAft>
            </a:pPr>
            <a:r>
              <a:rPr lang="en-US" sz="1800" b="1" dirty="0">
                <a:solidFill>
                  <a:srgbClr val="C00000"/>
                </a:solidFill>
                <a:effectLst/>
                <a:latin typeface="Franklin Gothic Heavy" panose="020B0903020102020204" pitchFamily="34" charset="0"/>
                <a:ea typeface="Calibri" panose="020F0502020204030204" pitchFamily="34" charset="0"/>
                <a:cs typeface="Times New Roman" panose="02020603050405020304" pitchFamily="18" charset="0"/>
              </a:rPr>
              <a:t>STOP THE BLEED® Instructor Orientation</a:t>
            </a:r>
            <a:endParaRPr lang="en-US" sz="1800" b="1" dirty="0">
              <a:solidFill>
                <a:srgbClr val="C00000"/>
              </a:solidFill>
              <a:latin typeface="Franklin Gothic Heavy" panose="020B090302010202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sz="1800" dirty="0">
                <a:latin typeface="Franklin Gothic Book" panose="020B0503020102020204" pitchFamily="34" charset="0"/>
              </a:rPr>
              <a:t>Program Location: </a:t>
            </a:r>
          </a:p>
          <a:p>
            <a:pPr algn="ctr">
              <a:lnSpc>
                <a:spcPct val="114000"/>
              </a:lnSpc>
            </a:pPr>
            <a:r>
              <a:rPr lang="en-US" sz="1800" b="1" u="sng" dirty="0">
                <a:solidFill>
                  <a:srgbClr val="C00000"/>
                </a:solidFill>
                <a:latin typeface="Franklin Gothic Heavy" panose="020B0903020102020204" pitchFamily="34" charset="0"/>
              </a:rPr>
              <a:t>ONLINE</a:t>
            </a:r>
            <a:endParaRPr lang="en-US" sz="675" b="1" u="sng" dirty="0">
              <a:solidFill>
                <a:srgbClr val="C00000"/>
              </a:solidFill>
              <a:latin typeface="Franklin Gothic Heavy" panose="020B0903020102020204" pitchFamily="34" charset="0"/>
            </a:endParaRPr>
          </a:p>
          <a:p>
            <a:pPr algn="ctr">
              <a:lnSpc>
                <a:spcPct val="114000"/>
              </a:lnSpc>
            </a:pPr>
            <a:r>
              <a:rPr lang="en-US" sz="1800" dirty="0">
                <a:latin typeface="Franklin Gothic Book" panose="020B0503020102020204" pitchFamily="34" charset="0"/>
              </a:rPr>
              <a:t>Program Number</a:t>
            </a:r>
            <a:r>
              <a:rPr lang="en-US" sz="1800" b="1" dirty="0">
                <a:latin typeface="Franklin Gothic Book" panose="020B0503020102020204" pitchFamily="34" charset="0"/>
              </a:rPr>
              <a:t>:</a:t>
            </a:r>
          </a:p>
          <a:p>
            <a:pPr algn="ctr"/>
            <a:r>
              <a:rPr lang="en-US" sz="40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55551</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F028CD8-BD45-4D99-9536-6F93594D2BE4}"/>
              </a:ext>
            </a:extLst>
          </p:cNvPr>
          <p:cNvSpPr txBox="1"/>
          <p:nvPr/>
        </p:nvSpPr>
        <p:spPr>
          <a:xfrm>
            <a:off x="1861242" y="250058"/>
            <a:ext cx="6999607" cy="969496"/>
          </a:xfrm>
          <a:prstGeom prst="rect">
            <a:avLst/>
          </a:prstGeom>
          <a:noFill/>
        </p:spPr>
        <p:txBody>
          <a:bodyPr wrap="square">
            <a:spAutoFit/>
          </a:bodyPr>
          <a:lstStyle/>
          <a:p>
            <a:r>
              <a:rPr lang="en-US" sz="3000" b="1" dirty="0">
                <a:latin typeface="Franklin Gothic Heavy" panose="020B0903020102020204" pitchFamily="34" charset="0"/>
              </a:rPr>
              <a:t>National STOP THE BLEED</a:t>
            </a:r>
            <a:r>
              <a:rPr lang="en-US" sz="3000" b="1" baseline="30000" dirty="0">
                <a:latin typeface="Franklin Gothic Heavy" panose="020B0903020102020204" pitchFamily="34" charset="0"/>
              </a:rPr>
              <a:t>®</a:t>
            </a:r>
            <a:r>
              <a:rPr lang="en-US" sz="3000" b="1" dirty="0">
                <a:latin typeface="Franklin Gothic Heavy" panose="020B0903020102020204" pitchFamily="34" charset="0"/>
              </a:rPr>
              <a:t> Month</a:t>
            </a:r>
          </a:p>
          <a:p>
            <a:r>
              <a:rPr lang="en-US" sz="2700" b="1" dirty="0">
                <a:latin typeface="Franklin Gothic Heavy" panose="020B0903020102020204" pitchFamily="34" charset="0"/>
              </a:rPr>
              <a:t>Training Blitz - Education Survey</a:t>
            </a:r>
            <a:endParaRPr lang="en-US" sz="2700" dirty="0">
              <a:latin typeface="Franklin Gothic Heavy" panose="020B0903020102020204" pitchFamily="34" charset="0"/>
            </a:endParaRPr>
          </a:p>
        </p:txBody>
      </p:sp>
      <p:pic>
        <p:nvPicPr>
          <p:cNvPr id="3" name="Picture 2"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71" y="1313447"/>
            <a:ext cx="2314515" cy="3000383"/>
          </a:xfrm>
          <a:prstGeom prst="rect">
            <a:avLst/>
          </a:prstGeom>
        </p:spPr>
      </p:pic>
    </p:spTree>
    <p:extLst>
      <p:ext uri="{BB962C8B-B14F-4D97-AF65-F5344CB8AC3E}">
        <p14:creationId xmlns:p14="http://schemas.microsoft.com/office/powerpoint/2010/main" val="47005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36" y="249569"/>
            <a:ext cx="3913079" cy="420756"/>
          </a:xfrm>
        </p:spPr>
        <p:txBody>
          <a:bodyPr/>
          <a:lstStyle/>
          <a:p>
            <a:r>
              <a:rPr lang="en-US" sz="2734" dirty="0"/>
              <a:t>Who Can Teach?</a:t>
            </a:r>
          </a:p>
        </p:txBody>
      </p:sp>
      <p:sp>
        <p:nvSpPr>
          <p:cNvPr id="3" name="Content Placeholder 2"/>
          <p:cNvSpPr>
            <a:spLocks noGrp="1"/>
          </p:cNvSpPr>
          <p:nvPr>
            <p:ph sz="half" idx="2"/>
          </p:nvPr>
        </p:nvSpPr>
        <p:spPr>
          <a:xfrm>
            <a:off x="868680" y="1915954"/>
            <a:ext cx="3579876" cy="3047524"/>
          </a:xfrm>
        </p:spPr>
        <p:txBody>
          <a:bodyPr>
            <a:normAutofit/>
          </a:bodyPr>
          <a:lstStyle/>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Athletic Trainer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Correctional Officer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Lifeguard</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Nursing Assistant (CNA)</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Medical Assistant (CMA)</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Registered Nurse Anesthetist (CRNA)</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Dentist (DMD/DDS)</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Chiropractic Medicine (DC)</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Osteopathic Medicine (DO)</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Pharmacy (PharmD)</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Podiatric Medicine (DPM)</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Doctor of Veterinary Medicine (DVM)</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Emergency Medical Responder (EMR)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Emergency Medical Technician (EMT) </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Medical Doctor (MD)</a:t>
            </a:r>
          </a:p>
        </p:txBody>
      </p:sp>
      <p:sp>
        <p:nvSpPr>
          <p:cNvPr id="7" name="Content Placeholder 6">
            <a:extLst>
              <a:ext uri="{FF2B5EF4-FFF2-40B4-BE49-F238E27FC236}">
                <a16:creationId xmlns:a16="http://schemas.microsoft.com/office/drawing/2014/main" id="{688B6332-A75E-48E0-9232-9CA15A978722}"/>
              </a:ext>
            </a:extLst>
          </p:cNvPr>
          <p:cNvSpPr>
            <a:spLocks noGrp="1"/>
          </p:cNvSpPr>
          <p:nvPr>
            <p:ph sz="half" idx="3"/>
          </p:nvPr>
        </p:nvSpPr>
        <p:spPr>
          <a:xfrm>
            <a:off x="5196935" y="1915954"/>
            <a:ext cx="3579876" cy="2835841"/>
          </a:xfrm>
        </p:spPr>
        <p:txBody>
          <a:bodyPr/>
          <a:lstStyle/>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Military Medic/Corpsman</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Non-Clinical Injury Prevention Coordinator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Nurse Practitioner (NP)</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Nurse (RN/LPN/LVN)</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Occupational Therapist (OT)</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Paramedic</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Physical Therapist (PT)</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Physician Assistant (PA)</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Registered Dietitian (RD)</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Registered Pharmacist (</a:t>
            </a:r>
            <a:r>
              <a:rPr lang="en-US" sz="1215" dirty="0" err="1">
                <a:solidFill>
                  <a:schemeClr val="tx1"/>
                </a:solidFill>
                <a:latin typeface="Helvetica" panose="020B0604020202020204" pitchFamily="34" charset="0"/>
                <a:cs typeface="Helvetica" panose="020B0604020202020204" pitchFamily="34" charset="0"/>
              </a:rPr>
              <a:t>R.Ph</a:t>
            </a:r>
            <a:r>
              <a:rPr lang="en-US" sz="1215" dirty="0">
                <a:solidFill>
                  <a:schemeClr val="tx1"/>
                </a:solidFill>
                <a:latin typeface="Helvetica" panose="020B0604020202020204" pitchFamily="34" charset="0"/>
                <a:cs typeface="Helvetica" panose="020B0604020202020204" pitchFamily="34" charset="0"/>
              </a:rPr>
              <a:t>)</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Respiratory Therapist (RT)</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Ski Patrol</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Sworn Law Enforcement Officer</a:t>
            </a:r>
          </a:p>
          <a:p>
            <a:pPr marL="143872" indent="-143872"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TCCC/TECC Instructor</a:t>
            </a:r>
          </a:p>
          <a:p>
            <a:endParaRPr lang="en-US" sz="1418" dirty="0">
              <a:solidFill>
                <a:srgbClr val="1D2258"/>
              </a:solidFill>
            </a:endParaRPr>
          </a:p>
        </p:txBody>
      </p:sp>
      <p:sp>
        <p:nvSpPr>
          <p:cNvPr id="4" name="object 2">
            <a:extLst>
              <a:ext uri="{FF2B5EF4-FFF2-40B4-BE49-F238E27FC236}">
                <a16:creationId xmlns:a16="http://schemas.microsoft.com/office/drawing/2014/main" id="{3CAF075F-F59E-49E9-A710-79CB779E16DC}"/>
              </a:ext>
            </a:extLst>
          </p:cNvPr>
          <p:cNvSpPr/>
          <p:nvPr/>
        </p:nvSpPr>
        <p:spPr>
          <a:xfrm>
            <a:off x="457200" y="-26836"/>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8" name="Title 1">
            <a:extLst>
              <a:ext uri="{FF2B5EF4-FFF2-40B4-BE49-F238E27FC236}">
                <a16:creationId xmlns:a16="http://schemas.microsoft.com/office/drawing/2014/main" id="{D4355904-169B-4E64-A2F7-AFCD4A3952AA}"/>
              </a:ext>
            </a:extLst>
          </p:cNvPr>
          <p:cNvSpPr txBox="1">
            <a:spLocks/>
          </p:cNvSpPr>
          <p:nvPr/>
        </p:nvSpPr>
        <p:spPr>
          <a:xfrm>
            <a:off x="868680" y="334327"/>
            <a:ext cx="6956584" cy="420756"/>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462961"/>
            <a:r>
              <a:rPr lang="en-US" sz="2734" kern="0" dirty="0"/>
              <a:t>Who Can Teach </a:t>
            </a:r>
            <a:r>
              <a:rPr lang="en-US" sz="1620" kern="0" dirty="0"/>
              <a:t>(1 of 2)</a:t>
            </a:r>
            <a:endParaRPr lang="en-US" sz="2734" kern="0" dirty="0"/>
          </a:p>
        </p:txBody>
      </p:sp>
      <p:sp>
        <p:nvSpPr>
          <p:cNvPr id="11" name="object 3">
            <a:extLst>
              <a:ext uri="{FF2B5EF4-FFF2-40B4-BE49-F238E27FC236}">
                <a16:creationId xmlns:a16="http://schemas.microsoft.com/office/drawing/2014/main" id="{C9565724-229B-42A1-8E82-612FDE9AFBAF}"/>
              </a:ext>
            </a:extLst>
          </p:cNvPr>
          <p:cNvSpPr/>
          <p:nvPr/>
        </p:nvSpPr>
        <p:spPr>
          <a:xfrm>
            <a:off x="868680" y="1183005"/>
            <a:ext cx="7406640" cy="637021"/>
          </a:xfrm>
          <a:custGeom>
            <a:avLst/>
            <a:gdLst/>
            <a:ahLst/>
            <a:cxnLst/>
            <a:rect l="l" t="t" r="r" b="b"/>
            <a:pathLst>
              <a:path w="10604500" h="2374900">
                <a:moveTo>
                  <a:pt x="10363200" y="0"/>
                </a:moveTo>
                <a:lnTo>
                  <a:pt x="241300" y="0"/>
                </a:ln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close/>
              </a:path>
            </a:pathLst>
          </a:custGeom>
          <a:noFill/>
        </p:spPr>
        <p:txBody>
          <a:bodyPr wrap="square" lIns="0" tIns="0" rIns="0" bIns="0" rtlCol="0"/>
          <a:lstStyle/>
          <a:p>
            <a:pPr algn="l" fontAlgn="base"/>
            <a:r>
              <a:rPr lang="en-US" sz="1215" b="1" dirty="0">
                <a:solidFill>
                  <a:srgbClr val="333333"/>
                </a:solidFill>
                <a:latin typeface="Helvetica" panose="020B0604020202020204" pitchFamily="34" charset="0"/>
                <a:cs typeface="Helvetica" panose="020B0604020202020204" pitchFamily="34" charset="0"/>
              </a:rPr>
              <a:t>INSTRUCTOR ELIGIBILITY: Anyone that has successfully completed Bleeding Control training or STOP THE BLEED</a:t>
            </a:r>
            <a:r>
              <a:rPr lang="en-US" sz="1215" b="1" baseline="30000" dirty="0">
                <a:solidFill>
                  <a:srgbClr val="333333"/>
                </a:solidFill>
                <a:latin typeface="Helvetica" panose="020B0604020202020204" pitchFamily="34" charset="0"/>
                <a:cs typeface="Helvetica" panose="020B0604020202020204" pitchFamily="34" charset="0"/>
              </a:rPr>
              <a:t>®</a:t>
            </a:r>
            <a:r>
              <a:rPr lang="en-US" sz="1215" b="1" dirty="0">
                <a:solidFill>
                  <a:srgbClr val="333333"/>
                </a:solidFill>
                <a:latin typeface="Helvetica" panose="020B0604020202020204" pitchFamily="34" charset="0"/>
                <a:cs typeface="Helvetica" panose="020B0604020202020204" pitchFamily="34" charset="0"/>
              </a:rPr>
              <a:t> Basic Course and meets the following professional requirements:</a:t>
            </a:r>
          </a:p>
          <a:p>
            <a:pPr algn="l" fontAlgn="base"/>
            <a:endParaRPr lang="en-US" sz="557" b="1" dirty="0">
              <a:solidFill>
                <a:srgbClr val="333333"/>
              </a:solidFill>
              <a:latin typeface="Helvetica" panose="020B0604020202020204" pitchFamily="34" charset="0"/>
              <a:cs typeface="Helvetica" panose="020B0604020202020204" pitchFamily="34" charset="0"/>
            </a:endParaRPr>
          </a:p>
          <a:p>
            <a:pPr algn="l" fontAlgn="base"/>
            <a:r>
              <a:rPr lang="en-US" sz="1215" b="1" u="sng" cap="all" dirty="0">
                <a:solidFill>
                  <a:srgbClr val="000000"/>
                </a:solidFill>
                <a:latin typeface="Helvetica" panose="020B0604020202020204" pitchFamily="34" charset="0"/>
                <a:cs typeface="Helvetica" panose="020B0604020202020204" pitchFamily="34" charset="0"/>
              </a:rPr>
              <a:t>HEALTHCARE PROFESSIONALS</a:t>
            </a:r>
          </a:p>
        </p:txBody>
      </p:sp>
      <p:pic>
        <p:nvPicPr>
          <p:cNvPr id="12" name="Picture 11" descr="A red and white sign&#10;&#10;Description automatically generated with low confidence">
            <a:extLst>
              <a:ext uri="{FF2B5EF4-FFF2-40B4-BE49-F238E27FC236}">
                <a16:creationId xmlns:a16="http://schemas.microsoft.com/office/drawing/2014/main" id="{AE564F66-77A9-4119-BAB6-07913F959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4" name="Picture 13" descr="A red and white logo&#10;&#10;Description automatically generated with medium confidence">
            <a:extLst>
              <a:ext uri="{FF2B5EF4-FFF2-40B4-BE49-F238E27FC236}">
                <a16:creationId xmlns:a16="http://schemas.microsoft.com/office/drawing/2014/main" id="{7D0D818F-1E37-40F1-8283-F5F00F914D00}"/>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415524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36" y="249569"/>
            <a:ext cx="3913079" cy="420756"/>
          </a:xfrm>
        </p:spPr>
        <p:txBody>
          <a:bodyPr/>
          <a:lstStyle/>
          <a:p>
            <a:r>
              <a:rPr lang="en-US" sz="2734" dirty="0"/>
              <a:t>Who Can Teach?</a:t>
            </a:r>
          </a:p>
        </p:txBody>
      </p:sp>
      <p:sp>
        <p:nvSpPr>
          <p:cNvPr id="4" name="object 2">
            <a:extLst>
              <a:ext uri="{FF2B5EF4-FFF2-40B4-BE49-F238E27FC236}">
                <a16:creationId xmlns:a16="http://schemas.microsoft.com/office/drawing/2014/main" id="{3CAF075F-F59E-49E9-A710-79CB779E16DC}"/>
              </a:ext>
            </a:extLst>
          </p:cNvPr>
          <p:cNvSpPr/>
          <p:nvPr/>
        </p:nvSpPr>
        <p:spPr>
          <a:xfrm>
            <a:off x="457200" y="-26836"/>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8" name="Title 1">
            <a:extLst>
              <a:ext uri="{FF2B5EF4-FFF2-40B4-BE49-F238E27FC236}">
                <a16:creationId xmlns:a16="http://schemas.microsoft.com/office/drawing/2014/main" id="{D4355904-169B-4E64-A2F7-AFCD4A3952AA}"/>
              </a:ext>
            </a:extLst>
          </p:cNvPr>
          <p:cNvSpPr txBox="1">
            <a:spLocks/>
          </p:cNvSpPr>
          <p:nvPr/>
        </p:nvSpPr>
        <p:spPr>
          <a:xfrm>
            <a:off x="868680" y="334327"/>
            <a:ext cx="6956584" cy="420756"/>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462961"/>
            <a:r>
              <a:rPr lang="en-US" sz="2734" kern="0" dirty="0"/>
              <a:t>Who Can Teach </a:t>
            </a:r>
            <a:r>
              <a:rPr lang="en-US" sz="1620" kern="0" dirty="0"/>
              <a:t>(2 of 2)</a:t>
            </a:r>
            <a:endParaRPr lang="en-US" sz="2734" kern="0" dirty="0"/>
          </a:p>
        </p:txBody>
      </p:sp>
      <p:sp>
        <p:nvSpPr>
          <p:cNvPr id="11" name="object 3">
            <a:extLst>
              <a:ext uri="{FF2B5EF4-FFF2-40B4-BE49-F238E27FC236}">
                <a16:creationId xmlns:a16="http://schemas.microsoft.com/office/drawing/2014/main" id="{C9565724-229B-42A1-8E82-612FDE9AFBAF}"/>
              </a:ext>
            </a:extLst>
          </p:cNvPr>
          <p:cNvSpPr/>
          <p:nvPr/>
        </p:nvSpPr>
        <p:spPr>
          <a:xfrm>
            <a:off x="868680" y="1183005"/>
            <a:ext cx="7406640" cy="637021"/>
          </a:xfrm>
          <a:custGeom>
            <a:avLst/>
            <a:gdLst/>
            <a:ahLst/>
            <a:cxnLst/>
            <a:rect l="l" t="t" r="r" b="b"/>
            <a:pathLst>
              <a:path w="10604500" h="2374900">
                <a:moveTo>
                  <a:pt x="10363200" y="0"/>
                </a:moveTo>
                <a:lnTo>
                  <a:pt x="241300" y="0"/>
                </a:ln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close/>
              </a:path>
            </a:pathLst>
          </a:custGeom>
          <a:noFill/>
        </p:spPr>
        <p:txBody>
          <a:bodyPr wrap="square" lIns="0" tIns="0" rIns="0" bIns="0" rtlCol="0"/>
          <a:lstStyle/>
          <a:p>
            <a:pPr algn="l" fontAlgn="base"/>
            <a:r>
              <a:rPr lang="en-US" sz="1215" b="1" dirty="0">
                <a:latin typeface="Helvetica" panose="020B0604020202020204" pitchFamily="34" charset="0"/>
                <a:cs typeface="Helvetica" panose="020B0604020202020204" pitchFamily="34" charset="0"/>
              </a:rPr>
              <a:t>INSTRUCTOR ELIGIBILITY: Anyone that has successfully completed Bleeding Control training or STOP THE BLEED</a:t>
            </a:r>
            <a:r>
              <a:rPr lang="en-US" sz="1215" b="1" baseline="30000" dirty="0">
                <a:latin typeface="Helvetica" panose="020B0604020202020204" pitchFamily="34" charset="0"/>
                <a:cs typeface="Helvetica" panose="020B0604020202020204" pitchFamily="34" charset="0"/>
              </a:rPr>
              <a:t>®</a:t>
            </a:r>
            <a:r>
              <a:rPr lang="en-US" sz="1215" b="1" dirty="0">
                <a:latin typeface="Helvetica" panose="020B0604020202020204" pitchFamily="34" charset="0"/>
                <a:cs typeface="Helvetica" panose="020B0604020202020204" pitchFamily="34" charset="0"/>
              </a:rPr>
              <a:t> Basic Course and meets the following professional requirements:</a:t>
            </a:r>
          </a:p>
          <a:p>
            <a:pPr algn="l" fontAlgn="base"/>
            <a:endParaRPr lang="en-US" sz="557" b="1" dirty="0">
              <a:latin typeface="Helvetica" panose="020B0604020202020204" pitchFamily="34" charset="0"/>
              <a:cs typeface="Helvetica" panose="020B0604020202020204" pitchFamily="34" charset="0"/>
            </a:endParaRPr>
          </a:p>
          <a:p>
            <a:pPr algn="l" fontAlgn="base"/>
            <a:r>
              <a:rPr lang="en-US" sz="1215" b="1" u="sng" cap="all" dirty="0">
                <a:latin typeface="Helvetica" panose="020B0604020202020204" pitchFamily="34" charset="0"/>
                <a:cs typeface="Helvetica" panose="020B0604020202020204" pitchFamily="34" charset="0"/>
              </a:rPr>
              <a:t>NON- HEALTHCARE PROFESSIONALS*</a:t>
            </a:r>
          </a:p>
          <a:p>
            <a:pPr algn="l" fontAlgn="base"/>
            <a:endParaRPr lang="en-US" sz="405" u="sng" cap="all"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1215" dirty="0">
              <a:latin typeface="Helvetica" panose="020B0604020202020204" pitchFamily="34" charset="0"/>
              <a:cs typeface="Helvetica" panose="020B0604020202020204" pitchFamily="34" charset="0"/>
            </a:endParaRPr>
          </a:p>
          <a:p>
            <a:pPr algn="l" fontAlgn="base"/>
            <a:endParaRPr lang="en-US" sz="493" b="1" dirty="0">
              <a:latin typeface="Helvetica" panose="020B0604020202020204" pitchFamily="34" charset="0"/>
              <a:cs typeface="Helvetica" panose="020B0604020202020204" pitchFamily="34" charset="0"/>
            </a:endParaRPr>
          </a:p>
          <a:p>
            <a:pPr algn="l" fontAlgn="base"/>
            <a:r>
              <a:rPr lang="en-US" sz="1215" b="1" dirty="0">
                <a:latin typeface="Helvetica" panose="020B0604020202020204" pitchFamily="34" charset="0"/>
                <a:cs typeface="Helvetica" panose="020B0604020202020204" pitchFamily="34" charset="0"/>
              </a:rPr>
              <a:t>*Individuals under this category must complete and pass the online Interactive STOP THE BLEED</a:t>
            </a:r>
            <a:r>
              <a:rPr lang="en-US" sz="1215" b="1" baseline="30000" dirty="0">
                <a:latin typeface="Helvetica" panose="020B0604020202020204" pitchFamily="34" charset="0"/>
                <a:cs typeface="Helvetica" panose="020B0604020202020204" pitchFamily="34" charset="0"/>
              </a:rPr>
              <a:t>®</a:t>
            </a:r>
            <a:r>
              <a:rPr lang="en-US" sz="1215" b="1" dirty="0">
                <a:latin typeface="Helvetica" panose="020B0604020202020204" pitchFamily="34" charset="0"/>
                <a:cs typeface="Helvetica" panose="020B0604020202020204" pitchFamily="34" charset="0"/>
              </a:rPr>
              <a:t> Course in addition to completing a full STOP THE BLEED</a:t>
            </a:r>
            <a:r>
              <a:rPr lang="en-US" sz="1215" b="1" baseline="30000" dirty="0">
                <a:latin typeface="Helvetica" panose="020B0604020202020204" pitchFamily="34" charset="0"/>
                <a:cs typeface="Helvetica" panose="020B0604020202020204" pitchFamily="34" charset="0"/>
              </a:rPr>
              <a:t>®</a:t>
            </a:r>
            <a:r>
              <a:rPr lang="en-US" sz="1215" b="1" dirty="0">
                <a:latin typeface="Helvetica" panose="020B0604020202020204" pitchFamily="34" charset="0"/>
                <a:cs typeface="Helvetica" panose="020B0604020202020204" pitchFamily="34" charset="0"/>
              </a:rPr>
              <a:t> course prior to applying.</a:t>
            </a:r>
            <a:endParaRPr lang="en-US" sz="1215" b="1" u="sng" cap="all" dirty="0">
              <a:latin typeface="Helvetica" panose="020B0604020202020204" pitchFamily="34" charset="0"/>
              <a:cs typeface="Helvetica" panose="020B0604020202020204" pitchFamily="34" charset="0"/>
            </a:endParaRPr>
          </a:p>
        </p:txBody>
      </p:sp>
      <p:pic>
        <p:nvPicPr>
          <p:cNvPr id="12" name="Picture 11" descr="A red and white sign&#10;&#10;Description automatically generated with low confidence">
            <a:extLst>
              <a:ext uri="{FF2B5EF4-FFF2-40B4-BE49-F238E27FC236}">
                <a16:creationId xmlns:a16="http://schemas.microsoft.com/office/drawing/2014/main" id="{AE564F66-77A9-4119-BAB6-07913F959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15" name="Content Placeholder 2">
            <a:extLst>
              <a:ext uri="{FF2B5EF4-FFF2-40B4-BE49-F238E27FC236}">
                <a16:creationId xmlns:a16="http://schemas.microsoft.com/office/drawing/2014/main" id="{8DDBC0E0-B376-4B94-B6AE-8A379E1C42C7}"/>
              </a:ext>
            </a:extLst>
          </p:cNvPr>
          <p:cNvSpPr>
            <a:spLocks noGrp="1"/>
          </p:cNvSpPr>
          <p:nvPr>
            <p:ph sz="half" idx="2"/>
          </p:nvPr>
        </p:nvSpPr>
        <p:spPr>
          <a:xfrm>
            <a:off x="868680" y="1877378"/>
            <a:ext cx="3579876" cy="1234440"/>
          </a:xfrm>
        </p:spPr>
        <p:txBody>
          <a:bodyPr>
            <a:normAutofit/>
          </a:bodyPr>
          <a:lstStyle/>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American Heart Association CPR/BLS Instructor</a:t>
            </a:r>
          </a:p>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American Red Cross CPR Instructor</a:t>
            </a:r>
          </a:p>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American Red Cross First Aid Instructor</a:t>
            </a:r>
          </a:p>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National Safety Council trainer/instructor</a:t>
            </a:r>
          </a:p>
          <a:p>
            <a:pPr marL="173610" indent="-173610" algn="l"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OSHA Safety Instructor</a:t>
            </a:r>
          </a:p>
        </p:txBody>
      </p:sp>
      <p:sp>
        <p:nvSpPr>
          <p:cNvPr id="16" name="Content Placeholder 2">
            <a:extLst>
              <a:ext uri="{FF2B5EF4-FFF2-40B4-BE49-F238E27FC236}">
                <a16:creationId xmlns:a16="http://schemas.microsoft.com/office/drawing/2014/main" id="{66AAB774-9E71-408D-9924-9992C80633B7}"/>
              </a:ext>
            </a:extLst>
          </p:cNvPr>
          <p:cNvSpPr txBox="1">
            <a:spLocks/>
          </p:cNvSpPr>
          <p:nvPr/>
        </p:nvSpPr>
        <p:spPr>
          <a:xfrm>
            <a:off x="4880610" y="1877377"/>
            <a:ext cx="3579876" cy="925828"/>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3610" indent="-173610" defTabSz="462961"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Certified Health Teacher</a:t>
            </a:r>
          </a:p>
          <a:p>
            <a:pPr marL="173610" indent="-173610" defTabSz="462961"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Organization Safety and Health Instructors</a:t>
            </a:r>
          </a:p>
          <a:p>
            <a:pPr marL="173610" indent="-173610" defTabSz="462961"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FEMA Certified trainer</a:t>
            </a:r>
          </a:p>
          <a:p>
            <a:pPr marL="173610" indent="-173610" defTabSz="462961" fontAlgn="base">
              <a:buFont typeface="Arial" panose="020B0604020202020204" pitchFamily="34" charset="0"/>
              <a:buChar char="•"/>
            </a:pPr>
            <a:r>
              <a:rPr lang="en-US" sz="1215" dirty="0">
                <a:solidFill>
                  <a:schemeClr val="tx1"/>
                </a:solidFill>
                <a:latin typeface="Helvetica" panose="020B0604020202020204" pitchFamily="34" charset="0"/>
                <a:cs typeface="Helvetica" panose="020B0604020202020204" pitchFamily="34" charset="0"/>
              </a:rPr>
              <a:t>Wilderness First Responder Instructor</a:t>
            </a:r>
          </a:p>
          <a:p>
            <a:pPr marL="173610" indent="-173610" defTabSz="462961" fontAlgn="base">
              <a:buFont typeface="Arial" panose="020B0604020202020204" pitchFamily="34" charset="0"/>
              <a:buChar char="•"/>
            </a:pPr>
            <a:endParaRPr lang="en-US" sz="1215" kern="0" dirty="0">
              <a:solidFill>
                <a:schemeClr val="tx1"/>
              </a:solidFill>
              <a:latin typeface="Helvetica" panose="020B0604020202020204" pitchFamily="34" charset="0"/>
              <a:cs typeface="Helvetica" panose="020B0604020202020204" pitchFamily="34" charset="0"/>
            </a:endParaRPr>
          </a:p>
        </p:txBody>
      </p:sp>
      <p:sp>
        <p:nvSpPr>
          <p:cNvPr id="18" name="object 3">
            <a:extLst>
              <a:ext uri="{FF2B5EF4-FFF2-40B4-BE49-F238E27FC236}">
                <a16:creationId xmlns:a16="http://schemas.microsoft.com/office/drawing/2014/main" id="{A02C325F-996A-4D80-A549-9B484E86D8B0}"/>
              </a:ext>
            </a:extLst>
          </p:cNvPr>
          <p:cNvSpPr/>
          <p:nvPr/>
        </p:nvSpPr>
        <p:spPr>
          <a:xfrm>
            <a:off x="868680" y="3684960"/>
            <a:ext cx="6827996" cy="637021"/>
          </a:xfrm>
          <a:custGeom>
            <a:avLst/>
            <a:gdLst/>
            <a:ahLst/>
            <a:cxnLst/>
            <a:rect l="l" t="t" r="r" b="b"/>
            <a:pathLst>
              <a:path w="10604500" h="2374900">
                <a:moveTo>
                  <a:pt x="10363200" y="0"/>
                </a:moveTo>
                <a:lnTo>
                  <a:pt x="241300" y="0"/>
                </a:ln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close/>
              </a:path>
            </a:pathLst>
          </a:custGeom>
          <a:noFill/>
        </p:spPr>
        <p:txBody>
          <a:bodyPr wrap="square" lIns="0" tIns="0" rIns="0" bIns="0" rtlCol="0"/>
          <a:lstStyle/>
          <a:p>
            <a:pPr algn="l" fontAlgn="base"/>
            <a:r>
              <a:rPr lang="en-US" sz="1215" b="1" u="sng" cap="all" dirty="0">
                <a:latin typeface="Helvetica" panose="020B0604020202020204" pitchFamily="34" charset="0"/>
                <a:cs typeface="Helvetica" panose="020B0604020202020204" pitchFamily="34" charset="0"/>
              </a:rPr>
              <a:t>ASSOCIATE INSTRUCTORS:</a:t>
            </a:r>
          </a:p>
          <a:p>
            <a:pPr algn="l" fontAlgn="base"/>
            <a:endParaRPr lang="en-US" sz="405" b="1" u="sng" cap="all" dirty="0">
              <a:latin typeface="Helvetica" panose="020B0604020202020204" pitchFamily="34" charset="0"/>
              <a:cs typeface="Helvetica" panose="020B0604020202020204" pitchFamily="34" charset="0"/>
            </a:endParaRPr>
          </a:p>
          <a:p>
            <a:pPr algn="l" fontAlgn="base">
              <a:buFont typeface="Arial" panose="020B0604020202020204" pitchFamily="34" charset="0"/>
              <a:buChar char="•"/>
            </a:pPr>
            <a:r>
              <a:rPr lang="en-US" sz="1215" b="1" dirty="0">
                <a:solidFill>
                  <a:srgbClr val="333333"/>
                </a:solidFill>
                <a:latin typeface="Helvetica" panose="020B0604020202020204" pitchFamily="34" charset="0"/>
                <a:cs typeface="Helvetica" panose="020B0604020202020204" pitchFamily="34" charset="0"/>
              </a:rPr>
              <a:t>Any Student of the above Healthcare disciplines who has STOP THE BLEED</a:t>
            </a:r>
            <a:r>
              <a:rPr lang="en-US" sz="1215" b="1" baseline="30000" dirty="0">
                <a:solidFill>
                  <a:srgbClr val="333333"/>
                </a:solidFill>
                <a:latin typeface="Helvetica" panose="020B0604020202020204" pitchFamily="34" charset="0"/>
                <a:cs typeface="Helvetica" panose="020B0604020202020204" pitchFamily="34" charset="0"/>
              </a:rPr>
              <a:t>®</a:t>
            </a:r>
            <a:r>
              <a:rPr lang="en-US" sz="1215" b="1" dirty="0">
                <a:solidFill>
                  <a:srgbClr val="333333"/>
                </a:solidFill>
                <a:latin typeface="Helvetica" panose="020B0604020202020204" pitchFamily="34" charset="0"/>
                <a:cs typeface="Helvetica" panose="020B0604020202020204" pitchFamily="34" charset="0"/>
              </a:rPr>
              <a:t> Course or Bleeding Control training. Non-Clinical Injury Prevention Coordinators that are employed at an ACS verified or State designated Trauma Center and recommended by the Trauma Medical Director or Trauma Program Manager. Upon approval, please follow instructions provided in the confirmation email</a:t>
            </a:r>
            <a:r>
              <a:rPr lang="en-US" sz="1215" dirty="0">
                <a:solidFill>
                  <a:srgbClr val="333333"/>
                </a:solidFill>
                <a:latin typeface="Arial" panose="020B0604020202020204" pitchFamily="34" charset="0"/>
              </a:rPr>
              <a:t>.</a:t>
            </a:r>
          </a:p>
          <a:p>
            <a:pPr algn="l" fontAlgn="base"/>
            <a:endParaRPr lang="en-US" sz="1215" b="1" u="sng" cap="all" dirty="0">
              <a:latin typeface="Helvetica" panose="020B0604020202020204" pitchFamily="34" charset="0"/>
              <a:cs typeface="Helvetica" panose="020B0604020202020204" pitchFamily="34" charset="0"/>
            </a:endParaRPr>
          </a:p>
        </p:txBody>
      </p:sp>
      <p:pic>
        <p:nvPicPr>
          <p:cNvPr id="14" name="Picture 13" descr="A red and white logo&#10;&#10;Description automatically generated with medium confidence">
            <a:extLst>
              <a:ext uri="{FF2B5EF4-FFF2-40B4-BE49-F238E27FC236}">
                <a16:creationId xmlns:a16="http://schemas.microsoft.com/office/drawing/2014/main" id="{C7BE94B0-BC35-410E-9C8F-619A36C8E4AA}"/>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7638287" y="0"/>
            <a:ext cx="1124713" cy="1131324"/>
          </a:xfrm>
          <a:prstGeom prst="rect">
            <a:avLst/>
          </a:prstGeom>
        </p:spPr>
      </p:pic>
    </p:spTree>
    <p:extLst>
      <p:ext uri="{BB962C8B-B14F-4D97-AF65-F5344CB8AC3E}">
        <p14:creationId xmlns:p14="http://schemas.microsoft.com/office/powerpoint/2010/main" val="21852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3" name="Content Placeholder 2"/>
          <p:cNvSpPr>
            <a:spLocks noGrp="1"/>
          </p:cNvSpPr>
          <p:nvPr>
            <p:ph idx="1"/>
          </p:nvPr>
        </p:nvSpPr>
        <p:spPr>
          <a:xfrm>
            <a:off x="1061561" y="1283092"/>
            <a:ext cx="4836176" cy="3721397"/>
          </a:xfrm>
        </p:spPr>
        <p:txBody>
          <a:bodyPr>
            <a:normAutofit/>
          </a:bodyPr>
          <a:lstStyle/>
          <a:p>
            <a:r>
              <a:rPr lang="en-US" sz="1620" dirty="0">
                <a:solidFill>
                  <a:schemeClr val="tx1"/>
                </a:solidFill>
                <a:latin typeface="Helvetica" panose="020B0604020202020204" pitchFamily="34" charset="0"/>
                <a:cs typeface="Helvetica" panose="020B0604020202020204" pitchFamily="34" charset="0"/>
              </a:rPr>
              <a:t>Step 1: Take the </a:t>
            </a:r>
            <a:r>
              <a:rPr lang="en-US" sz="1620" dirty="0">
                <a:solidFill>
                  <a:srgbClr val="333333"/>
                </a:solidFill>
                <a:latin typeface="Helvetica" panose="020B0604020202020204" pitchFamily="34" charset="0"/>
                <a:cs typeface="Helvetica" panose="020B0604020202020204" pitchFamily="34" charset="0"/>
              </a:rPr>
              <a:t>STOP THE BLEED</a:t>
            </a:r>
            <a:r>
              <a:rPr lang="en-US" sz="1620" baseline="30000" dirty="0">
                <a:solidFill>
                  <a:srgbClr val="333333"/>
                </a:solidFill>
                <a:latin typeface="Helvetica" panose="020B0604020202020204" pitchFamily="34" charset="0"/>
                <a:cs typeface="Helvetica" panose="020B0604020202020204" pitchFamily="34" charset="0"/>
              </a:rPr>
              <a:t>®</a:t>
            </a:r>
            <a:r>
              <a:rPr lang="en-US" sz="1620" dirty="0">
                <a:solidFill>
                  <a:srgbClr val="333333"/>
                </a:solidFill>
                <a:latin typeface="Helvetica" panose="020B0604020202020204" pitchFamily="34" charset="0"/>
                <a:cs typeface="Helvetica" panose="020B0604020202020204" pitchFamily="34" charset="0"/>
              </a:rPr>
              <a:t> </a:t>
            </a:r>
            <a:r>
              <a:rPr lang="en-US" sz="1620" dirty="0">
                <a:solidFill>
                  <a:schemeClr val="tx1"/>
                </a:solidFill>
                <a:latin typeface="Helvetica" panose="020B0604020202020204" pitchFamily="34" charset="0"/>
                <a:cs typeface="Helvetica" panose="020B0604020202020204" pitchFamily="34" charset="0"/>
              </a:rPr>
              <a:t>Course</a:t>
            </a:r>
          </a:p>
          <a:p>
            <a:endParaRPr lang="en-US" sz="1620" dirty="0">
              <a:solidFill>
                <a:schemeClr val="tx1"/>
              </a:solidFill>
              <a:latin typeface="Helvetica" panose="020B0604020202020204" pitchFamily="34" charset="0"/>
              <a:cs typeface="Helvetica" panose="020B0604020202020204" pitchFamily="34" charset="0"/>
            </a:endParaRPr>
          </a:p>
          <a:p>
            <a:endParaRPr lang="en-US" sz="1620" dirty="0">
              <a:solidFill>
                <a:schemeClr val="tx1"/>
              </a:solidFill>
              <a:latin typeface="Helvetica" panose="020B0604020202020204" pitchFamily="34" charset="0"/>
              <a:cs typeface="Helvetica" panose="020B0604020202020204" pitchFamily="34" charset="0"/>
            </a:endParaRPr>
          </a:p>
          <a:p>
            <a:r>
              <a:rPr lang="en-US" sz="1620" dirty="0">
                <a:solidFill>
                  <a:schemeClr val="tx1"/>
                </a:solidFill>
                <a:latin typeface="Helvetica" panose="020B0604020202020204" pitchFamily="34" charset="0"/>
                <a:cs typeface="Helvetica" panose="020B0604020202020204" pitchFamily="34" charset="0"/>
              </a:rPr>
              <a:t>Step 2: Register to be an instructor on </a:t>
            </a:r>
          </a:p>
          <a:p>
            <a:r>
              <a:rPr lang="en-US" sz="1620" dirty="0">
                <a:solidFill>
                  <a:schemeClr val="tx1"/>
                </a:solidFill>
                <a:latin typeface="Helvetica" panose="020B0604020202020204" pitchFamily="34" charset="0"/>
                <a:cs typeface="Helvetica" panose="020B0604020202020204" pitchFamily="34" charset="0"/>
              </a:rPr>
              <a:t>             the ACS instructor </a:t>
            </a:r>
            <a:r>
              <a:rPr lang="pt-BR" sz="1620" dirty="0">
                <a:solidFill>
                  <a:schemeClr val="tx1"/>
                </a:solidFill>
                <a:latin typeface="Helvetica" panose="020B0604020202020204" pitchFamily="34" charset="0"/>
                <a:cs typeface="Helvetica" panose="020B0604020202020204" pitchFamily="34" charset="0"/>
              </a:rPr>
              <a:t>portal </a:t>
            </a:r>
          </a:p>
          <a:p>
            <a:endParaRPr lang="en-US" sz="1620" dirty="0">
              <a:solidFill>
                <a:schemeClr val="tx1"/>
              </a:solidFill>
              <a:latin typeface="Helvetica" panose="020B0604020202020204" pitchFamily="34" charset="0"/>
              <a:cs typeface="Helvetica" panose="020B0604020202020204" pitchFamily="34" charset="0"/>
            </a:endParaRPr>
          </a:p>
          <a:p>
            <a:endParaRPr lang="en-US" sz="1620" dirty="0">
              <a:solidFill>
                <a:schemeClr val="tx1"/>
              </a:solidFill>
              <a:latin typeface="Helvetica" panose="020B0604020202020204" pitchFamily="34" charset="0"/>
              <a:cs typeface="Helvetica" panose="020B0604020202020204" pitchFamily="34" charset="0"/>
            </a:endParaRPr>
          </a:p>
          <a:p>
            <a:r>
              <a:rPr lang="en-US" sz="1620" dirty="0">
                <a:solidFill>
                  <a:schemeClr val="tx1"/>
                </a:solidFill>
                <a:latin typeface="Helvetica" panose="020B0604020202020204" pitchFamily="34" charset="0"/>
                <a:cs typeface="Helvetica" panose="020B0604020202020204" pitchFamily="34" charset="0"/>
              </a:rPr>
              <a:t>Step 3: Plan your course:</a:t>
            </a:r>
          </a:p>
          <a:p>
            <a:pPr lvl="4">
              <a:buFontTx/>
              <a:buChar char="-"/>
            </a:pPr>
            <a:r>
              <a:rPr lang="en-US" sz="1620" b="1" dirty="0">
                <a:solidFill>
                  <a:schemeClr val="tx1"/>
                </a:solidFill>
                <a:latin typeface="Helvetica" panose="020B0604020202020204" pitchFamily="34" charset="0"/>
                <a:cs typeface="Helvetica" panose="020B0604020202020204" pitchFamily="34" charset="0"/>
              </a:rPr>
              <a:t>Adhere to course guidelines</a:t>
            </a:r>
          </a:p>
          <a:p>
            <a:pPr lvl="4">
              <a:buFontTx/>
              <a:buChar char="-"/>
            </a:pPr>
            <a:r>
              <a:rPr lang="en-US" sz="1620" b="1" dirty="0">
                <a:solidFill>
                  <a:schemeClr val="tx1"/>
                </a:solidFill>
                <a:latin typeface="Helvetica" panose="020B0604020202020204" pitchFamily="34" charset="0"/>
                <a:cs typeface="Helvetica" panose="020B0604020202020204" pitchFamily="34" charset="0"/>
              </a:rPr>
              <a:t>Acquire course resources</a:t>
            </a:r>
          </a:p>
          <a:p>
            <a:pPr algn="l"/>
            <a:endParaRPr lang="en-US" sz="1620" dirty="0">
              <a:solidFill>
                <a:schemeClr val="tx1"/>
              </a:solidFill>
              <a:latin typeface="Helvetica" panose="020B0604020202020204" pitchFamily="34" charset="0"/>
              <a:cs typeface="Helvetica" panose="020B0604020202020204" pitchFamily="34" charset="0"/>
            </a:endParaRPr>
          </a:p>
          <a:p>
            <a:pPr algn="l"/>
            <a:endParaRPr lang="en-US" sz="1620" dirty="0">
              <a:solidFill>
                <a:schemeClr val="tx1"/>
              </a:solidFill>
              <a:latin typeface="Helvetica" panose="020B0604020202020204" pitchFamily="34" charset="0"/>
              <a:cs typeface="Helvetica" panose="020B0604020202020204" pitchFamily="34" charset="0"/>
            </a:endParaRPr>
          </a:p>
          <a:p>
            <a:pPr algn="l"/>
            <a:r>
              <a:rPr lang="en-US" sz="1620" dirty="0">
                <a:solidFill>
                  <a:schemeClr val="tx1"/>
                </a:solidFill>
                <a:latin typeface="Helvetica" panose="020B0604020202020204" pitchFamily="34" charset="0"/>
                <a:cs typeface="Helvetica" panose="020B0604020202020204" pitchFamily="34" charset="0"/>
              </a:rPr>
              <a:t>Step 4: Register your class and begin  </a:t>
            </a:r>
          </a:p>
          <a:p>
            <a:pPr algn="l"/>
            <a:r>
              <a:rPr lang="en-US" sz="1620" dirty="0">
                <a:solidFill>
                  <a:schemeClr val="tx1"/>
                </a:solidFill>
                <a:latin typeface="Helvetica" panose="020B0604020202020204" pitchFamily="34" charset="0"/>
                <a:cs typeface="Helvetica" panose="020B0604020202020204" pitchFamily="34" charset="0"/>
              </a:rPr>
              <a:t>             teaching!</a:t>
            </a:r>
          </a:p>
          <a:p>
            <a:endParaRPr lang="en-US" sz="1975" dirty="0">
              <a:latin typeface="Helvetica Neue"/>
            </a:endParaRPr>
          </a:p>
        </p:txBody>
      </p:sp>
      <p:sp>
        <p:nvSpPr>
          <p:cNvPr id="2" name="Title 1"/>
          <p:cNvSpPr>
            <a:spLocks noGrp="1"/>
          </p:cNvSpPr>
          <p:nvPr>
            <p:ph type="title"/>
          </p:nvPr>
        </p:nvSpPr>
        <p:spPr>
          <a:xfrm>
            <a:off x="892016" y="322194"/>
            <a:ext cx="6956584" cy="420756"/>
          </a:xfrm>
        </p:spPr>
        <p:txBody>
          <a:bodyPr/>
          <a:lstStyle/>
          <a:p>
            <a:pPr defTabSz="462961"/>
            <a:r>
              <a:rPr lang="en-US" sz="2734" dirty="0"/>
              <a:t>Become an Instructor</a:t>
            </a:r>
          </a:p>
        </p:txBody>
      </p:sp>
      <p:pic>
        <p:nvPicPr>
          <p:cNvPr id="9" name="Picture 8" descr="A red and white sign&#10;&#10;Description automatically generated with low confidence">
            <a:extLst>
              <a:ext uri="{FF2B5EF4-FFF2-40B4-BE49-F238E27FC236}">
                <a16:creationId xmlns:a16="http://schemas.microsoft.com/office/drawing/2014/main" id="{B6FE538B-BD92-4D2B-A375-D23405EE6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grpSp>
        <p:nvGrpSpPr>
          <p:cNvPr id="21" name="Group 20">
            <a:extLst>
              <a:ext uri="{FF2B5EF4-FFF2-40B4-BE49-F238E27FC236}">
                <a16:creationId xmlns:a16="http://schemas.microsoft.com/office/drawing/2014/main" id="{E3827A44-9A11-4ED3-B5C2-A3B0AB91368E}"/>
              </a:ext>
            </a:extLst>
          </p:cNvPr>
          <p:cNvGrpSpPr>
            <a:grpSpLocks noGrp="1" noUngrp="1" noRot="1" noMove="1" noResize="1"/>
          </p:cNvGrpSpPr>
          <p:nvPr/>
        </p:nvGrpSpPr>
        <p:grpSpPr>
          <a:xfrm>
            <a:off x="5562601" y="-243624"/>
            <a:ext cx="3128476" cy="4486468"/>
            <a:chOff x="9822597" y="-843322"/>
            <a:chExt cx="6344502" cy="8770341"/>
          </a:xfrm>
        </p:grpSpPr>
        <p:grpSp>
          <p:nvGrpSpPr>
            <p:cNvPr id="14" name="Group 13">
              <a:extLst>
                <a:ext uri="{FF2B5EF4-FFF2-40B4-BE49-F238E27FC236}">
                  <a16:creationId xmlns:a16="http://schemas.microsoft.com/office/drawing/2014/main" id="{0D4D258A-9D28-49DB-A55D-21D95BEC6F52}"/>
                </a:ext>
              </a:extLst>
            </p:cNvPr>
            <p:cNvGrpSpPr>
              <a:grpSpLocks noGrp="1" noUngrp="1" noRot="1" noMove="1" noResize="1"/>
            </p:cNvGrpSpPr>
            <p:nvPr/>
          </p:nvGrpSpPr>
          <p:grpSpPr>
            <a:xfrm>
              <a:off x="12700000" y="2215565"/>
              <a:ext cx="2667000" cy="2209423"/>
              <a:chOff x="12776200" y="2221861"/>
              <a:chExt cx="2667000" cy="2209423"/>
            </a:xfrm>
          </p:grpSpPr>
          <p:sp>
            <p:nvSpPr>
              <p:cNvPr id="12" name="Oval 11">
                <a:extLst>
                  <a:ext uri="{FF2B5EF4-FFF2-40B4-BE49-F238E27FC236}">
                    <a16:creationId xmlns:a16="http://schemas.microsoft.com/office/drawing/2014/main" id="{C786633B-E194-407B-92B8-E34C161FDFD4}"/>
                  </a:ext>
                </a:extLst>
              </p:cNvPr>
              <p:cNvSpPr>
                <a:spLocks noGrp="1" noRot="1" noMove="1" noResize="1" noEditPoints="1" noAdjustHandles="1" noChangeArrowheads="1" noChangeShapeType="1"/>
              </p:cNvSpPr>
              <p:nvPr/>
            </p:nvSpPr>
            <p:spPr>
              <a:xfrm>
                <a:off x="12776200" y="3860800"/>
                <a:ext cx="533400" cy="5704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3" name="Oval 12">
                <a:extLst>
                  <a:ext uri="{FF2B5EF4-FFF2-40B4-BE49-F238E27FC236}">
                    <a16:creationId xmlns:a16="http://schemas.microsoft.com/office/drawing/2014/main" id="{4BC5BFFE-E61B-45F2-8777-35C02ABB81D9}"/>
                  </a:ext>
                </a:extLst>
              </p:cNvPr>
              <p:cNvSpPr>
                <a:spLocks noGrp="1" noRot="1" noMove="1" noResize="1" noEditPoints="1" noAdjustHandles="1" noChangeArrowheads="1" noChangeShapeType="1"/>
              </p:cNvSpPr>
              <p:nvPr/>
            </p:nvSpPr>
            <p:spPr>
              <a:xfrm>
                <a:off x="14909800" y="2221861"/>
                <a:ext cx="533400" cy="5704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grpSp>
        <p:sp>
          <p:nvSpPr>
            <p:cNvPr id="6" name="Rectangle 5">
              <a:extLst>
                <a:ext uri="{FF2B5EF4-FFF2-40B4-BE49-F238E27FC236}">
                  <a16:creationId xmlns:a16="http://schemas.microsoft.com/office/drawing/2014/main" id="{7379379F-285E-400E-A369-4C2CD1215095}"/>
                </a:ext>
              </a:extLst>
            </p:cNvPr>
            <p:cNvSpPr>
              <a:spLocks noGrp="1" noRot="1" noMove="1" noResize="1" noEditPoints="1" noAdjustHandles="1" noChangeArrowheads="1" noChangeShapeType="1"/>
            </p:cNvSpPr>
            <p:nvPr/>
          </p:nvSpPr>
          <p:spPr>
            <a:xfrm>
              <a:off x="12547600" y="2641600"/>
              <a:ext cx="2451100" cy="570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19" name="Picture 18" descr="A picture containing vector graphics&#10;&#10;Description automatically generated">
              <a:extLst>
                <a:ext uri="{FF2B5EF4-FFF2-40B4-BE49-F238E27FC236}">
                  <a16:creationId xmlns:a16="http://schemas.microsoft.com/office/drawing/2014/main" id="{DA6D8186-AC17-459B-A1C5-9D47B37D245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9822597" y="-843322"/>
              <a:ext cx="6344502" cy="8770341"/>
            </a:xfrm>
            <a:prstGeom prst="rect">
              <a:avLst/>
            </a:prstGeom>
          </p:spPr>
        </p:pic>
      </p:grpSp>
    </p:spTree>
    <p:extLst>
      <p:ext uri="{BB962C8B-B14F-4D97-AF65-F5344CB8AC3E}">
        <p14:creationId xmlns:p14="http://schemas.microsoft.com/office/powerpoint/2010/main" val="300686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1561" y="1283092"/>
            <a:ext cx="6326505" cy="3721397"/>
          </a:xfrm>
        </p:spPr>
        <p:txBody>
          <a:bodyPr>
            <a:normAutofit lnSpcReduction="10000"/>
          </a:bodyPr>
          <a:lstStyle/>
          <a:p>
            <a:pPr algn="l" defTabSz="462961" rtl="0">
              <a:lnSpc>
                <a:spcPct val="150000"/>
              </a:lnSpc>
              <a:defRPr/>
            </a:pPr>
            <a:r>
              <a:rPr lang="en-US" sz="1418" u="sng" cap="all" dirty="0">
                <a:solidFill>
                  <a:srgbClr val="000000"/>
                </a:solidFill>
                <a:latin typeface="Helvetica" panose="020B0604020202020204" pitchFamily="34" charset="0"/>
                <a:cs typeface="Helvetica" panose="020B0604020202020204" pitchFamily="34" charset="0"/>
              </a:rPr>
              <a:t>HEALTHCARE PROFESSIONALS -</a:t>
            </a:r>
            <a:endParaRPr lang="en-US" sz="1418" cap="all" dirty="0">
              <a:solidFill>
                <a:srgbClr val="000000"/>
              </a:solidFill>
              <a:latin typeface="Helvetica" panose="020B0604020202020204" pitchFamily="34" charset="0"/>
              <a:cs typeface="Helvetica" panose="020B0604020202020204" pitchFamily="34" charset="0"/>
            </a:endParaRPr>
          </a:p>
          <a:p>
            <a:pPr algn="l" defTabSz="462961" rtl="0">
              <a:lnSpc>
                <a:spcPct val="150000"/>
              </a:lnSpc>
              <a:defRPr/>
            </a:pPr>
            <a:r>
              <a:rPr lang="en-US" sz="1418" cap="all" dirty="0">
                <a:solidFill>
                  <a:srgbClr val="000000"/>
                </a:solidFill>
                <a:latin typeface="Helvetica" panose="020B0604020202020204" pitchFamily="34" charset="0"/>
                <a:cs typeface="Helvetica" panose="020B0604020202020204" pitchFamily="34" charset="0"/>
              </a:rPr>
              <a:t> - </a:t>
            </a:r>
            <a:r>
              <a:rPr lang="en-US" sz="1418" dirty="0">
                <a:solidFill>
                  <a:srgbClr val="000000"/>
                </a:solidFill>
                <a:latin typeface="Helvetica" panose="020B0604020202020204" pitchFamily="34" charset="0"/>
                <a:cs typeface="Helvetica" panose="020B0604020202020204" pitchFamily="34" charset="0"/>
              </a:rPr>
              <a:t>meet the </a:t>
            </a:r>
            <a:r>
              <a:rPr lang="en-US" sz="1418" dirty="0">
                <a:solidFill>
                  <a:srgbClr val="333333"/>
                </a:solidFill>
                <a:latin typeface="Helvetica" panose="020B0604020202020204" pitchFamily="34" charset="0"/>
                <a:cs typeface="Helvetica" panose="020B0604020202020204" pitchFamily="34" charset="0"/>
              </a:rPr>
              <a:t>professional requirements</a:t>
            </a:r>
          </a:p>
          <a:p>
            <a:pPr algn="l" defTabSz="462961" rtl="0">
              <a:lnSpc>
                <a:spcPct val="150000"/>
              </a:lnSpc>
              <a:defRPr/>
            </a:pPr>
            <a:r>
              <a:rPr lang="en-US" sz="1418" dirty="0">
                <a:solidFill>
                  <a:srgbClr val="333333"/>
                </a:solidFill>
                <a:latin typeface="Helvetica" panose="020B0604020202020204" pitchFamily="34" charset="0"/>
                <a:cs typeface="Helvetica" panose="020B0604020202020204" pitchFamily="34" charset="0"/>
              </a:rPr>
              <a:t> - complete a STOP THE BLEED</a:t>
            </a:r>
            <a:r>
              <a:rPr lang="en-US" sz="1418" baseline="30000" dirty="0">
                <a:solidFill>
                  <a:srgbClr val="333333"/>
                </a:solidFill>
                <a:latin typeface="Helvetica" panose="020B0604020202020204" pitchFamily="34" charset="0"/>
                <a:cs typeface="Helvetica" panose="020B0604020202020204" pitchFamily="34" charset="0"/>
              </a:rPr>
              <a:t>®</a:t>
            </a:r>
            <a:r>
              <a:rPr lang="en-US" sz="1418" dirty="0">
                <a:solidFill>
                  <a:srgbClr val="333333"/>
                </a:solidFill>
                <a:latin typeface="Helvetica" panose="020B0604020202020204" pitchFamily="34" charset="0"/>
                <a:cs typeface="Helvetica" panose="020B0604020202020204" pitchFamily="34" charset="0"/>
              </a:rPr>
              <a:t> Course</a:t>
            </a:r>
          </a:p>
          <a:p>
            <a:pPr algn="l" defTabSz="462961" rtl="0">
              <a:lnSpc>
                <a:spcPct val="150000"/>
              </a:lnSpc>
              <a:defRPr/>
            </a:pPr>
            <a:endParaRPr lang="en-US" sz="1418" dirty="0">
              <a:solidFill>
                <a:srgbClr val="333333"/>
              </a:solidFill>
              <a:latin typeface="Helvetica" panose="020B0604020202020204" pitchFamily="34" charset="0"/>
              <a:cs typeface="Helvetica" panose="020B0604020202020204" pitchFamily="34" charset="0"/>
            </a:endParaRPr>
          </a:p>
          <a:p>
            <a:pPr algn="l" defTabSz="462961" rtl="0">
              <a:lnSpc>
                <a:spcPct val="150000"/>
              </a:lnSpc>
              <a:defRPr/>
            </a:pPr>
            <a:r>
              <a:rPr lang="en-US" sz="1418" u="sng" cap="all" dirty="0">
                <a:solidFill>
                  <a:srgbClr val="000000"/>
                </a:solidFill>
                <a:latin typeface="Helvetica" panose="020B0604020202020204" pitchFamily="34" charset="0"/>
                <a:cs typeface="Helvetica" panose="020B0604020202020204" pitchFamily="34" charset="0"/>
              </a:rPr>
              <a:t>NON-HEALTHCARE PROFESSIONALS -</a:t>
            </a:r>
            <a:endParaRPr lang="en-US" sz="1418" cap="all" dirty="0">
              <a:solidFill>
                <a:srgbClr val="000000"/>
              </a:solidFill>
              <a:latin typeface="Helvetica" panose="020B0604020202020204" pitchFamily="34" charset="0"/>
              <a:cs typeface="Helvetica" panose="020B0604020202020204" pitchFamily="34" charset="0"/>
            </a:endParaRPr>
          </a:p>
          <a:p>
            <a:pPr algn="l" defTabSz="462961" rtl="0">
              <a:lnSpc>
                <a:spcPct val="150000"/>
              </a:lnSpc>
              <a:defRPr/>
            </a:pPr>
            <a:r>
              <a:rPr lang="en-US" sz="1418" cap="all" dirty="0">
                <a:solidFill>
                  <a:srgbClr val="000000"/>
                </a:solidFill>
                <a:latin typeface="Helvetica" panose="020B0604020202020204" pitchFamily="34" charset="0"/>
                <a:cs typeface="Helvetica" panose="020B0604020202020204" pitchFamily="34" charset="0"/>
              </a:rPr>
              <a:t> - </a:t>
            </a:r>
            <a:r>
              <a:rPr lang="en-US" sz="1418" dirty="0">
                <a:solidFill>
                  <a:srgbClr val="000000"/>
                </a:solidFill>
                <a:latin typeface="Helvetica" panose="020B0604020202020204" pitchFamily="34" charset="0"/>
                <a:cs typeface="Helvetica" panose="020B0604020202020204" pitchFamily="34" charset="0"/>
              </a:rPr>
              <a:t>meet the </a:t>
            </a:r>
            <a:r>
              <a:rPr lang="en-US" sz="1418" dirty="0">
                <a:solidFill>
                  <a:srgbClr val="333333"/>
                </a:solidFill>
                <a:latin typeface="Helvetica" panose="020B0604020202020204" pitchFamily="34" charset="0"/>
                <a:cs typeface="Helvetica" panose="020B0604020202020204" pitchFamily="34" charset="0"/>
              </a:rPr>
              <a:t>professional requirements</a:t>
            </a:r>
          </a:p>
          <a:p>
            <a:pPr algn="l" defTabSz="462961" rtl="0">
              <a:lnSpc>
                <a:spcPct val="150000"/>
              </a:lnSpc>
              <a:defRPr/>
            </a:pPr>
            <a:r>
              <a:rPr lang="en-US" sz="1418" dirty="0">
                <a:solidFill>
                  <a:srgbClr val="333333"/>
                </a:solidFill>
                <a:latin typeface="Helvetica" panose="020B0604020202020204" pitchFamily="34" charset="0"/>
                <a:cs typeface="Helvetica" panose="020B0604020202020204" pitchFamily="34" charset="0"/>
              </a:rPr>
              <a:t> - complete a </a:t>
            </a:r>
            <a:r>
              <a:rPr lang="en-US" sz="1418" dirty="0">
                <a:solidFill>
                  <a:schemeClr val="tx1"/>
                </a:solidFill>
                <a:latin typeface="Helvetica" panose="020B0604020202020204" pitchFamily="34" charset="0"/>
                <a:cs typeface="Helvetica" panose="020B0604020202020204" pitchFamily="34" charset="0"/>
              </a:rPr>
              <a:t>STOP THE BLEED</a:t>
            </a:r>
            <a:r>
              <a:rPr lang="en-US" sz="1418" baseline="30000" dirty="0">
                <a:solidFill>
                  <a:schemeClr val="tx1"/>
                </a:solidFill>
                <a:latin typeface="Helvetica" panose="020B0604020202020204" pitchFamily="34" charset="0"/>
                <a:cs typeface="Helvetica" panose="020B0604020202020204" pitchFamily="34" charset="0"/>
              </a:rPr>
              <a:t>®</a:t>
            </a:r>
            <a:r>
              <a:rPr lang="en-US" sz="1418" dirty="0">
                <a:solidFill>
                  <a:schemeClr val="tx1"/>
                </a:solidFill>
                <a:latin typeface="Helvetica" panose="020B0604020202020204" pitchFamily="34" charset="0"/>
                <a:cs typeface="Helvetica" panose="020B0604020202020204" pitchFamily="34" charset="0"/>
              </a:rPr>
              <a:t> Course</a:t>
            </a:r>
          </a:p>
          <a:p>
            <a:pPr algn="l" defTabSz="462961" rtl="0">
              <a:lnSpc>
                <a:spcPct val="150000"/>
              </a:lnSpc>
              <a:defRPr/>
            </a:pPr>
            <a:r>
              <a:rPr lang="en-US" sz="1418" dirty="0">
                <a:solidFill>
                  <a:schemeClr val="tx1"/>
                </a:solidFill>
                <a:latin typeface="Helvetica" panose="020B0604020202020204" pitchFamily="34" charset="0"/>
                <a:cs typeface="Helvetica" panose="020B0604020202020204" pitchFamily="34" charset="0"/>
              </a:rPr>
              <a:t> - complete and pass the online Interactive STOP THE BLEED</a:t>
            </a:r>
            <a:r>
              <a:rPr lang="en-US" sz="1418" baseline="30000" dirty="0">
                <a:solidFill>
                  <a:schemeClr val="tx1"/>
                </a:solidFill>
                <a:latin typeface="Helvetica" panose="020B0604020202020204" pitchFamily="34" charset="0"/>
                <a:cs typeface="Helvetica" panose="020B0604020202020204" pitchFamily="34" charset="0"/>
              </a:rPr>
              <a:t>®</a:t>
            </a:r>
            <a:r>
              <a:rPr lang="en-US" sz="1418" dirty="0">
                <a:solidFill>
                  <a:schemeClr val="tx1"/>
                </a:solidFill>
                <a:latin typeface="Helvetica" panose="020B0604020202020204" pitchFamily="34" charset="0"/>
                <a:cs typeface="Helvetica" panose="020B0604020202020204" pitchFamily="34" charset="0"/>
              </a:rPr>
              <a:t> </a:t>
            </a:r>
          </a:p>
          <a:p>
            <a:pPr algn="l" defTabSz="462961" rtl="0">
              <a:lnSpc>
                <a:spcPct val="150000"/>
              </a:lnSpc>
              <a:defRPr/>
            </a:pPr>
            <a:endParaRPr lang="en-US" sz="1418" dirty="0">
              <a:solidFill>
                <a:srgbClr val="333333"/>
              </a:solidFill>
              <a:latin typeface="Helvetica" panose="020B0604020202020204" pitchFamily="34" charset="0"/>
              <a:cs typeface="Helvetica" panose="020B0604020202020204" pitchFamily="34" charset="0"/>
            </a:endParaRPr>
          </a:p>
          <a:p>
            <a:pPr algn="l" defTabSz="462961" rtl="0">
              <a:lnSpc>
                <a:spcPct val="150000"/>
              </a:lnSpc>
              <a:defRPr/>
            </a:pPr>
            <a:r>
              <a:rPr lang="en-US" sz="1418" dirty="0">
                <a:solidFill>
                  <a:srgbClr val="333334"/>
                </a:solidFill>
                <a:latin typeface="Helvetica" panose="020B0604020202020204" pitchFamily="34" charset="0"/>
                <a:cs typeface="Helvetica" panose="020B0604020202020204" pitchFamily="34" charset="0"/>
              </a:rPr>
              <a:t>Note: Participants must complete both the lecture AND the skills component of the STOP THE BLEED</a:t>
            </a:r>
            <a:r>
              <a:rPr lang="en-US" sz="1418" baseline="30000" dirty="0">
                <a:solidFill>
                  <a:srgbClr val="333334"/>
                </a:solidFill>
                <a:latin typeface="Helvetica" panose="020B0604020202020204" pitchFamily="34" charset="0"/>
                <a:cs typeface="Helvetica" panose="020B0604020202020204" pitchFamily="34" charset="0"/>
              </a:rPr>
              <a:t>®</a:t>
            </a:r>
            <a:r>
              <a:rPr lang="en-US" sz="1418" dirty="0">
                <a:solidFill>
                  <a:srgbClr val="333334"/>
                </a:solidFill>
                <a:latin typeface="Helvetica" panose="020B0604020202020204" pitchFamily="34" charset="0"/>
                <a:cs typeface="Helvetica" panose="020B0604020202020204" pitchFamily="34" charset="0"/>
              </a:rPr>
              <a:t> Course to be considered COMPLETE and to receive a certificate of course completion. </a:t>
            </a:r>
            <a:endParaRPr lang="en-US" sz="1418" dirty="0">
              <a:solidFill>
                <a:srgbClr val="333333"/>
              </a:solidFill>
              <a:latin typeface="Helvetica" panose="020B0604020202020204" pitchFamily="34" charset="0"/>
              <a:cs typeface="Helvetica" panose="020B0604020202020204" pitchFamily="34" charset="0"/>
            </a:endParaRPr>
          </a:p>
          <a:p>
            <a:endParaRPr lang="en-US" sz="1975" dirty="0">
              <a:latin typeface="Helvetica Neue"/>
            </a:endParaRPr>
          </a:p>
        </p:txBody>
      </p:sp>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2" name="Title 1"/>
          <p:cNvSpPr>
            <a:spLocks noGrp="1"/>
          </p:cNvSpPr>
          <p:nvPr>
            <p:ph type="title"/>
          </p:nvPr>
        </p:nvSpPr>
        <p:spPr>
          <a:xfrm>
            <a:off x="894636" y="334327"/>
            <a:ext cx="7258764" cy="420756"/>
          </a:xfrm>
        </p:spPr>
        <p:txBody>
          <a:bodyPr/>
          <a:lstStyle/>
          <a:p>
            <a:pPr defTabSz="462961"/>
            <a:r>
              <a:rPr lang="en-US" sz="2734" dirty="0"/>
              <a:t>Step 1: </a:t>
            </a:r>
            <a:r>
              <a:rPr lang="en-US" sz="2734" dirty="0">
                <a:latin typeface="Helvetica" panose="020B0604020202020204" pitchFamily="34" charset="0"/>
                <a:cs typeface="Helvetica" panose="020B0604020202020204" pitchFamily="34" charset="0"/>
              </a:rPr>
              <a:t>Take the STOP THE BLEED</a:t>
            </a:r>
            <a:r>
              <a:rPr lang="en-US" sz="2734" baseline="30000" dirty="0">
                <a:latin typeface="Helvetica" panose="020B0604020202020204" pitchFamily="34" charset="0"/>
                <a:cs typeface="Helvetica" panose="020B0604020202020204" pitchFamily="34" charset="0"/>
              </a:rPr>
              <a:t>®</a:t>
            </a:r>
            <a:r>
              <a:rPr lang="en-US" sz="2734" dirty="0">
                <a:latin typeface="Helvetica" panose="020B0604020202020204" pitchFamily="34" charset="0"/>
                <a:cs typeface="Helvetica" panose="020B0604020202020204" pitchFamily="34" charset="0"/>
              </a:rPr>
              <a:t> Course</a:t>
            </a:r>
            <a:endParaRPr lang="en-US" sz="2734"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pic>
        <p:nvPicPr>
          <p:cNvPr id="9" name="Picture 8" descr="A red and white sign&#10;&#10;Description automatically generated with low confidence">
            <a:extLst>
              <a:ext uri="{FF2B5EF4-FFF2-40B4-BE49-F238E27FC236}">
                <a16:creationId xmlns:a16="http://schemas.microsoft.com/office/drawing/2014/main" id="{B6FE538B-BD92-4D2B-A375-D23405EE6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pic>
        <p:nvPicPr>
          <p:cNvPr id="10" name="Picture 9" descr="A red and white logo&#10;&#10;Description automatically generated with medium confidence">
            <a:extLst>
              <a:ext uri="{FF2B5EF4-FFF2-40B4-BE49-F238E27FC236}">
                <a16:creationId xmlns:a16="http://schemas.microsoft.com/office/drawing/2014/main" id="{5E86E231-43FB-4559-B3F6-C1E702BFCEBA}"/>
              </a:ext>
            </a:extLst>
          </p:cNvPr>
          <p:cNvPicPr>
            <a:picLocks noChangeAspect="1"/>
          </p:cNvPicPr>
          <p:nvPr/>
        </p:nvPicPr>
        <p:blipFill rotWithShape="1">
          <a:blip r:embed="rId4" cstate="print">
            <a:clrChange>
              <a:clrFrom>
                <a:srgbClr val="7F7F7F"/>
              </a:clrFrom>
              <a:clrTo>
                <a:srgbClr val="7F7F7F">
                  <a:alpha val="0"/>
                </a:srgbClr>
              </a:clrTo>
            </a:clrChange>
            <a:extLst>
              <a:ext uri="{28A0092B-C50C-407E-A947-70E740481C1C}">
                <a14:useLocalDpi xmlns:a14="http://schemas.microsoft.com/office/drawing/2010/main" val="0"/>
              </a:ext>
            </a:extLst>
          </a:blip>
          <a:srcRect l="10688" t="10929" r="12063" b="11368"/>
          <a:stretch/>
        </p:blipFill>
        <p:spPr>
          <a:xfrm>
            <a:off x="6242779" y="1104438"/>
            <a:ext cx="2127696" cy="2140203"/>
          </a:xfrm>
          <a:prstGeom prst="rect">
            <a:avLst/>
          </a:prstGeom>
        </p:spPr>
      </p:pic>
    </p:spTree>
    <p:extLst>
      <p:ext uri="{BB962C8B-B14F-4D97-AF65-F5344CB8AC3E}">
        <p14:creationId xmlns:p14="http://schemas.microsoft.com/office/powerpoint/2010/main" val="423977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website&#10;&#10;Description automatically generated">
            <a:extLst>
              <a:ext uri="{FF2B5EF4-FFF2-40B4-BE49-F238E27FC236}">
                <a16:creationId xmlns:a16="http://schemas.microsoft.com/office/drawing/2014/main" id="{AB5300A4-5C58-44E5-93B5-E5ED7F98805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918" y="1105853"/>
            <a:ext cx="5593556" cy="3164430"/>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92203" y="1105853"/>
            <a:ext cx="2591036"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Visit:</a:t>
            </a:r>
          </a:p>
          <a:p>
            <a:pPr defTabSz="462961"/>
            <a:r>
              <a:rPr lang="en-US" sz="1620" kern="0" dirty="0">
                <a:solidFill>
                  <a:schemeClr val="tx1"/>
                </a:solidFill>
                <a:latin typeface="Helvetica" panose="020B0604020202020204" pitchFamily="34" charset="0"/>
                <a:cs typeface="Helvetica" panose="020B0604020202020204" pitchFamily="34" charset="0"/>
                <a:hlinkClick r:id="rId4"/>
              </a:rPr>
              <a:t>www.stopthebleed.org</a:t>
            </a:r>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Click on:</a:t>
            </a:r>
          </a:p>
          <a:p>
            <a:pPr defTabSz="462961"/>
            <a:r>
              <a:rPr lang="en-US" sz="1620" kern="0" dirty="0">
                <a:solidFill>
                  <a:schemeClr val="tx1"/>
                </a:solidFill>
                <a:latin typeface="Helvetica" panose="020B0604020202020204" pitchFamily="34" charset="0"/>
                <a:cs typeface="Helvetica" panose="020B0604020202020204" pitchFamily="34" charset="0"/>
              </a:rPr>
              <a:t>“Instructor Login”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3150394"/>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pic>
        <p:nvPicPr>
          <p:cNvPr id="26" name="Picture 25" descr="A red and white sign&#10;&#10;Description automatically generated with low confidence">
            <a:extLst>
              <a:ext uri="{FF2B5EF4-FFF2-40B4-BE49-F238E27FC236}">
                <a16:creationId xmlns:a16="http://schemas.microsoft.com/office/drawing/2014/main" id="{98B1BF95-674C-4A25-83FA-7C254B402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676" y="4115738"/>
            <a:ext cx="925828" cy="925828"/>
          </a:xfrm>
          <a:prstGeom prst="rect">
            <a:avLst/>
          </a:prstGeom>
        </p:spPr>
      </p:pic>
      <p:sp>
        <p:nvSpPr>
          <p:cNvPr id="27" name="TextBox 26">
            <a:extLst>
              <a:ext uri="{FF2B5EF4-FFF2-40B4-BE49-F238E27FC236}">
                <a16:creationId xmlns:a16="http://schemas.microsoft.com/office/drawing/2014/main" id="{4E36424A-79E0-4935-9719-ADD60C1398F8}"/>
              </a:ext>
            </a:extLst>
          </p:cNvPr>
          <p:cNvSpPr txBox="1"/>
          <p:nvPr/>
        </p:nvSpPr>
        <p:spPr>
          <a:xfrm>
            <a:off x="791528" y="450056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4" name="Title 1">
            <a:extLst>
              <a:ext uri="{FF2B5EF4-FFF2-40B4-BE49-F238E27FC236}">
                <a16:creationId xmlns:a16="http://schemas.microsoft.com/office/drawing/2014/main" id="{CF29CA6C-6A72-4117-9EC7-52DB10315468}"/>
              </a:ext>
            </a:extLst>
          </p:cNvPr>
          <p:cNvSpPr>
            <a:spLocks noGrp="1"/>
          </p:cNvSpPr>
          <p:nvPr>
            <p:ph type="title"/>
          </p:nvPr>
        </p:nvSpPr>
        <p:spPr>
          <a:xfrm>
            <a:off x="894636" y="334327"/>
            <a:ext cx="7727868" cy="841512"/>
          </a:xfrm>
        </p:spPr>
        <p:txBody>
          <a:bodyPr/>
          <a:lstStyle/>
          <a:p>
            <a:pPr defTabSz="462961"/>
            <a:r>
              <a:rPr lang="en-US" sz="2734" dirty="0"/>
              <a:t>Step 2: </a:t>
            </a:r>
            <a:r>
              <a:rPr lang="en-US" sz="2734" dirty="0">
                <a:latin typeface="Helvetica" panose="020B0604020202020204" pitchFamily="34" charset="0"/>
                <a:cs typeface="Helvetica" panose="020B0604020202020204" pitchFamily="34" charset="0"/>
              </a:rPr>
              <a:t>Register on the ACS Instructor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400933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B5300A4-5C58-44E5-93B5-E5ED7F9880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9999" y="1105853"/>
            <a:ext cx="5559393" cy="3164430"/>
          </a:xfrm>
          <a:prstGeom prst="rect">
            <a:avLst/>
          </a:prstGeom>
          <a:ln>
            <a:solidFill>
              <a:schemeClr val="tx1"/>
            </a:solidFill>
          </a:ln>
        </p:spPr>
      </p:pic>
      <p:sp>
        <p:nvSpPr>
          <p:cNvPr id="4" name="object 2">
            <a:extLst>
              <a:ext uri="{FF2B5EF4-FFF2-40B4-BE49-F238E27FC236}">
                <a16:creationId xmlns:a16="http://schemas.microsoft.com/office/drawing/2014/main" id="{3CAF075F-F59E-49E9-A710-79CB779E16DC}"/>
              </a:ext>
            </a:extLst>
          </p:cNvPr>
          <p:cNvSpPr/>
          <p:nvPr/>
        </p:nvSpPr>
        <p:spPr>
          <a:xfrm>
            <a:off x="457200" y="0"/>
            <a:ext cx="8229600" cy="1019056"/>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22223"/>
          </a:solidFill>
        </p:spPr>
        <p:txBody>
          <a:bodyPr wrap="square" lIns="0" tIns="0" rIns="0" bIns="0" rtlCol="0"/>
          <a:lstStyle/>
          <a:p>
            <a:endParaRPr sz="493" dirty="0"/>
          </a:p>
        </p:txBody>
      </p:sp>
      <p:sp>
        <p:nvSpPr>
          <p:cNvPr id="5" name="object 4">
            <a:extLst>
              <a:ext uri="{FF2B5EF4-FFF2-40B4-BE49-F238E27FC236}">
                <a16:creationId xmlns:a16="http://schemas.microsoft.com/office/drawing/2014/main" id="{D1165C8A-90EE-41B3-9F21-87CD228CAB33}"/>
              </a:ext>
            </a:extLst>
          </p:cNvPr>
          <p:cNvSpPr/>
          <p:nvPr/>
        </p:nvSpPr>
        <p:spPr>
          <a:xfrm>
            <a:off x="457200" y="1019056"/>
            <a:ext cx="82296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sz="493" dirty="0"/>
          </a:p>
        </p:txBody>
      </p:sp>
      <p:sp>
        <p:nvSpPr>
          <p:cNvPr id="6" name="Rectangle 5">
            <a:extLst>
              <a:ext uri="{FF2B5EF4-FFF2-40B4-BE49-F238E27FC236}">
                <a16:creationId xmlns:a16="http://schemas.microsoft.com/office/drawing/2014/main" id="{7379379F-285E-400E-A369-4C2CD1215095}"/>
              </a:ext>
            </a:extLst>
          </p:cNvPr>
          <p:cNvSpPr/>
          <p:nvPr/>
        </p:nvSpPr>
        <p:spPr>
          <a:xfrm>
            <a:off x="6809423" y="1337310"/>
            <a:ext cx="1240869" cy="28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dirty="0"/>
          </a:p>
        </p:txBody>
      </p:sp>
      <p:sp>
        <p:nvSpPr>
          <p:cNvPr id="20" name="Content Placeholder 2">
            <a:extLst>
              <a:ext uri="{FF2B5EF4-FFF2-40B4-BE49-F238E27FC236}">
                <a16:creationId xmlns:a16="http://schemas.microsoft.com/office/drawing/2014/main" id="{DD43A250-62C1-463B-B19F-720DB7B0E805}"/>
              </a:ext>
            </a:extLst>
          </p:cNvPr>
          <p:cNvSpPr txBox="1">
            <a:spLocks/>
          </p:cNvSpPr>
          <p:nvPr/>
        </p:nvSpPr>
        <p:spPr>
          <a:xfrm>
            <a:off x="6170708" y="1105853"/>
            <a:ext cx="2528951" cy="3721397"/>
          </a:xfrm>
          <a:prstGeom prst="rect">
            <a:avLst/>
          </a:prstGeom>
        </p:spPr>
        <p:txBody>
          <a:bodyPr wrap="square" lIns="0" tIns="0" rIns="0" bIns="0">
            <a:normAutofit/>
          </a:bodyPr>
          <a:lstStyle>
            <a:lvl1pPr marL="0">
              <a:defRPr sz="3700" b="1" i="0">
                <a:solidFill>
                  <a:srgbClr val="27306B"/>
                </a:solidFill>
                <a:latin typeface="HelveticaNeueLTStd-Bd"/>
                <a:ea typeface="+mn-ea"/>
                <a:cs typeface="HelveticaNeueLTStd-B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462961"/>
            <a:r>
              <a:rPr lang="en-US" sz="1620" kern="0" dirty="0">
                <a:solidFill>
                  <a:schemeClr val="tx1"/>
                </a:solidFill>
                <a:latin typeface="Helvetica" panose="020B0604020202020204" pitchFamily="34" charset="0"/>
                <a:cs typeface="Helvetica" panose="020B0604020202020204" pitchFamily="34" charset="0"/>
              </a:rPr>
              <a:t>Instructor Portal:</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Registered Instructors:</a:t>
            </a:r>
          </a:p>
          <a:p>
            <a:pPr marL="231480" indent="-231480" defTabSz="462961">
              <a:buFont typeface="Wingdings" panose="05000000000000000000" pitchFamily="2" charset="2"/>
              <a:buChar char="Ø"/>
            </a:pPr>
            <a:r>
              <a:rPr lang="en-US" sz="1215" kern="0" dirty="0">
                <a:solidFill>
                  <a:schemeClr val="tx1"/>
                </a:solidFill>
                <a:latin typeface="Helvetica" panose="020B0604020202020204" pitchFamily="34" charset="0"/>
                <a:cs typeface="Helvetica" panose="020B0604020202020204" pitchFamily="34" charset="0"/>
              </a:rPr>
              <a:t>Enter your email and password, then log in</a:t>
            </a: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endParaRPr lang="en-US" sz="1620" kern="0" dirty="0">
              <a:solidFill>
                <a:schemeClr val="tx1"/>
              </a:solidFill>
              <a:latin typeface="Helvetica" panose="020B0604020202020204" pitchFamily="34" charset="0"/>
              <a:cs typeface="Helvetica" panose="020B0604020202020204" pitchFamily="34" charset="0"/>
            </a:endParaRPr>
          </a:p>
          <a:p>
            <a:pPr defTabSz="462961"/>
            <a:r>
              <a:rPr lang="en-US" sz="1620" kern="0" dirty="0">
                <a:solidFill>
                  <a:schemeClr val="tx1"/>
                </a:solidFill>
                <a:latin typeface="Helvetica" panose="020B0604020202020204" pitchFamily="34" charset="0"/>
                <a:cs typeface="Helvetica" panose="020B0604020202020204" pitchFamily="34" charset="0"/>
              </a:rPr>
              <a:t>Prospective  Instructors:</a:t>
            </a:r>
          </a:p>
          <a:p>
            <a:pPr marL="231480" indent="-231480" defTabSz="462961">
              <a:buFont typeface="Wingdings" panose="05000000000000000000" pitchFamily="2" charset="2"/>
              <a:buChar char="Ø"/>
            </a:pPr>
            <a:r>
              <a:rPr lang="en-US" sz="1215" dirty="0">
                <a:solidFill>
                  <a:schemeClr val="tx1"/>
                </a:solidFill>
                <a:latin typeface="Helvetica" panose="020B0604020202020204" pitchFamily="34" charset="0"/>
                <a:cs typeface="Helvetica" panose="020B0604020202020204" pitchFamily="34" charset="0"/>
              </a:rPr>
              <a:t>Review both the instructor manual and course guidelines</a:t>
            </a:r>
          </a:p>
          <a:p>
            <a:pPr marL="231480" indent="-231480" defTabSz="462961">
              <a:buFont typeface="Wingdings" panose="05000000000000000000" pitchFamily="2" charset="2"/>
              <a:buChar char="Ø"/>
            </a:pPr>
            <a:r>
              <a:rPr lang="en-US" sz="1215" dirty="0">
                <a:solidFill>
                  <a:schemeClr val="tx1"/>
                </a:solidFill>
                <a:latin typeface="Helvetica" panose="020B0604020202020204" pitchFamily="34" charset="0"/>
                <a:cs typeface="Helvetica" panose="020B0604020202020204" pitchFamily="34" charset="0"/>
              </a:rPr>
              <a:t>Once you have read the documents, please </a:t>
            </a:r>
            <a:r>
              <a:rPr lang="en-US" sz="1215" dirty="0">
                <a:solidFill>
                  <a:srgbClr val="B00000"/>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CLICK HERE</a:t>
            </a:r>
            <a:r>
              <a:rPr lang="en-US" sz="1215" dirty="0">
                <a:solidFill>
                  <a:schemeClr val="tx1"/>
                </a:solidFill>
                <a:latin typeface="Helvetica" panose="020B0604020202020204" pitchFamily="34" charset="0"/>
                <a:cs typeface="Helvetica" panose="020B0604020202020204" pitchFamily="34" charset="0"/>
              </a:rPr>
              <a:t> to complete the instructor request form</a:t>
            </a:r>
          </a:p>
          <a:p>
            <a:pPr marL="231480" indent="-231480" defTabSz="462961">
              <a:buFont typeface="Wingdings" panose="05000000000000000000" pitchFamily="2" charset="2"/>
              <a:buChar char="Ø"/>
            </a:pPr>
            <a:r>
              <a:rPr lang="en-US" sz="1215" kern="0" dirty="0">
                <a:solidFill>
                  <a:schemeClr val="tx1"/>
                </a:solidFill>
                <a:latin typeface="Helvetica" panose="020B0604020202020204" pitchFamily="34" charset="0"/>
                <a:cs typeface="Helvetica" panose="020B0604020202020204" pitchFamily="34" charset="0"/>
              </a:rPr>
              <a:t>Complete the application</a:t>
            </a:r>
            <a:endParaRPr lang="en-US" sz="2734" kern="0" dirty="0">
              <a:solidFill>
                <a:schemeClr val="tx1"/>
              </a:solidFill>
              <a:latin typeface="Helvetica" panose="020B0604020202020204" pitchFamily="34" charset="0"/>
              <a:cs typeface="Helvetica" panose="020B0604020202020204" pitchFamily="34" charset="0"/>
            </a:endParaRPr>
          </a:p>
          <a:p>
            <a:pPr defTabSz="462961"/>
            <a:endParaRPr lang="en-US" sz="1975" kern="0" dirty="0">
              <a:latin typeface="Helvetica Neue"/>
            </a:endParaRPr>
          </a:p>
        </p:txBody>
      </p:sp>
      <p:sp>
        <p:nvSpPr>
          <p:cNvPr id="21" name="Arrow: Right 20">
            <a:extLst>
              <a:ext uri="{FF2B5EF4-FFF2-40B4-BE49-F238E27FC236}">
                <a16:creationId xmlns:a16="http://schemas.microsoft.com/office/drawing/2014/main" id="{3B7787E9-4D9A-4DCD-AC85-35C2572B49EA}"/>
              </a:ext>
            </a:extLst>
          </p:cNvPr>
          <p:cNvSpPr/>
          <p:nvPr/>
        </p:nvSpPr>
        <p:spPr>
          <a:xfrm rot="10800000">
            <a:off x="5845016" y="2456022"/>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0" name="Arrow: Right 9">
            <a:extLst>
              <a:ext uri="{FF2B5EF4-FFF2-40B4-BE49-F238E27FC236}">
                <a16:creationId xmlns:a16="http://schemas.microsoft.com/office/drawing/2014/main" id="{84887180-F76A-476F-A6AB-357BF4E81DD5}"/>
              </a:ext>
            </a:extLst>
          </p:cNvPr>
          <p:cNvSpPr/>
          <p:nvPr/>
        </p:nvSpPr>
        <p:spPr>
          <a:xfrm rot="10800000">
            <a:off x="3279695" y="3690461"/>
            <a:ext cx="1121925" cy="51956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3"/>
          </a:p>
        </p:txBody>
      </p:sp>
      <p:sp>
        <p:nvSpPr>
          <p:cNvPr id="13" name="TextBox 12">
            <a:extLst>
              <a:ext uri="{FF2B5EF4-FFF2-40B4-BE49-F238E27FC236}">
                <a16:creationId xmlns:a16="http://schemas.microsoft.com/office/drawing/2014/main" id="{23D0F7C6-02B9-43B6-B68C-E8A1F90A98D5}"/>
              </a:ext>
            </a:extLst>
          </p:cNvPr>
          <p:cNvSpPr txBox="1"/>
          <p:nvPr/>
        </p:nvSpPr>
        <p:spPr>
          <a:xfrm>
            <a:off x="791528" y="4500563"/>
            <a:ext cx="5064697" cy="513089"/>
          </a:xfrm>
          <a:prstGeom prst="rect">
            <a:avLst/>
          </a:prstGeom>
          <a:noFill/>
        </p:spPr>
        <p:txBody>
          <a:bodyPr wrap="square">
            <a:spAutoFit/>
          </a:bodyPr>
          <a:lstStyle/>
          <a:p>
            <a:pPr algn="ctr"/>
            <a:r>
              <a:rPr lang="en-US" sz="2734" b="1" dirty="0">
                <a:latin typeface="Helvetica" panose="020B0604020202020204" pitchFamily="34" charset="0"/>
                <a:cs typeface="Helvetica" panose="020B0604020202020204" pitchFamily="34" charset="0"/>
              </a:rPr>
              <a:t>WWW.STOPTHEBLEED.ORG</a:t>
            </a:r>
            <a:endParaRPr lang="en-US" sz="2734" dirty="0"/>
          </a:p>
        </p:txBody>
      </p:sp>
      <p:sp>
        <p:nvSpPr>
          <p:cNvPr id="14" name="Title 1">
            <a:extLst>
              <a:ext uri="{FF2B5EF4-FFF2-40B4-BE49-F238E27FC236}">
                <a16:creationId xmlns:a16="http://schemas.microsoft.com/office/drawing/2014/main" id="{9191664D-C995-412F-88F3-F86E7F71B8CC}"/>
              </a:ext>
            </a:extLst>
          </p:cNvPr>
          <p:cNvSpPr>
            <a:spLocks noGrp="1"/>
          </p:cNvSpPr>
          <p:nvPr>
            <p:ph type="title"/>
          </p:nvPr>
        </p:nvSpPr>
        <p:spPr>
          <a:xfrm>
            <a:off x="894636" y="334327"/>
            <a:ext cx="7727868" cy="841512"/>
          </a:xfrm>
        </p:spPr>
        <p:txBody>
          <a:bodyPr/>
          <a:lstStyle/>
          <a:p>
            <a:pPr defTabSz="462961"/>
            <a:r>
              <a:rPr lang="en-US" sz="2734" dirty="0"/>
              <a:t>Step 2: </a:t>
            </a:r>
            <a:r>
              <a:rPr lang="en-US" sz="2734" dirty="0">
                <a:latin typeface="Helvetica" panose="020B0604020202020204" pitchFamily="34" charset="0"/>
                <a:cs typeface="Helvetica" panose="020B0604020202020204" pitchFamily="34" charset="0"/>
              </a:rPr>
              <a:t>Register on the ACS Instructor </a:t>
            </a:r>
            <a:r>
              <a:rPr lang="pt-BR" sz="2734" dirty="0">
                <a:latin typeface="Helvetica" panose="020B0604020202020204" pitchFamily="34" charset="0"/>
                <a:cs typeface="Helvetica" panose="020B0604020202020204" pitchFamily="34" charset="0"/>
              </a:rPr>
              <a:t>Portal</a:t>
            </a:r>
            <a:endParaRPr lang="en-US" sz="2734" dirty="0"/>
          </a:p>
        </p:txBody>
      </p:sp>
    </p:spTree>
    <p:extLst>
      <p:ext uri="{BB962C8B-B14F-4D97-AF65-F5344CB8AC3E}">
        <p14:creationId xmlns:p14="http://schemas.microsoft.com/office/powerpoint/2010/main" val="260157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19285</TotalTime>
  <Words>5264</Words>
  <Application>Microsoft Office PowerPoint</Application>
  <PresentationFormat>On-screen Show (16:9)</PresentationFormat>
  <Paragraphs>744</Paragraphs>
  <Slides>33</Slides>
  <Notes>32</Notes>
  <HiddenSlides>0</HiddenSlides>
  <MMClips>0</MMClips>
  <ScaleCrop>false</ScaleCrop>
  <HeadingPairs>
    <vt:vector size="6" baseType="variant">
      <vt:variant>
        <vt:lpstr>Fonts Used</vt:lpstr>
      </vt:variant>
      <vt:variant>
        <vt:i4>25</vt:i4>
      </vt:variant>
      <vt:variant>
        <vt:lpstr>Theme</vt:lpstr>
      </vt:variant>
      <vt:variant>
        <vt:i4>2</vt:i4>
      </vt:variant>
      <vt:variant>
        <vt:lpstr>Slide Titles</vt:lpstr>
      </vt:variant>
      <vt:variant>
        <vt:i4>33</vt:i4>
      </vt:variant>
    </vt:vector>
  </HeadingPairs>
  <TitlesOfParts>
    <vt:vector size="60" baseType="lpstr">
      <vt:lpstr>Arial</vt:lpstr>
      <vt:lpstr>ArialNarrow</vt:lpstr>
      <vt:lpstr>Calibri</vt:lpstr>
      <vt:lpstr>Calibri Light</vt:lpstr>
      <vt:lpstr>Franklin Gothic Book</vt:lpstr>
      <vt:lpstr>Franklin Gothic Heavy</vt:lpstr>
      <vt:lpstr>Helvetica</vt:lpstr>
      <vt:lpstr>Helvetica Neue</vt:lpstr>
      <vt:lpstr>HelveticaNeueLTStd-Bd</vt:lpstr>
      <vt:lpstr>HelveticaNeueLTStd-BdCn</vt:lpstr>
      <vt:lpstr>HelveticaNeueLTStd-Cn</vt:lpstr>
      <vt:lpstr>HelveticaNeueLTStd-HvCn</vt:lpstr>
      <vt:lpstr>HelveticaNeueLTStd-Roman</vt:lpstr>
      <vt:lpstr>inherit</vt:lpstr>
      <vt:lpstr>Lato</vt:lpstr>
      <vt:lpstr>Metropolis-Bold</vt:lpstr>
      <vt:lpstr>Metropolis-BoldItalic</vt:lpstr>
      <vt:lpstr>Metropolis-Italic</vt:lpstr>
      <vt:lpstr>Metropolis-Regular</vt:lpstr>
      <vt:lpstr>montserrat</vt:lpstr>
      <vt:lpstr>Noto Serif</vt:lpstr>
      <vt:lpstr>Open Sans</vt:lpstr>
      <vt:lpstr>Segoe UI Historic</vt:lpstr>
      <vt:lpstr>Symbol</vt:lpstr>
      <vt:lpstr>Wingdings</vt:lpstr>
      <vt:lpstr>1_Office Theme</vt:lpstr>
      <vt:lpstr>Custom Design</vt:lpstr>
      <vt:lpstr>Instructor Orientation</vt:lpstr>
      <vt:lpstr>Who Can Teach?</vt:lpstr>
      <vt:lpstr>PowerPoint Presentation</vt:lpstr>
      <vt:lpstr>Who Can Teach?</vt:lpstr>
      <vt:lpstr>Who Can Teach?</vt:lpstr>
      <vt:lpstr>Become an Instructor</vt:lpstr>
      <vt:lpstr>Step 1: Take the STOP THE BLEED® Course</vt:lpstr>
      <vt:lpstr>Step 2: Register on the ACS Instructor Portal</vt:lpstr>
      <vt:lpstr>Step 2: Register on the ACS Instructor Portal</vt:lpstr>
      <vt:lpstr>Step 3: Plan Your Course</vt:lpstr>
      <vt:lpstr>Program Delivery Options  </vt:lpstr>
      <vt:lpstr>STOP THE BLEED® Course Options  </vt:lpstr>
      <vt:lpstr>STOP THE BLEED®   </vt:lpstr>
      <vt:lpstr>STOP THE BLEED® Virtual Course  </vt:lpstr>
      <vt:lpstr>STOP THE BLEED® Interactive Course  </vt:lpstr>
      <vt:lpstr>STOP THE BLEED® Skills Only Courses  </vt:lpstr>
      <vt:lpstr>Refresher and Awareness offerings </vt:lpstr>
      <vt:lpstr>STOP THE BLEED® Awareness Video  </vt:lpstr>
      <vt:lpstr>Step 3: Plan Your Course</vt:lpstr>
      <vt:lpstr>Step 3: Plan Your Course</vt:lpstr>
      <vt:lpstr>Step 3: Plan Your Course</vt:lpstr>
      <vt:lpstr>Step 3: Plan Your Course</vt:lpstr>
      <vt:lpstr>Regional Resources</vt:lpstr>
      <vt:lpstr>Step 4: Register Your Class in the Portal</vt:lpstr>
      <vt:lpstr>Step 4: Register Your Class in the Portal</vt:lpstr>
      <vt:lpstr>Step 4: Register Your Class in the Portal</vt:lpstr>
      <vt:lpstr>Step 4: Register Your Class in the Portal</vt:lpstr>
      <vt:lpstr>Step 4: Register Your Class in the Portal</vt:lpstr>
      <vt:lpstr>Step 4: Register Your Class in the Portal</vt:lpstr>
      <vt:lpstr>GA STOP THE BLEED® Instructor Registration</vt:lpstr>
      <vt:lpstr>GA STOP THE BLEED® Instructor Registration</vt:lpstr>
      <vt:lpstr>“Georgia 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Kristal Smith</dc:creator>
  <cp:lastModifiedBy>Kristal Smith</cp:lastModifiedBy>
  <cp:revision>301</cp:revision>
  <dcterms:created xsi:type="dcterms:W3CDTF">2016-09-26T10:30:34Z</dcterms:created>
  <dcterms:modified xsi:type="dcterms:W3CDTF">2022-07-12T05:11:28Z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2016-09-02T00:00:00Z</vt:filetime>
  </property>
  <property fmtid="{D5CDD505-2E9C-101B-9397-08002B2CF9AE}" pid="3" name="Creator">
    <vt:lpwstr>Adobe InDesign CC 2015 (Macintosh)</vt:lpwstr>
  </property>
  <property fmtid="{D5CDD505-2E9C-101B-9397-08002B2CF9AE}" pid="4" name="LastSaved">
    <vt:filetime>2016-09-26T00:00:00Z</vt:filetime>
  </property>
</Properties>
</file>