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6" r:id="rId2"/>
  </p:sldMasterIdLst>
  <p:notesMasterIdLst>
    <p:notesMasterId r:id="rId27"/>
  </p:notesMasterIdLst>
  <p:sldIdLst>
    <p:sldId id="575" r:id="rId3"/>
    <p:sldId id="576" r:id="rId4"/>
    <p:sldId id="577" r:id="rId5"/>
    <p:sldId id="604" r:id="rId6"/>
    <p:sldId id="603" r:id="rId7"/>
    <p:sldId id="600" r:id="rId8"/>
    <p:sldId id="598" r:id="rId9"/>
    <p:sldId id="599" r:id="rId10"/>
    <p:sldId id="601" r:id="rId11"/>
    <p:sldId id="586" r:id="rId12"/>
    <p:sldId id="584" r:id="rId13"/>
    <p:sldId id="585" r:id="rId14"/>
    <p:sldId id="587" r:id="rId15"/>
    <p:sldId id="588" r:id="rId16"/>
    <p:sldId id="589" r:id="rId17"/>
    <p:sldId id="590" r:id="rId18"/>
    <p:sldId id="591" r:id="rId19"/>
    <p:sldId id="592" r:id="rId20"/>
    <p:sldId id="616" r:id="rId21"/>
    <p:sldId id="617" r:id="rId22"/>
    <p:sldId id="571" r:id="rId23"/>
    <p:sldId id="574" r:id="rId24"/>
    <p:sldId id="615" r:id="rId25"/>
    <p:sldId id="602" r:id="rId26"/>
  </p:sldIdLst>
  <p:sldSz cx="9144000" cy="5143500" type="screen16x9"/>
  <p:notesSz cx="16256000" cy="10160000"/>
  <p:defaultTextStyle>
    <a:defPPr>
      <a:defRPr lang="en-US"/>
    </a:defPPr>
    <a:lvl1pPr marL="0" algn="l" defTabSz="247254" rtl="0" eaLnBrk="1" latinLnBrk="0" hangingPunct="1">
      <a:defRPr sz="973" kern="1200">
        <a:solidFill>
          <a:schemeClr val="tx1"/>
        </a:solidFill>
        <a:latin typeface="+mn-lt"/>
        <a:ea typeface="+mn-ea"/>
        <a:cs typeface="+mn-cs"/>
      </a:defRPr>
    </a:lvl1pPr>
    <a:lvl2pPr marL="247254" algn="l" defTabSz="247254" rtl="0" eaLnBrk="1" latinLnBrk="0" hangingPunct="1">
      <a:defRPr sz="973" kern="1200">
        <a:solidFill>
          <a:schemeClr val="tx1"/>
        </a:solidFill>
        <a:latin typeface="+mn-lt"/>
        <a:ea typeface="+mn-ea"/>
        <a:cs typeface="+mn-cs"/>
      </a:defRPr>
    </a:lvl2pPr>
    <a:lvl3pPr marL="494508" algn="l" defTabSz="247254" rtl="0" eaLnBrk="1" latinLnBrk="0" hangingPunct="1">
      <a:defRPr sz="973" kern="1200">
        <a:solidFill>
          <a:schemeClr val="tx1"/>
        </a:solidFill>
        <a:latin typeface="+mn-lt"/>
        <a:ea typeface="+mn-ea"/>
        <a:cs typeface="+mn-cs"/>
      </a:defRPr>
    </a:lvl3pPr>
    <a:lvl4pPr marL="741761" algn="l" defTabSz="247254" rtl="0" eaLnBrk="1" latinLnBrk="0" hangingPunct="1">
      <a:defRPr sz="973" kern="1200">
        <a:solidFill>
          <a:schemeClr val="tx1"/>
        </a:solidFill>
        <a:latin typeface="+mn-lt"/>
        <a:ea typeface="+mn-ea"/>
        <a:cs typeface="+mn-cs"/>
      </a:defRPr>
    </a:lvl4pPr>
    <a:lvl5pPr marL="989015" algn="l" defTabSz="247254" rtl="0" eaLnBrk="1" latinLnBrk="0" hangingPunct="1">
      <a:defRPr sz="973" kern="1200">
        <a:solidFill>
          <a:schemeClr val="tx1"/>
        </a:solidFill>
        <a:latin typeface="+mn-lt"/>
        <a:ea typeface="+mn-ea"/>
        <a:cs typeface="+mn-cs"/>
      </a:defRPr>
    </a:lvl5pPr>
    <a:lvl6pPr marL="1236269" algn="l" defTabSz="247254" rtl="0" eaLnBrk="1" latinLnBrk="0" hangingPunct="1">
      <a:defRPr sz="973" kern="1200">
        <a:solidFill>
          <a:schemeClr val="tx1"/>
        </a:solidFill>
        <a:latin typeface="+mn-lt"/>
        <a:ea typeface="+mn-ea"/>
        <a:cs typeface="+mn-cs"/>
      </a:defRPr>
    </a:lvl6pPr>
    <a:lvl7pPr marL="1483523" algn="l" defTabSz="247254" rtl="0" eaLnBrk="1" latinLnBrk="0" hangingPunct="1">
      <a:defRPr sz="973" kern="1200">
        <a:solidFill>
          <a:schemeClr val="tx1"/>
        </a:solidFill>
        <a:latin typeface="+mn-lt"/>
        <a:ea typeface="+mn-ea"/>
        <a:cs typeface="+mn-cs"/>
      </a:defRPr>
    </a:lvl7pPr>
    <a:lvl8pPr marL="1730776" algn="l" defTabSz="247254" rtl="0" eaLnBrk="1" latinLnBrk="0" hangingPunct="1">
      <a:defRPr sz="973" kern="1200">
        <a:solidFill>
          <a:schemeClr val="tx1"/>
        </a:solidFill>
        <a:latin typeface="+mn-lt"/>
        <a:ea typeface="+mn-ea"/>
        <a:cs typeface="+mn-cs"/>
      </a:defRPr>
    </a:lvl8pPr>
    <a:lvl9pPr marL="1978030" algn="l" defTabSz="247254" rtl="0" eaLnBrk="1" latinLnBrk="0" hangingPunct="1">
      <a:defRPr sz="9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8" userDrawn="1">
          <p15:clr>
            <a:srgbClr val="A4A3A4"/>
          </p15:clr>
        </p15:guide>
        <p15:guide id="2" pos="1215" userDrawn="1">
          <p15:clr>
            <a:srgbClr val="A4A3A4"/>
          </p15:clr>
        </p15:guide>
      </p15:sldGuideLst>
    </p:ext>
    <p:ext uri="{2D200454-40CA-4A62-9FC3-DE9A4176ACB9}">
      <p15:notesGuideLst xmlns:p15="http://schemas.microsoft.com/office/powerpoint/2012/main">
        <p15:guide id="1" orient="horz" pos="3200">
          <p15:clr>
            <a:srgbClr val="A4A3A4"/>
          </p15:clr>
        </p15:guide>
        <p15:guide id="2" pos="5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328"/>
    <a:srgbClr val="404040"/>
    <a:srgbClr val="222223"/>
    <a:srgbClr val="FFFFFF"/>
    <a:srgbClr val="972A31"/>
    <a:srgbClr val="B00000"/>
    <a:srgbClr val="F0F0F0"/>
    <a:srgbClr val="1D2258"/>
    <a:srgbClr val="27306B"/>
    <a:srgbClr val="EC2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4575" autoAdjust="0"/>
  </p:normalViewPr>
  <p:slideViewPr>
    <p:cSldViewPr>
      <p:cViewPr varScale="1">
        <p:scale>
          <a:sx n="88" d="100"/>
          <a:sy n="88" d="100"/>
        </p:scale>
        <p:origin x="653" y="62"/>
      </p:cViewPr>
      <p:guideLst>
        <p:guide orient="horz" pos="1458"/>
        <p:guide pos="1215"/>
      </p:guideLst>
    </p:cSldViewPr>
  </p:slideViewPr>
  <p:outlineViewPr>
    <p:cViewPr>
      <p:scale>
        <a:sx n="33" d="100"/>
        <a:sy n="33" d="100"/>
      </p:scale>
      <p:origin x="0" y="-10598"/>
    </p:cViewPr>
  </p:outlineViewPr>
  <p:notesTextViewPr>
    <p:cViewPr>
      <p:scale>
        <a:sx n="100" d="100"/>
        <a:sy n="100" d="100"/>
      </p:scale>
      <p:origin x="0" y="0"/>
    </p:cViewPr>
  </p:notesTextViewPr>
  <p:sorterViewPr>
    <p:cViewPr>
      <p:scale>
        <a:sx n="96" d="100"/>
        <a:sy n="96" d="100"/>
      </p:scale>
      <p:origin x="0" y="-1920"/>
    </p:cViewPr>
  </p:sorterViewPr>
  <p:notesViewPr>
    <p:cSldViewPr>
      <p:cViewPr varScale="1">
        <p:scale>
          <a:sx n="47" d="100"/>
          <a:sy n="47" d="100"/>
        </p:scale>
        <p:origin x="-1372" y="-68"/>
      </p:cViewPr>
      <p:guideLst>
        <p:guide orient="horz" pos="3200"/>
        <p:guide pos="51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F503AAF4-9832-4199-A77A-00ED282689B3}" type="datetimeFigureOut">
              <a:rPr lang="en-US" smtClean="0"/>
              <a:t>12/2/2022</a:t>
            </a:fld>
            <a:endParaRPr lang="en-US" dirty="0"/>
          </a:p>
        </p:txBody>
      </p:sp>
      <p:sp>
        <p:nvSpPr>
          <p:cNvPr id="4" name="Slide Image Placeholder 3"/>
          <p:cNvSpPr>
            <a:spLocks noGrp="1" noRot="1" noChangeAspect="1"/>
          </p:cNvSpPr>
          <p:nvPr>
            <p:ph type="sldImg" idx="2"/>
          </p:nvPr>
        </p:nvSpPr>
        <p:spPr>
          <a:xfrm>
            <a:off x="5080000" y="12700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4348556F-5514-4A36-BFA3-C9D6CB400CDC}" type="slidenum">
              <a:rPr lang="en-US" smtClean="0"/>
              <a:t>‹#›</a:t>
            </a:fld>
            <a:endParaRPr lang="en-US" dirty="0"/>
          </a:p>
        </p:txBody>
      </p:sp>
    </p:spTree>
    <p:extLst>
      <p:ext uri="{BB962C8B-B14F-4D97-AF65-F5344CB8AC3E}">
        <p14:creationId xmlns:p14="http://schemas.microsoft.com/office/powerpoint/2010/main" val="1134252130"/>
      </p:ext>
    </p:extLst>
  </p:cSld>
  <p:clrMap bg1="lt1" tx1="dk1" bg2="lt2" tx2="dk2" accent1="accent1" accent2="accent2" accent3="accent3" accent4="accent4" accent5="accent5" accent6="accent6" hlink="hlink" folHlink="folHlink"/>
  <p:notesStyle>
    <a:lvl1pPr marL="0" algn="l" defTabSz="494508" rtl="0" eaLnBrk="1" latinLnBrk="0" hangingPunct="1">
      <a:defRPr sz="649" kern="1200">
        <a:solidFill>
          <a:schemeClr val="tx1"/>
        </a:solidFill>
        <a:latin typeface="+mn-lt"/>
        <a:ea typeface="+mn-ea"/>
        <a:cs typeface="+mn-cs"/>
      </a:defRPr>
    </a:lvl1pPr>
    <a:lvl2pPr marL="247254" algn="l" defTabSz="494508" rtl="0" eaLnBrk="1" latinLnBrk="0" hangingPunct="1">
      <a:defRPr sz="649" kern="1200">
        <a:solidFill>
          <a:schemeClr val="tx1"/>
        </a:solidFill>
        <a:latin typeface="+mn-lt"/>
        <a:ea typeface="+mn-ea"/>
        <a:cs typeface="+mn-cs"/>
      </a:defRPr>
    </a:lvl2pPr>
    <a:lvl3pPr marL="494508" algn="l" defTabSz="494508" rtl="0" eaLnBrk="1" latinLnBrk="0" hangingPunct="1">
      <a:defRPr sz="649" kern="1200">
        <a:solidFill>
          <a:schemeClr val="tx1"/>
        </a:solidFill>
        <a:latin typeface="+mn-lt"/>
        <a:ea typeface="+mn-ea"/>
        <a:cs typeface="+mn-cs"/>
      </a:defRPr>
    </a:lvl3pPr>
    <a:lvl4pPr marL="741761" algn="l" defTabSz="494508" rtl="0" eaLnBrk="1" latinLnBrk="0" hangingPunct="1">
      <a:defRPr sz="649" kern="1200">
        <a:solidFill>
          <a:schemeClr val="tx1"/>
        </a:solidFill>
        <a:latin typeface="+mn-lt"/>
        <a:ea typeface="+mn-ea"/>
        <a:cs typeface="+mn-cs"/>
      </a:defRPr>
    </a:lvl4pPr>
    <a:lvl5pPr marL="989015" algn="l" defTabSz="494508" rtl="0" eaLnBrk="1" latinLnBrk="0" hangingPunct="1">
      <a:defRPr sz="649" kern="1200">
        <a:solidFill>
          <a:schemeClr val="tx1"/>
        </a:solidFill>
        <a:latin typeface="+mn-lt"/>
        <a:ea typeface="+mn-ea"/>
        <a:cs typeface="+mn-cs"/>
      </a:defRPr>
    </a:lvl5pPr>
    <a:lvl6pPr marL="1236269" algn="l" defTabSz="494508" rtl="0" eaLnBrk="1" latinLnBrk="0" hangingPunct="1">
      <a:defRPr sz="649" kern="1200">
        <a:solidFill>
          <a:schemeClr val="tx1"/>
        </a:solidFill>
        <a:latin typeface="+mn-lt"/>
        <a:ea typeface="+mn-ea"/>
        <a:cs typeface="+mn-cs"/>
      </a:defRPr>
    </a:lvl6pPr>
    <a:lvl7pPr marL="1483523" algn="l" defTabSz="494508" rtl="0" eaLnBrk="1" latinLnBrk="0" hangingPunct="1">
      <a:defRPr sz="649" kern="1200">
        <a:solidFill>
          <a:schemeClr val="tx1"/>
        </a:solidFill>
        <a:latin typeface="+mn-lt"/>
        <a:ea typeface="+mn-ea"/>
        <a:cs typeface="+mn-cs"/>
      </a:defRPr>
    </a:lvl7pPr>
    <a:lvl8pPr marL="1730776" algn="l" defTabSz="494508" rtl="0" eaLnBrk="1" latinLnBrk="0" hangingPunct="1">
      <a:defRPr sz="649" kern="1200">
        <a:solidFill>
          <a:schemeClr val="tx1"/>
        </a:solidFill>
        <a:latin typeface="+mn-lt"/>
        <a:ea typeface="+mn-ea"/>
        <a:cs typeface="+mn-cs"/>
      </a:defRPr>
    </a:lvl8pPr>
    <a:lvl9pPr marL="1978030" algn="l" defTabSz="494508" rtl="0" eaLnBrk="1" latinLnBrk="0" hangingPunct="1">
      <a:defRPr sz="6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QxZhvjnTwG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cc02.safelinks.protection.outlook.com/?url=http%3A%2F%2Fwww.stopthebleed.org%2F&amp;data=05%7C01%7Cmichelle.archer%40dph.ga.gov%7Cf44fef97654d4c3a9cbb08da2eda0c5b%7C512da10d071b4b948abc9ec4044d1516%7C0%7C0%7C637873812056278438%7CUnknown%7CTWFpbGZsb3d8eyJWIjoiMC4wLjAwMDAiLCJQIjoiV2luMzIiLCJBTiI6Ik1haWwiLCJXVCI6Mn0%3D%7C2000%7C%7C%7C&amp;sdata=4SiCLovkinICAijiVsE9fD4oAHgycYmxiuCWDqdr6wo%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gcc02.safelinks.protection.outlook.com/?url=http%3A%2F%2Fwww.drcolquitt.com%2Fr5trauma%2Fparticipant-resources%2F&amp;data=05%7C01%7Cmichelle.archer%40dph.ga.gov%7Cf44fef97654d4c3a9cbb08da2eda0c5b%7C512da10d071b4b948abc9ec4044d1516%7C0%7C0%7C637873812056278438%7CUnknown%7CTWFpbGZsb3d8eyJWIjoiMC4wLjAwMDAiLCJQIjoiV2luMzIiLCJBTiI6Ik1haWwiLCJXVCI6Mn0%3D%7C2000%7C%7C%7C&amp;sdata=lnf05c0wwv%2FrE2JfgarGyR%2F5uQhXgLBapU7XUARCJDg%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tel:(888)%20689-6277"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JFerguson@narescue.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xZhvjnTwG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a:t>
            </a:fld>
            <a:endParaRPr lang="en-US" dirty="0"/>
          </a:p>
        </p:txBody>
      </p:sp>
    </p:spTree>
    <p:extLst>
      <p:ext uri="{BB962C8B-B14F-4D97-AF65-F5344CB8AC3E}">
        <p14:creationId xmlns:p14="http://schemas.microsoft.com/office/powerpoint/2010/main" val="101344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kumimoji="0" lang="en-US" sz="700" b="1" i="0" u="none" strike="noStrike" kern="1200" cap="none" spc="0" normalizeH="0" baseline="0" noProof="0" dirty="0">
                <a:ln>
                  <a:noFill/>
                </a:ln>
                <a:solidFill>
                  <a:srgbClr val="333334"/>
                </a:solidFill>
                <a:effectLst/>
                <a:uLnTx/>
                <a:uFillTx/>
                <a:latin typeface="Metropolis-Bold"/>
                <a:ea typeface="+mn-ea"/>
                <a:cs typeface="+mn-cs"/>
              </a:rPr>
              <a:t>This slide provides a quick visual comparison of the various programming options. We will describe these options in more detail on the following slides. </a:t>
            </a:r>
          </a:p>
          <a:p>
            <a:endParaRPr kumimoji="0" lang="en-US" sz="700" b="1" i="0" u="none" strike="noStrike" kern="1200" cap="none" spc="0" normalizeH="0" baseline="0" noProof="0" dirty="0">
              <a:ln>
                <a:noFill/>
              </a:ln>
              <a:solidFill>
                <a:srgbClr val="333334"/>
              </a:solidFill>
              <a:effectLst/>
              <a:uLnTx/>
              <a:uFillTx/>
              <a:latin typeface="Metropolis-Bold"/>
              <a:ea typeface="+mn-ea"/>
              <a:cs typeface="+mn-cs"/>
            </a:endParaRPr>
          </a:p>
        </p:txBody>
      </p:sp>
      <p:sp>
        <p:nvSpPr>
          <p:cNvPr id="4" name="Slide Number Placeholder 3"/>
          <p:cNvSpPr>
            <a:spLocks noGrp="1"/>
          </p:cNvSpPr>
          <p:nvPr>
            <p:ph type="sldNum" sz="quarter" idx="10"/>
          </p:nvPr>
        </p:nvSpPr>
        <p:spPr/>
        <p:txBody>
          <a:bodyPr/>
          <a:lstStyle/>
          <a:p>
            <a:fld id="{156B7470-5BE3-4900-8E90-9871883196CF}" type="slidenum">
              <a:rPr lang="en-US" smtClean="0"/>
              <a:pPr/>
              <a:t>10</a:t>
            </a:fld>
            <a:endParaRPr lang="en-US"/>
          </a:p>
        </p:txBody>
      </p:sp>
    </p:spTree>
    <p:extLst>
      <p:ext uri="{BB962C8B-B14F-4D97-AF65-F5344CB8AC3E}">
        <p14:creationId xmlns:p14="http://schemas.microsoft.com/office/powerpoint/2010/main" val="248069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800" b="1" i="0" dirty="0">
                <a:solidFill>
                  <a:srgbClr val="333334"/>
                </a:solidFill>
                <a:effectLst/>
                <a:latin typeface="Metropolis-Bold"/>
              </a:rPr>
              <a:t>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Training is more versatile than ever. </a:t>
            </a:r>
            <a:r>
              <a:rPr kumimoji="0" lang="en-US" sz="800" b="1" i="0" u="none" strike="noStrike" kern="1200" cap="none" spc="0" normalizeH="0" baseline="0" noProof="0" dirty="0">
                <a:ln>
                  <a:noFill/>
                </a:ln>
                <a:solidFill>
                  <a:srgbClr val="333334"/>
                </a:solidFill>
                <a:effectLst/>
                <a:uLnTx/>
                <a:uFillTx/>
                <a:latin typeface="Metropolis-Bold"/>
                <a:ea typeface="+mn-ea"/>
                <a:cs typeface="+mn-cs"/>
              </a:rPr>
              <a:t>The Georgia Trauma System uses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materials and instructors should adhere to course guidelines as prescribed in the Instructor portal.</a:t>
            </a:r>
          </a:p>
          <a:p>
            <a:endPar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r>
              <a:rPr lang="en-US" sz="800" b="1" i="0" dirty="0">
                <a:solidFill>
                  <a:srgbClr val="333334"/>
                </a:solidFill>
                <a:effectLst/>
                <a:latin typeface="Metropolis-Bold"/>
              </a:rPr>
              <a:t>As we review the various course options, keep in mind that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a:t>
            </a:r>
            <a:r>
              <a:rPr lang="en-US" sz="800" b="1" i="0" u="sng" dirty="0">
                <a:solidFill>
                  <a:srgbClr val="333334"/>
                </a:solidFill>
                <a:effectLst/>
                <a:latin typeface="Metropolis-Bold"/>
              </a:rPr>
              <a:t>certificate of completion</a:t>
            </a:r>
            <a:r>
              <a:rPr lang="en-US" sz="800" b="1" i="0" dirty="0">
                <a:solidFill>
                  <a:srgbClr val="333334"/>
                </a:solidFill>
                <a:effectLst/>
                <a:latin typeface="Metropolis-Bold"/>
              </a:rPr>
              <a:t>. </a:t>
            </a:r>
          </a:p>
          <a:p>
            <a:endParaRPr lang="en-US" sz="800" b="1" i="0" dirty="0">
              <a:solidFill>
                <a:srgbClr val="333334"/>
              </a:solidFill>
              <a:effectLst/>
              <a:latin typeface="Metropolis-Bold"/>
            </a:endParaRPr>
          </a:p>
          <a:p>
            <a:r>
              <a:rPr lang="en-US" sz="800" b="1" i="0" dirty="0">
                <a:solidFill>
                  <a:srgbClr val="333334"/>
                </a:solidFill>
                <a:effectLst/>
                <a:latin typeface="Metropolis-Bold"/>
              </a:rPr>
              <a:t>Georgia programming note. Certificates of program attendance or follow-up email correspondence can serve as verification of LECTURE ONLY or SKILLS ONLY offering attendance. These are provided for attendance verification purposes only and due not signify FULL COURSE completion. DO NOT use the American College of Surgeon’s Course Completion Certificates for this purpose.   </a:t>
            </a:r>
          </a:p>
          <a:p>
            <a:endParaRPr lang="en-US" sz="800" b="1" i="0" dirty="0">
              <a:solidFill>
                <a:srgbClr val="333334"/>
              </a:solidFill>
              <a:effectLst/>
              <a:latin typeface="Metropolis-Bold"/>
            </a:endParaRP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 </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In-person Course</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Virtual Course</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p>
          <a:p>
            <a:endParaRPr kumimoji="0" lang="en-US" sz="800" b="1" i="0" u="none" strike="noStrike" kern="1200" cap="none" spc="0" normalizeH="0" baseline="0" noProof="0" dirty="0">
              <a:ln>
                <a:noFill/>
              </a:ln>
              <a:solidFill>
                <a:srgbClr val="333334"/>
              </a:solidFill>
              <a:effectLst/>
              <a:uLnTx/>
              <a:uFillTx/>
              <a:latin typeface="Metropoli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33334"/>
                </a:solidFill>
                <a:effectLst/>
                <a:uLnTx/>
                <a:uFillTx/>
                <a:latin typeface="Metropolis-Bold"/>
                <a:ea typeface="+mn-ea"/>
                <a:cs typeface="+mn-cs"/>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Refresher Courses w/ Hands-On Skills Training and Awareness Programs w/ Hands-On Skills Training only provided abbreviated didactic content. Please report these courses </a:t>
            </a:r>
            <a:r>
              <a:rPr kumimoji="0" lang="en-US" sz="1200" b="1" i="0" u="none" strike="noStrike" kern="1200" cap="none" spc="0" normalizeH="0" baseline="0" noProof="0" dirty="0">
                <a:ln>
                  <a:noFill/>
                </a:ln>
                <a:solidFill>
                  <a:schemeClr val="tx1"/>
                </a:solidFill>
                <a:effectLst/>
                <a:uLnTx/>
                <a:uFillTx/>
                <a:latin typeface="+mn-lt"/>
                <a:ea typeface="+mn-ea"/>
                <a:cs typeface="+mn-cs"/>
              </a:rPr>
              <a:t>as </a:t>
            </a:r>
            <a:r>
              <a:rPr lang="en-US" sz="1200" b="1" i="0" kern="1200" dirty="0">
                <a:solidFill>
                  <a:schemeClr val="tx1"/>
                </a:solidFill>
                <a:effectLst/>
                <a:latin typeface="+mn-lt"/>
                <a:ea typeface="+mn-ea"/>
                <a:cs typeface="+mn-cs"/>
              </a:rPr>
              <a:t>STOP THE BLEED</a:t>
            </a:r>
            <a:r>
              <a:rPr lang="en-US" sz="1200" b="1" i="0" kern="1200" baseline="300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Skills Only courses when reporting to www.stopthebleed.org.</a:t>
            </a:r>
            <a:endParaRPr lang="en-US" sz="1200" b="1" dirty="0">
              <a:solidFill>
                <a:schemeClr val="tx1"/>
              </a:solidFill>
            </a:endParaRP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12</a:t>
            </a:fld>
            <a:endParaRPr lang="en-US"/>
          </a:p>
        </p:txBody>
      </p:sp>
    </p:spTree>
    <p:extLst>
      <p:ext uri="{BB962C8B-B14F-4D97-AF65-F5344CB8AC3E}">
        <p14:creationId xmlns:p14="http://schemas.microsoft.com/office/powerpoint/2010/main" val="28268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12700">
              <a:lnSpc>
                <a:spcPct val="100000"/>
              </a:lnSpc>
            </a:pPr>
            <a:r>
              <a:rPr lang="en-US" sz="1200" i="0" dirty="0">
                <a:effectLst/>
                <a:latin typeface="Helvetica" panose="020B0604020202020204" pitchFamily="34" charset="0"/>
                <a:cs typeface="Helvetica" panose="020B0604020202020204" pitchFamily="34" charset="0"/>
              </a:rPr>
              <a:t>STOP THE BLEED</a:t>
            </a:r>
            <a:r>
              <a:rPr lang="en-US" sz="1200" i="0" baseline="30000" dirty="0">
                <a:effectLst/>
                <a:latin typeface="Helvetica" panose="020B0604020202020204" pitchFamily="34" charset="0"/>
                <a:cs typeface="Helvetica" panose="020B0604020202020204" pitchFamily="34" charset="0"/>
              </a:rPr>
              <a:t>®</a:t>
            </a:r>
            <a:r>
              <a:rPr lang="en-US" sz="1200" i="0" dirty="0">
                <a:effectLst/>
                <a:latin typeface="Helvetica" panose="020B0604020202020204" pitchFamily="34" charset="0"/>
                <a:cs typeface="Helvetica" panose="020B0604020202020204" pitchFamily="34" charset="0"/>
              </a:rPr>
              <a:t> Course</a:t>
            </a:r>
          </a:p>
          <a:p>
            <a:pPr marL="12700">
              <a:lnSpc>
                <a:spcPct val="100000"/>
              </a:lnSpc>
            </a:pPr>
            <a:r>
              <a:rPr lang="en-US" sz="1200" i="0" dirty="0">
                <a:effectLst/>
                <a:latin typeface="Helvetica" panose="020B0604020202020204" pitchFamily="34" charset="0"/>
                <a:cs typeface="Helvetica" panose="020B0604020202020204" pitchFamily="34" charset="0"/>
              </a:rPr>
              <a:t> </a:t>
            </a:r>
          </a:p>
          <a:p>
            <a:pPr marL="0" indent="0" fontAlgn="base">
              <a:buFont typeface="Wingdings" panose="05000000000000000000" pitchFamily="2" charset="2"/>
              <a:buNone/>
            </a:pPr>
            <a:r>
              <a:rPr lang="en-US" sz="800" b="0" i="0" kern="1200" dirty="0">
                <a:solidFill>
                  <a:schemeClr val="tx1"/>
                </a:solidFill>
                <a:effectLst/>
                <a:latin typeface="+mn-lt"/>
                <a:ea typeface="+mn-ea"/>
                <a:cs typeface="+mn-cs"/>
              </a:rPr>
              <a:t>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using live, in-person training to guide participants through the three methods of bleeding control using video demonstrations, interactive learning, and spontaneous quizzes.</a:t>
            </a:r>
          </a:p>
          <a:p>
            <a:pPr fontAlgn="base"/>
            <a:endParaRPr lang="en-US" sz="800" b="0" i="0" kern="1200" dirty="0">
              <a:solidFill>
                <a:schemeClr val="tx1"/>
              </a:solidFill>
              <a:effectLst/>
              <a:latin typeface="+mn-lt"/>
              <a:ea typeface="+mn-ea"/>
              <a:cs typeface="+mn-cs"/>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The course length varies with audience type, specific needs. The traditional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r>
              <a:rPr lang="en-US" sz="800" b="0" i="0" spc="30" dirty="0">
                <a:solidFill>
                  <a:srgbClr val="1D2258"/>
                </a:solidFill>
                <a:effectLst/>
                <a:latin typeface="+mn-lt"/>
                <a:cs typeface="Helvetica" panose="020B0604020202020204" pitchFamily="34" charset="0"/>
              </a:rPr>
              <a:t>g</a:t>
            </a:r>
            <a:r>
              <a:rPr lang="en-US" sz="800" b="0" spc="30" dirty="0">
                <a:solidFill>
                  <a:srgbClr val="1D2258"/>
                </a:solidFill>
                <a:latin typeface="+mn-lt"/>
                <a:cs typeface="HelveticaNeueLTStd-Bd"/>
              </a:rPr>
              <a:t>enerally lasts 1-2 hours.</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dirty="0">
              <a:solidFill>
                <a:srgbClr val="333334"/>
              </a:solidFill>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r>
              <a:rPr lang="en-US" sz="800" i="0" spc="30" dirty="0">
                <a:solidFill>
                  <a:schemeClr val="tx1"/>
                </a:solidFill>
                <a:effectLst/>
                <a:latin typeface="Helvetica" panose="020B0604020202020204" pitchFamily="34" charset="0"/>
                <a:cs typeface="Helvetica" panose="020B0604020202020204" pitchFamily="34" charset="0"/>
              </a:rPr>
              <a:t> </a:t>
            </a:r>
            <a:r>
              <a:rPr lang="en-US" sz="800" dirty="0">
                <a:solidFill>
                  <a:srgbClr val="333334"/>
                </a:solidFill>
                <a:latin typeface="Helvetica" panose="020B0604020202020204" pitchFamily="34" charset="0"/>
                <a:cs typeface="Helvetica" panose="020B0604020202020204" pitchFamily="34" charset="0"/>
              </a:rPr>
              <a:t>P</a:t>
            </a:r>
            <a:r>
              <a:rPr lang="en-US" sz="800" i="0" dirty="0">
                <a:solidFill>
                  <a:srgbClr val="333334"/>
                </a:solidFill>
                <a:effectLst/>
                <a:latin typeface="Helvetica" panose="020B0604020202020204" pitchFamily="34" charset="0"/>
                <a:cs typeface="Helvetica" panose="020B0604020202020204" pitchFamily="34" charset="0"/>
              </a:rPr>
              <a:t>articipants complete both the lecture AND the skills components of the 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i="0" spc="30" dirty="0">
              <a:solidFill>
                <a:srgbClr val="333334"/>
              </a:solidFill>
              <a:effectLst/>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Instructor Ratio - 8/10 students to 1 instructor.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Content – The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a:t>
            </a:r>
            <a:r>
              <a:rPr lang="en-US" sz="800" b="0" spc="30" dirty="0">
                <a:solidFill>
                  <a:srgbClr val="1D2258"/>
                </a:solidFill>
                <a:latin typeface="+mn-lt"/>
                <a:cs typeface="HelveticaNeueLTStd-Bd"/>
              </a:rPr>
              <a:t>presentation is available in the Instructor Portal at www.stopthebleed.org.</a:t>
            </a: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2700">
              <a:lnSpc>
                <a:spcPct val="100000"/>
              </a:lnSpc>
            </a:pPr>
            <a:r>
              <a:rPr lang="en-US" sz="1200" b="1" i="0" spc="30" dirty="0">
                <a:solidFill>
                  <a:srgbClr val="1D2258"/>
                </a:solidFill>
                <a:effectLst/>
                <a:latin typeface="Helvetica" panose="020B0604020202020204" pitchFamily="34" charset="0"/>
                <a:cs typeface="Helvetica" panose="020B0604020202020204" pitchFamily="34" charset="0"/>
              </a:rPr>
              <a:t>Note: Instructors use </a:t>
            </a:r>
            <a:r>
              <a:rPr lang="en-US" sz="3600" b="1" i="0" dirty="0">
                <a:solidFill>
                  <a:srgbClr val="333334"/>
                </a:solidFill>
                <a:effectLst/>
                <a:latin typeface="Metropolis-Regular"/>
              </a:rPr>
              <a:t>training materials specially developed to teach bleeding control techniques. They provide live instruction, guidance, and feedback to students. They are available to check participants movements as they practice three different bleeding control actions. Instructors should keep working with course attendees until they demonstrate the correct skills to STOP THE BLEED® and save a life.</a:t>
            </a: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13</a:t>
            </a:fld>
            <a:endParaRPr lang="en-US"/>
          </a:p>
        </p:txBody>
      </p:sp>
    </p:spTree>
    <p:extLst>
      <p:ext uri="{BB962C8B-B14F-4D97-AF65-F5344CB8AC3E}">
        <p14:creationId xmlns:p14="http://schemas.microsoft.com/office/powerpoint/2010/main" val="129586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3600" b="0" i="0" dirty="0">
                <a:solidFill>
                  <a:srgbClr val="333334"/>
                </a:solidFill>
                <a:effectLst/>
                <a:latin typeface="Metropolis-Regular"/>
              </a:rPr>
              <a:t>The STOP THE BLEED</a:t>
            </a:r>
            <a:r>
              <a:rPr lang="en-US" sz="3600" b="0" i="0" baseline="30000" dirty="0">
                <a:solidFill>
                  <a:srgbClr val="333334"/>
                </a:solidFill>
                <a:effectLst/>
                <a:latin typeface="inherit"/>
              </a:rPr>
              <a:t>®</a:t>
            </a:r>
            <a:r>
              <a:rPr lang="en-US" sz="3600" b="0" i="0" dirty="0">
                <a:solidFill>
                  <a:srgbClr val="333334"/>
                </a:solidFill>
                <a:effectLst/>
                <a:latin typeface="Metropolis-Regular"/>
              </a:rPr>
              <a:t> Course can be presented virtually. </a:t>
            </a:r>
          </a:p>
          <a:p>
            <a:pPr algn="l" fontAlgn="base"/>
            <a:endParaRPr lang="en-US" sz="3600" b="0" i="0" dirty="0">
              <a:solidFill>
                <a:srgbClr val="333334"/>
              </a:solidFill>
              <a:effectLst/>
              <a:latin typeface="Metropolis-Regular"/>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3600" b="0" i="0" dirty="0">
                <a:solidFill>
                  <a:srgbClr val="333334"/>
                </a:solidFill>
                <a:effectLst/>
                <a:latin typeface="Metropolis-Regular"/>
              </a:rPr>
              <a:t>The Virtual Course </a:t>
            </a:r>
            <a:r>
              <a:rPr lang="en-US" sz="3600" b="0" i="0" dirty="0">
                <a:solidFill>
                  <a:srgbClr val="333334"/>
                </a:solidFill>
                <a:effectLst/>
                <a:latin typeface="Helvetica" panose="020B0604020202020204" pitchFamily="34" charset="0"/>
                <a:cs typeface="Helvetica" panose="020B0604020202020204" pitchFamily="34" charset="0"/>
              </a:rPr>
              <a:t>g</a:t>
            </a:r>
            <a:r>
              <a:rPr lang="en-US" sz="3600" dirty="0">
                <a:solidFill>
                  <a:srgbClr val="333334"/>
                </a:solidFill>
                <a:latin typeface="Helvetica" panose="020B0604020202020204" pitchFamily="34" charset="0"/>
                <a:cs typeface="Helvetica" panose="020B0604020202020204" pitchFamily="34" charset="0"/>
              </a:rPr>
              <a:t>enerally lasts 1 - 1.5 </a:t>
            </a:r>
            <a:r>
              <a:rPr lang="en-US" sz="3600" dirty="0">
                <a:solidFill>
                  <a:schemeClr val="tx1"/>
                </a:solidFill>
                <a:latin typeface="Helvetica" panose="020B0604020202020204" pitchFamily="34" charset="0"/>
                <a:cs typeface="Helvetica" panose="020B0604020202020204" pitchFamily="34" charset="0"/>
              </a:rPr>
              <a:t>hours</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Instructors may present the lecture through a virtual meeting platform utilizing the current presentation or can also elect to use the prerecorded version found in the Instructor Portal.  </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An instructor must be present through the entire virtual training. </a:t>
            </a:r>
          </a:p>
          <a:p>
            <a:pPr algn="l" fontAlgn="base"/>
            <a:endParaRPr lang="en-US" sz="3600" b="0" i="0" dirty="0">
              <a:solidFill>
                <a:srgbClr val="333334"/>
              </a:solidFill>
              <a:effectLst/>
              <a:latin typeface="Metropolis-Regular"/>
            </a:endParaRPr>
          </a:p>
          <a:p>
            <a:pPr algn="l" fontAlgn="base"/>
            <a:r>
              <a:rPr lang="en-US" sz="3600" b="1" i="0" dirty="0">
                <a:solidFill>
                  <a:srgbClr val="333334"/>
                </a:solidFill>
                <a:effectLst/>
                <a:latin typeface="Metropolis-Bold"/>
              </a:rPr>
              <a:t>Note: As a reminder, participants must complete both the lecture AND the skills component of the STOP THE BLEED</a:t>
            </a:r>
            <a:r>
              <a:rPr lang="en-US" sz="3600" b="1" i="0" baseline="30000" dirty="0">
                <a:solidFill>
                  <a:srgbClr val="333334"/>
                </a:solidFill>
                <a:effectLst/>
                <a:latin typeface="inherit"/>
              </a:rPr>
              <a:t>®</a:t>
            </a:r>
            <a:r>
              <a:rPr lang="en-US" sz="3600" b="1" i="0" dirty="0">
                <a:solidFill>
                  <a:srgbClr val="333334"/>
                </a:solidFill>
                <a:effectLst/>
                <a:latin typeface="Metropolis-Bold"/>
              </a:rPr>
              <a:t> Course to be considered COMPLETE and to receive a certificate of completion. </a:t>
            </a:r>
          </a:p>
          <a:p>
            <a:pPr algn="l" fontAlgn="base"/>
            <a:br>
              <a:rPr lang="en-US" sz="3600" b="0" i="0" dirty="0">
                <a:solidFill>
                  <a:srgbClr val="333334"/>
                </a:solidFill>
                <a:effectLst/>
                <a:latin typeface="Metropolis-Regular"/>
              </a:rPr>
            </a:b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1200" b="1" i="0" spc="30" dirty="0">
              <a:solidFill>
                <a:srgbClr val="333334"/>
              </a:solidFill>
              <a:effectLst/>
              <a:latin typeface="Helvetica" panose="020B0604020202020204" pitchFamily="34" charset="0"/>
              <a:cs typeface="Helvetica" panose="020B0604020202020204" pitchFamily="34" charset="0"/>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1200" b="1" i="1" dirty="0">
                <a:solidFill>
                  <a:srgbClr val="333334"/>
                </a:solidFill>
                <a:effectLst/>
                <a:latin typeface="Metropolis-BoldItalic"/>
              </a:rPr>
              <a:t>*Participation in virtual lecture training will be limited to the maximum number of participants your virtual meeting platform will host, </a:t>
            </a:r>
            <a:r>
              <a:rPr lang="en-US" sz="1200" b="1" i="1" dirty="0">
                <a:solidFill>
                  <a:srgbClr val="333334"/>
                </a:solidFill>
                <a:effectLst/>
                <a:latin typeface="Metropolis-Italic"/>
              </a:rPr>
              <a:t>there is not a STOP THE BLEED® Course participant limit to the lecture portion of the virtual course. </a:t>
            </a: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algn="l" fontAlgn="base"/>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14</a:t>
            </a:fld>
            <a:endParaRPr lang="en-US"/>
          </a:p>
        </p:txBody>
      </p:sp>
    </p:spTree>
    <p:extLst>
      <p:ext uri="{BB962C8B-B14F-4D97-AF65-F5344CB8AC3E}">
        <p14:creationId xmlns:p14="http://schemas.microsoft.com/office/powerpoint/2010/main" val="386837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 - </a:t>
            </a:r>
            <a:r>
              <a:rPr lang="en-US" sz="649" b="1" i="0" kern="1200" dirty="0">
                <a:solidFill>
                  <a:schemeClr val="tx1"/>
                </a:solidFill>
                <a:effectLst/>
                <a:latin typeface="+mn-lt"/>
                <a:ea typeface="+mn-ea"/>
                <a:cs typeface="+mn-cs"/>
              </a:rPr>
              <a:t>New Online Course Available</a:t>
            </a:r>
          </a:p>
          <a:p>
            <a:pPr fontAlgn="base"/>
            <a:endParaRPr lang="en-US" sz="649" b="0" i="0" kern="1200"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The STOP THE BLEED</a:t>
            </a:r>
            <a:r>
              <a:rPr lang="en-US" sz="649" b="0" i="0" kern="1200" baseline="30000" dirty="0">
                <a:solidFill>
                  <a:schemeClr val="tx1"/>
                </a:solidFill>
                <a:effectLst/>
                <a:latin typeface="+mn-lt"/>
                <a:ea typeface="+mn-ea"/>
                <a:cs typeface="+mn-cs"/>
              </a:rPr>
              <a:t>®</a:t>
            </a:r>
            <a:r>
              <a:rPr lang="en-US" sz="649" b="0" i="0" kern="1200" dirty="0">
                <a:solidFill>
                  <a:schemeClr val="tx1"/>
                </a:solidFill>
                <a:effectLst/>
                <a:latin typeface="+mn-lt"/>
                <a:ea typeface="+mn-ea"/>
                <a:cs typeface="+mn-cs"/>
              </a:rPr>
              <a:t> Interactive Course guides participants through the three methods of bleeding control using video demonstrations, interactive learning, and spontaneous quizzes.</a:t>
            </a:r>
          </a:p>
          <a:p>
            <a:pPr fontAlgn="base"/>
            <a:endParaRPr lang="en-US" sz="649" b="0" i="0" kern="1200" dirty="0">
              <a:solidFill>
                <a:schemeClr val="tx1"/>
              </a:solidFill>
              <a:effectLst/>
              <a:latin typeface="+mn-lt"/>
              <a:ea typeface="+mn-ea"/>
              <a:cs typeface="+mn-cs"/>
            </a:endParaRPr>
          </a:p>
          <a:p>
            <a:pPr fontAlgn="base"/>
            <a:r>
              <a:rPr lang="en-US" sz="649" b="0" i="0" u="none" strike="noStrike" kern="1200" cap="all" dirty="0">
                <a:solidFill>
                  <a:schemeClr val="tx1"/>
                </a:solidFill>
                <a:effectLst/>
                <a:latin typeface="+mn-lt"/>
                <a:ea typeface="+mn-ea"/>
                <a:cs typeface="+mn-cs"/>
                <a:hlinkClick r:id="rId3"/>
              </a:rPr>
              <a:t>TAKE COURSE</a:t>
            </a:r>
            <a:endParaRPr lang="en-US" sz="649" b="0" i="0" u="none" strike="noStrike" kern="1200" cap="all" dirty="0">
              <a:solidFill>
                <a:schemeClr val="tx1"/>
              </a:solidFill>
              <a:effectLst/>
              <a:latin typeface="+mn-lt"/>
              <a:ea typeface="+mn-ea"/>
              <a:cs typeface="+mn-cs"/>
            </a:endParaRPr>
          </a:p>
          <a:p>
            <a:pPr fontAlgn="base"/>
            <a:endParaRPr lang="en-US" sz="649" b="0" i="0" u="none" strike="noStrike" kern="1200" cap="all"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Access: www.stopthebleed.org</a:t>
            </a:r>
          </a:p>
          <a:p>
            <a:pPr fontAlgn="base"/>
            <a:endParaRPr lang="en-US" sz="649" b="0" i="0" kern="1200" dirty="0">
              <a:solidFill>
                <a:schemeClr val="tx1"/>
              </a:solidFill>
              <a:effectLst/>
              <a:latin typeface="+mn-lt"/>
              <a:ea typeface="+mn-ea"/>
              <a:cs typeface="+mn-cs"/>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25</a:t>
            </a:r>
            <a:r>
              <a:rPr lang="en-US" sz="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Interactive, online, and on-demand - </a:t>
            </a:r>
            <a:r>
              <a:rPr lang="en-US" sz="700" b="0" i="0" kern="1200" dirty="0">
                <a:solidFill>
                  <a:schemeClr val="tx1"/>
                </a:solidFill>
                <a:effectLst/>
                <a:latin typeface="+mn-lt"/>
                <a:ea typeface="+mn-ea"/>
                <a:cs typeface="+mn-cs"/>
              </a:rPr>
              <a:t>The interactive course is a virtual alternative to the in-person lecture presentation. The </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 - </a:t>
            </a:r>
            <a:r>
              <a:rPr lang="en-US" sz="700" b="0" i="0" kern="1200" dirty="0">
                <a:solidFill>
                  <a:schemeClr val="tx1"/>
                </a:solidFill>
                <a:effectLst/>
                <a:latin typeface="+mn-lt"/>
                <a:ea typeface="+mn-ea"/>
                <a:cs typeface="+mn-cs"/>
              </a:rPr>
              <a:t>Interactive Course guides individuals through the three methods of bleeding control using video demonstrations, interactive learning, and spontaneous quizzes. </a:t>
            </a:r>
            <a:br>
              <a:rPr lang="en-US" sz="800" dirty="0"/>
            </a:b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Can be taken multiple times - </a:t>
            </a:r>
            <a:r>
              <a:rPr lang="en-US" sz="800" b="0" i="0" kern="1200" dirty="0">
                <a:solidFill>
                  <a:schemeClr val="tx1"/>
                </a:solidFill>
                <a:effectLst/>
                <a:latin typeface="+mn-lt"/>
                <a:ea typeface="+mn-ea"/>
                <a:cs typeface="+mn-cs"/>
              </a:rPr>
              <a:t>can be taken multiple times to learn and refresh knowledge of 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a:t>
            </a:r>
          </a:p>
          <a:p>
            <a:pPr marL="0" indent="0" defTabSz="462961">
              <a:buFont typeface="Wingdings" panose="05000000000000000000" pitchFamily="2" charset="2"/>
              <a:buNone/>
            </a:pPr>
            <a:endParaRPr lang="en-US" sz="800" b="0" i="0" kern="1200" dirty="0">
              <a:solidFill>
                <a:schemeClr val="tx1"/>
              </a:solidFill>
              <a:effectLst/>
              <a:latin typeface="+mn-lt"/>
              <a:ea typeface="+mn-ea"/>
              <a:cs typeface="+mn-cs"/>
            </a:endParaRPr>
          </a:p>
          <a:p>
            <a:pPr marL="0" indent="0" defTabSz="462961">
              <a:buFont typeface="Wingdings" panose="05000000000000000000" pitchFamily="2" charset="2"/>
              <a:buNone/>
            </a:pPr>
            <a:r>
              <a:rPr lang="en-US" sz="800" b="1" i="0" kern="1200" dirty="0">
                <a:solidFill>
                  <a:schemeClr val="tx1"/>
                </a:solidFill>
                <a:effectLst/>
                <a:latin typeface="+mn-lt"/>
                <a:ea typeface="+mn-ea"/>
                <a:cs typeface="+mn-cs"/>
              </a:rPr>
              <a:t>Note:</a:t>
            </a:r>
            <a:r>
              <a:rPr lang="en-US" sz="800" b="1" i="0" kern="1200" baseline="0" dirty="0">
                <a:solidFill>
                  <a:schemeClr val="tx1"/>
                </a:solidFill>
                <a:effectLst/>
                <a:latin typeface="+mn-lt"/>
                <a:ea typeface="+mn-ea"/>
                <a:cs typeface="+mn-cs"/>
              </a:rPr>
              <a:t> </a:t>
            </a:r>
            <a:r>
              <a:rPr lang="en-US" sz="2000" b="1" i="0" dirty="0">
                <a:solidFill>
                  <a:srgbClr val="333334"/>
                </a:solidFill>
                <a:effectLst/>
                <a:latin typeface="Metropolis-Regular"/>
              </a:rPr>
              <a:t>While the interactive course fulfills the lecture portion, it does not allow them to receive a certificate of completion until they complete the hands-on skills portion of the course. The interactive course will encourage participants to attend either a full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or a Skills-Only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to receive their certificate of completion. At the conclusion of the course, they will receive an email with their final quiz results. Participants must show the instructor this document to receive a certificate of completion after they have completed the skills-only portion of the course.</a:t>
            </a:r>
            <a:endParaRPr lang="en-US" sz="649" b="1" i="0" kern="1200" dirty="0">
              <a:solidFill>
                <a:schemeClr val="tx1"/>
              </a:solidFill>
              <a:effectLst/>
              <a:latin typeface="+mn-lt"/>
              <a:ea typeface="+mn-ea"/>
              <a:cs typeface="+mn-cs"/>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a:t>
            </a:r>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and Georgia’s </a:t>
            </a:r>
            <a:r>
              <a:rPr lang="en-US" sz="800" b="1" dirty="0">
                <a:effectLst/>
                <a:latin typeface="Calibri" panose="020F0502020204030204" pitchFamily="34" charset="0"/>
                <a:ea typeface="Calibri" panose="020F0502020204030204" pitchFamily="34" charset="0"/>
                <a:cs typeface="Times New Roman" panose="02020603050405020304" pitchFamily="18" charset="0"/>
              </a:rPr>
              <a:t>National STOP THE BLEED® Month Education Survey?</a:t>
            </a:r>
          </a:p>
          <a:p>
            <a:r>
              <a:rPr lang="en-US" sz="1400" dirty="0"/>
              <a:t>To access the course with survey instructions, visit:</a:t>
            </a:r>
          </a:p>
          <a:p>
            <a:r>
              <a:rPr lang="en-US" sz="4000" b="0" i="0" u="none" strike="noStrike" dirty="0">
                <a:effectLst/>
                <a:latin typeface="Segoe UI Historic" panose="020B0502040204020203" pitchFamily="34" charset="0"/>
                <a:hlinkClick r:id="rId3"/>
              </a:rPr>
              <a:t>https://tinyurl.com/ACSOnlineSTB</a:t>
            </a:r>
            <a:endParaRPr lang="en-US" sz="4000" b="0" i="0" u="none" strike="noStrike" dirty="0">
              <a:effectLst/>
              <a:latin typeface="Segoe UI Historic" panose="020B0502040204020203" pitchFamily="34" charset="0"/>
            </a:endParaRP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course directly,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www.stopthebleed.org</a:t>
            </a: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15</a:t>
            </a:fld>
            <a:endParaRPr lang="en-US"/>
          </a:p>
        </p:txBody>
      </p:sp>
    </p:spTree>
    <p:extLst>
      <p:ext uri="{BB962C8B-B14F-4D97-AF65-F5344CB8AC3E}">
        <p14:creationId xmlns:p14="http://schemas.microsoft.com/office/powerpoint/2010/main" val="258513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800" b="0" i="0" dirty="0">
                <a:solidFill>
                  <a:srgbClr val="333334"/>
                </a:solidFill>
                <a:effectLst/>
                <a:latin typeface="Helvetica" panose="020B0604020202020204" pitchFamily="34" charset="0"/>
                <a:cs typeface="Helvetica" panose="020B0604020202020204" pitchFamily="34" charset="0"/>
              </a:rPr>
              <a:t>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Courses</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At the conclusion of the virtual lecture-only courses, participants will require a reminder to schedule the skills portion to complete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Course requirements.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Instructors can schedule a skills-only training sessions through the Instructor Portal and should indicate if the course is public or private for maximum participation.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~15 minutes per student/rotation – will vary depending on situation. </a:t>
            </a:r>
            <a:r>
              <a:rPr lang="en-US" sz="800" b="1" i="0" dirty="0">
                <a:solidFill>
                  <a:srgbClr val="333334"/>
                </a:solidFill>
                <a:effectLst/>
                <a:latin typeface="Metropolis-Regular"/>
              </a:rPr>
              <a:t>Instructors should keep working with course attendees until they demonstrate the correct skills to STOP THE BLEED® and save a life.</a:t>
            </a: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Session can be in-person or virtual – In-person instruction is preferred…especially for those without previous experience.</a:t>
            </a:r>
          </a:p>
          <a:p>
            <a:pPr marL="0" indent="0" algn="l" fontAlgn="base">
              <a:buFont typeface="Wingdings" panose="05000000000000000000" pitchFamily="2" charset="2"/>
              <a:buNone/>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i="0" dirty="0">
                <a:solidFill>
                  <a:srgbClr val="333334"/>
                </a:solidFill>
                <a:effectLst/>
                <a:latin typeface="Helvetica" panose="020B0604020202020204" pitchFamily="34" charset="0"/>
                <a:cs typeface="Helvetica" panose="020B0604020202020204" pitchFamily="34" charset="0"/>
              </a:rPr>
              <a:t>1:10 -instructor-to-student ratio - </a:t>
            </a:r>
            <a:r>
              <a:rPr lang="en-US" sz="800" b="0" i="0" dirty="0">
                <a:solidFill>
                  <a:srgbClr val="333334"/>
                </a:solidFill>
                <a:effectLst/>
                <a:latin typeface="Helvetica" panose="020B0604020202020204" pitchFamily="34" charset="0"/>
                <a:cs typeface="Helvetica" panose="020B0604020202020204" pitchFamily="34" charset="0"/>
              </a:rPr>
              <a:t>Regardless of being in-person or virtual,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 must meet the 1:10 -instructor-to-student ratio and be reflected in the Instructor Portal properly.</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dirty="0">
                <a:solidFill>
                  <a:srgbClr val="333334"/>
                </a:solidFill>
                <a:latin typeface="Helvetica" panose="020B0604020202020204" pitchFamily="34" charset="0"/>
                <a:cs typeface="Helvetica" panose="020B0604020202020204" pitchFamily="34" charset="0"/>
              </a:rPr>
              <a:t>Session demo can be found in the Instructor Portal - </a:t>
            </a:r>
            <a:r>
              <a:rPr lang="en-US" sz="1200" b="0" i="0" dirty="0">
                <a:solidFill>
                  <a:srgbClr val="333334"/>
                </a:solidFill>
                <a:effectLst/>
                <a:latin typeface="Helvetica" panose="020B0604020202020204" pitchFamily="34" charset="0"/>
                <a:cs typeface="Helvetica" panose="020B0604020202020204" pitchFamily="34" charset="0"/>
              </a:rPr>
              <a:t>Instructors should review the </a:t>
            </a:r>
            <a:r>
              <a:rPr lang="en-US" sz="1200" b="0" i="0" u="none" strike="noStrike" dirty="0">
                <a:solidFill>
                  <a:srgbClr val="143F89"/>
                </a:solidFill>
                <a:effectLst/>
                <a:latin typeface="Helvetica" panose="020B0604020202020204" pitchFamily="34" charset="0"/>
                <a:cs typeface="Helvetica" panose="020B0604020202020204" pitchFamily="34" charset="0"/>
                <a:hlinkClick r:id="rId3"/>
              </a:rPr>
              <a:t>virtual instructor skills video</a:t>
            </a:r>
            <a:r>
              <a:rPr lang="en-US" sz="1200" b="0" i="0" dirty="0">
                <a:solidFill>
                  <a:srgbClr val="333334"/>
                </a:solidFill>
                <a:effectLst/>
                <a:latin typeface="Helvetica" panose="020B0604020202020204" pitchFamily="34" charset="0"/>
                <a:cs typeface="Helvetica" panose="020B0604020202020204" pitchFamily="34" charset="0"/>
              </a:rPr>
              <a:t> as a guide on how to train the skills-only portion of the course.</a:t>
            </a:r>
          </a:p>
          <a:p>
            <a:pPr algn="l" fontAlgn="base"/>
            <a:endParaRPr lang="en-US" sz="1200" b="0" i="0" dirty="0">
              <a:solidFill>
                <a:srgbClr val="333334"/>
              </a:solidFill>
              <a:effectLst/>
              <a:latin typeface="Helvetica" panose="020B0604020202020204" pitchFamily="34" charset="0"/>
              <a:cs typeface="Helvetica" panose="020B0604020202020204" pitchFamily="34" charset="0"/>
            </a:endParaRPr>
          </a:p>
          <a:p>
            <a:pPr algn="l" fontAlgn="base"/>
            <a:endParaRPr lang="en-US" sz="800" b="0" i="0" dirty="0">
              <a:solidFill>
                <a:srgbClr val="333334"/>
              </a:solidFill>
              <a:effectLst/>
              <a:latin typeface="Metropolis-Regular"/>
            </a:endParaRPr>
          </a:p>
          <a:p>
            <a:pPr algn="l" fontAlgn="base"/>
            <a:r>
              <a:rPr lang="en-US" sz="800" b="1" i="0" dirty="0">
                <a:solidFill>
                  <a:srgbClr val="333334"/>
                </a:solidFill>
                <a:effectLst/>
                <a:latin typeface="Metropolis-Bold"/>
              </a:rPr>
              <a:t>Note: As a reminder,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certificate of completion. </a:t>
            </a:r>
          </a:p>
          <a:p>
            <a:pPr algn="l" fontAlgn="base"/>
            <a:br>
              <a:rPr lang="en-US" sz="800" b="0" i="0" dirty="0">
                <a:solidFill>
                  <a:srgbClr val="333334"/>
                </a:solidFill>
                <a:effectLst/>
                <a:latin typeface="Metropolis-Regular"/>
              </a:rPr>
            </a:br>
            <a:r>
              <a:rPr lang="en-US" sz="800" b="1" spc="30" dirty="0">
                <a:solidFill>
                  <a:srgbClr val="1D2258"/>
                </a:solidFill>
                <a:latin typeface="+mn-lt"/>
                <a:cs typeface="HelveticaNeueLTStd-Bd"/>
              </a:rPr>
              <a:t>Documentation: Register and “close” courses at www.stopthebleed.org. Maintain your own rosters. Provide general course data to regional </a:t>
            </a:r>
            <a:r>
              <a:rPr lang="en-US" sz="800" b="1" i="0" dirty="0">
                <a:solidFill>
                  <a:srgbClr val="333334"/>
                </a:solidFill>
                <a:effectLst/>
                <a:latin typeface="Helvetica" panose="020B0604020202020204" pitchFamily="34" charset="0"/>
                <a:cs typeface="Helvetica" panose="020B0604020202020204" pitchFamily="34" charset="0"/>
              </a:rPr>
              <a:t>STOP THE BLEED</a:t>
            </a:r>
            <a:r>
              <a:rPr lang="en-US" sz="800" b="1" i="0" baseline="30000" dirty="0">
                <a:solidFill>
                  <a:srgbClr val="333334"/>
                </a:solidFill>
                <a:effectLst/>
                <a:latin typeface="Helvetica" panose="020B0604020202020204" pitchFamily="34" charset="0"/>
                <a:cs typeface="Helvetica" panose="020B0604020202020204" pitchFamily="34" charset="0"/>
              </a:rPr>
              <a:t>®</a:t>
            </a:r>
            <a:r>
              <a:rPr lang="en-US" sz="8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800" b="1" spc="30" dirty="0">
              <a:solidFill>
                <a:srgbClr val="1D2258"/>
              </a:solidFill>
              <a:latin typeface="+mn-lt"/>
              <a:cs typeface="HelveticaNeueLTStd-Bd"/>
            </a:endParaRPr>
          </a:p>
          <a:p>
            <a:pPr lvl="0"/>
            <a:endParaRPr lang="en-US" sz="8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16</a:t>
            </a:fld>
            <a:endParaRPr lang="en-US"/>
          </a:p>
        </p:txBody>
      </p:sp>
    </p:spTree>
    <p:extLst>
      <p:ext uri="{BB962C8B-B14F-4D97-AF65-F5344CB8AC3E}">
        <p14:creationId xmlns:p14="http://schemas.microsoft.com/office/powerpoint/2010/main" val="197067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dirty="0">
                <a:latin typeface="Helvetica" panose="020B0604020202020204" pitchFamily="34" charset="0"/>
                <a:cs typeface="Helvetica" panose="020B0604020202020204" pitchFamily="34" charset="0"/>
              </a:rPr>
              <a:t>Refresher and Awareness offerings</a:t>
            </a:r>
          </a:p>
          <a:p>
            <a:pPr fontAlgn="base"/>
            <a:endParaRPr lang="en-US" sz="800" dirty="0">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800" i="0" u="sng" dirty="0">
                <a:solidFill>
                  <a:srgbClr val="333334"/>
                </a:solidFill>
                <a:effectLst/>
                <a:latin typeface="Helvetica" panose="020B0604020202020204" pitchFamily="34" charset="0"/>
                <a:cs typeface="Helvetica" panose="020B0604020202020204" pitchFamily="34" charset="0"/>
              </a:rPr>
              <a:t>awareness level</a:t>
            </a:r>
            <a:r>
              <a:rPr lang="en-US" sz="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900" dirty="0">
              <a:solidFill>
                <a:srgbClr val="333334"/>
              </a:solidFill>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dirty="0">
                <a:solidFill>
                  <a:srgbClr val="333334"/>
                </a:solidFill>
                <a:latin typeface="Helvetica" panose="020B0604020202020204" pitchFamily="34" charset="0"/>
                <a:cs typeface="Helvetica" panose="020B0604020202020204" pitchFamily="34" charset="0"/>
              </a:rPr>
              <a:t>Great for staff meetings, in-services, etc.  This is a wonderful opportunity to use the training video developed by the Georgia Trauma Commission. </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fontAlgn="base"/>
            <a:br>
              <a:rPr lang="pt-BR" sz="800" dirty="0">
                <a:latin typeface="Helvetica" panose="020B0604020202020204" pitchFamily="34" charset="0"/>
                <a:cs typeface="Helvetica" panose="020B0604020202020204" pitchFamily="34" charset="0"/>
              </a:rPr>
            </a:br>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17</a:t>
            </a:fld>
            <a:endParaRPr lang="en-US"/>
          </a:p>
        </p:txBody>
      </p:sp>
    </p:spTree>
    <p:extLst>
      <p:ext uri="{BB962C8B-B14F-4D97-AF65-F5344CB8AC3E}">
        <p14:creationId xmlns:p14="http://schemas.microsoft.com/office/powerpoint/2010/main" val="188477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indent="0" algn="l" fontAlgn="base">
              <a:buFont typeface="Wingdings" panose="05000000000000000000" pitchFamily="2" charset="2"/>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2575" indent="-282575" algn="l" fontAlgn="base"/>
            <a:endParaRPr lang="en-US" sz="800" i="0" dirty="0">
              <a:solidFill>
                <a:srgbClr val="333334"/>
              </a:solidFill>
              <a:effectLst/>
              <a:latin typeface="Helvetica" panose="020B0604020202020204" pitchFamily="34" charset="0"/>
              <a:cs typeface="Helvetica" panose="020B0604020202020204" pitchFamily="34" charset="0"/>
            </a:endParaRPr>
          </a:p>
          <a:p>
            <a:pPr marL="282575" indent="-282575" algn="l" fontAlgn="base"/>
            <a:r>
              <a:rPr lang="en-US" sz="2000" b="0" i="0" dirty="0">
                <a:solidFill>
                  <a:srgbClr val="545454"/>
                </a:solidFill>
                <a:effectLst/>
                <a:latin typeface="Open Sans" panose="020B0606030504020204" pitchFamily="34" charset="0"/>
              </a:rPr>
              <a:t>The Georgia Trauma Commission has developed a short video designed to highlight the key concepts of hemorrhage control for traumatic injury. </a:t>
            </a:r>
          </a:p>
          <a:p>
            <a:pPr marL="282575" indent="-282575" algn="l" fontAlgn="base"/>
            <a:r>
              <a:rPr lang="en-US" sz="2000" b="0" i="0" dirty="0">
                <a:solidFill>
                  <a:srgbClr val="545454"/>
                </a:solidFill>
                <a:effectLst/>
                <a:latin typeface="Open Sans" panose="020B0606030504020204" pitchFamily="34" charset="0"/>
              </a:rPr>
              <a:t>Watch this short video to learn more. Then complete our optional survey and you will be entered into our weekly drawing for STOP THE BLEED</a:t>
            </a:r>
            <a:r>
              <a:rPr lang="en-US" sz="2000" b="0" i="0" baseline="30000" dirty="0">
                <a:solidFill>
                  <a:srgbClr val="545454"/>
                </a:solidFill>
                <a:effectLst/>
                <a:latin typeface="Open Sans" panose="020B0606030504020204" pitchFamily="34" charset="0"/>
              </a:rPr>
              <a:t>®</a:t>
            </a:r>
            <a:r>
              <a:rPr lang="en-US" sz="2000" b="0" i="0" dirty="0">
                <a:solidFill>
                  <a:srgbClr val="545454"/>
                </a:solidFill>
                <a:effectLst/>
                <a:latin typeface="Open Sans" panose="020B0606030504020204" pitchFamily="34" charset="0"/>
              </a:rPr>
              <a:t> Awareness Month Prizes.</a:t>
            </a: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video and the National STOP THE BLEED® Month Education Survey?</a:t>
            </a:r>
          </a:p>
          <a:p>
            <a:r>
              <a:rPr lang="en-US" sz="1400" dirty="0"/>
              <a:t>To access the video with survey instructions, visit:</a:t>
            </a:r>
          </a:p>
          <a:p>
            <a:r>
              <a:rPr lang="en-US" sz="1400" dirty="0"/>
              <a:t>https://tinyurl.com/GASTBVid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video via its direct YouTube Link, visit</a:t>
            </a:r>
            <a:endParaRPr lang="en-US"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https://www.youtube.com/watch?v=QxZhvjnTwG8</a:t>
            </a:r>
            <a:endPar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18</a:t>
            </a:fld>
            <a:endParaRPr lang="en-US"/>
          </a:p>
        </p:txBody>
      </p:sp>
    </p:spTree>
    <p:extLst>
      <p:ext uri="{BB962C8B-B14F-4D97-AF65-F5344CB8AC3E}">
        <p14:creationId xmlns:p14="http://schemas.microsoft.com/office/powerpoint/2010/main" val="234803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19</a:t>
            </a:fld>
            <a:endParaRPr lang="en-US" dirty="0"/>
          </a:p>
        </p:txBody>
      </p:sp>
    </p:spTree>
    <p:extLst>
      <p:ext uri="{BB962C8B-B14F-4D97-AF65-F5344CB8AC3E}">
        <p14:creationId xmlns:p14="http://schemas.microsoft.com/office/powerpoint/2010/main" val="366803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spcBef>
                <a:spcPts val="0"/>
              </a:spcBef>
              <a:spcAft>
                <a:spcPts val="0"/>
              </a:spcAft>
              <a:buFont typeface="Arial" panose="020B0604020202020204" pitchFamily="34" charset="0"/>
              <a:buNone/>
            </a:pPr>
            <a:r>
              <a:rPr lang="en-US" b="0" i="0" dirty="0">
                <a:solidFill>
                  <a:srgbClr val="0E101A"/>
                </a:solidFill>
                <a:effectLst/>
                <a:latin typeface="Arial" panose="020B0604020202020204" pitchFamily="34" charset="0"/>
              </a:rPr>
              <a:t>Make sure you are registered as an instructor in the ACS STOP THE BLEED® Instructor Portal at </a:t>
            </a:r>
            <a:r>
              <a:rPr lang="en-US" b="0" i="0" dirty="0">
                <a:solidFill>
                  <a:srgbClr val="1155CC"/>
                </a:solidFill>
                <a:effectLst/>
                <a:latin typeface="Arial" panose="020B0604020202020204" pitchFamily="34" charset="0"/>
                <a:hlinkClick r:id="rId3"/>
              </a:rPr>
              <a:t>www.stopthebleed.org</a:t>
            </a:r>
            <a:r>
              <a:rPr lang="en-US" b="0" i="0" dirty="0">
                <a:solidFill>
                  <a:srgbClr val="0E101A"/>
                </a:solidFill>
                <a:effectLst/>
                <a:latin typeface="Arial" panose="020B0604020202020204" pitchFamily="34" charset="0"/>
              </a:rPr>
              <a:t> - There have been recent updates to the instructor eligibility requirements.</a:t>
            </a:r>
          </a:p>
          <a:p>
            <a:pPr algn="l">
              <a:spcBef>
                <a:spcPts val="0"/>
              </a:spcBef>
              <a:spcAft>
                <a:spcPts val="0"/>
              </a:spcAft>
              <a:buFont typeface="Arial" panose="020B0604020202020204" pitchFamily="34" charset="0"/>
              <a:buNone/>
            </a:pPr>
            <a:endParaRPr lang="en-US" b="0" i="0" dirty="0">
              <a:solidFill>
                <a:srgbClr val="0E101A"/>
              </a:solidFill>
              <a:effectLst/>
              <a:latin typeface="Arial" panose="020B0604020202020204" pitchFamily="34" charset="0"/>
            </a:endParaRPr>
          </a:p>
          <a:p>
            <a:pPr algn="l">
              <a:spcBef>
                <a:spcPts val="0"/>
              </a:spcBef>
              <a:spcAft>
                <a:spcPts val="0"/>
              </a:spcAft>
            </a:pPr>
            <a:r>
              <a:rPr lang="en-US" b="0" i="0" dirty="0">
                <a:solidFill>
                  <a:srgbClr val="500050"/>
                </a:solidFill>
                <a:effectLst/>
                <a:latin typeface="Arial" panose="020B0604020202020204" pitchFamily="34" charset="0"/>
              </a:rPr>
              <a:t>Register all applicable classes in the ACS Instructor Portal Conduct your STOP THE BLEED® courses – you are encouraged to train members of your staff and your community.</a:t>
            </a:r>
          </a:p>
          <a:p>
            <a:pPr algn="l">
              <a:spcBef>
                <a:spcPts val="0"/>
              </a:spcBef>
              <a:spcAft>
                <a:spcPts val="0"/>
              </a:spcAft>
            </a:pPr>
            <a:r>
              <a:rPr lang="en-US" b="0" i="0" dirty="0">
                <a:solidFill>
                  <a:srgbClr val="500050"/>
                </a:solidFill>
                <a:effectLst/>
                <a:latin typeface="Arial" panose="020B0604020202020204" pitchFamily="34" charset="0"/>
              </a:rPr>
              <a:t>Provide course participants with the optional post-course STB Education survey. </a:t>
            </a:r>
          </a:p>
          <a:p>
            <a:pPr marL="171450" indent="-171450" algn="l">
              <a:spcBef>
                <a:spcPts val="0"/>
              </a:spcBef>
              <a:spcAft>
                <a:spcPts val="0"/>
              </a:spcAft>
              <a:buFont typeface="Arial" panose="020B0604020202020204" pitchFamily="34" charset="0"/>
              <a:buChar char="•"/>
            </a:pPr>
            <a:r>
              <a:rPr lang="en-US" b="0" i="0" dirty="0">
                <a:solidFill>
                  <a:srgbClr val="500050"/>
                </a:solidFill>
                <a:effectLst/>
                <a:latin typeface="Arial" panose="020B0604020202020204" pitchFamily="34" charset="0"/>
              </a:rPr>
              <a:t>Participants completing the educational survey will be eligible to be entered into our weekly STOP THE BLEED® Georgia DOOR PRIZE drawings. </a:t>
            </a:r>
          </a:p>
          <a:p>
            <a:pPr marL="171450" indent="-171450" algn="l">
              <a:spcBef>
                <a:spcPts val="0"/>
              </a:spcBef>
              <a:spcAft>
                <a:spcPts val="0"/>
              </a:spcAft>
              <a:buFont typeface="Arial" panose="020B0604020202020204" pitchFamily="34" charset="0"/>
              <a:buChar char="•"/>
            </a:pPr>
            <a:r>
              <a:rPr lang="en-US" b="0" i="0" dirty="0">
                <a:solidFill>
                  <a:srgbClr val="500050"/>
                </a:solidFill>
                <a:effectLst/>
                <a:latin typeface="Arial" panose="020B0604020202020204" pitchFamily="34" charset="0"/>
              </a:rPr>
              <a:t>Participants completing the educational survey will also receive an email verifying their participation and access to an exclusive STOP THE BLEED® Georgia </a:t>
            </a:r>
            <a:r>
              <a:rPr lang="en-US" b="1" i="0" dirty="0">
                <a:solidFill>
                  <a:srgbClr val="0E101A"/>
                </a:solidFill>
                <a:effectLst/>
                <a:latin typeface="Calibri" panose="020F0502020204030204" pitchFamily="34" charset="0"/>
                <a:hlinkClick r:id="rId4"/>
              </a:rPr>
              <a:t>Participant Resource Page</a:t>
            </a:r>
            <a:r>
              <a:rPr lang="en-US" b="0" i="0" dirty="0">
                <a:solidFill>
                  <a:srgbClr val="500050"/>
                </a:solidFill>
                <a:effectLst/>
                <a:latin typeface="Arial" panose="020B0604020202020204" pitchFamily="34" charset="0"/>
              </a:rPr>
              <a:t>. </a:t>
            </a:r>
          </a:p>
          <a:p>
            <a:pPr algn="l">
              <a:spcBef>
                <a:spcPts val="0"/>
              </a:spcBef>
              <a:spcAft>
                <a:spcPts val="0"/>
              </a:spcAft>
            </a:pPr>
            <a:r>
              <a:rPr lang="en-US" b="0" i="0" dirty="0">
                <a:solidFill>
                  <a:srgbClr val="500050"/>
                </a:solidFill>
                <a:effectLst/>
                <a:latin typeface="Arial" panose="020B0604020202020204" pitchFamily="34" charset="0"/>
              </a:rPr>
              <a:t>Close your course in the ACS Instructor Portal and report your course specifics to your Region’s STOP THE BLEED® Champion and/or RTAC Coordinator.</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56B7470-5BE3-4900-8E90-9871883196CF}" type="slidenum">
              <a:rPr lang="en-US" smtClean="0"/>
              <a:pPr/>
              <a:t>20</a:t>
            </a:fld>
            <a:endParaRPr lang="en-US"/>
          </a:p>
        </p:txBody>
      </p:sp>
    </p:spTree>
    <p:extLst>
      <p:ext uri="{BB962C8B-B14F-4D97-AF65-F5344CB8AC3E}">
        <p14:creationId xmlns:p14="http://schemas.microsoft.com/office/powerpoint/2010/main" val="54935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a:t>
            </a:fld>
            <a:endParaRPr lang="en-US"/>
          </a:p>
        </p:txBody>
      </p:sp>
    </p:spTree>
    <p:extLst>
      <p:ext uri="{BB962C8B-B14F-4D97-AF65-F5344CB8AC3E}">
        <p14:creationId xmlns:p14="http://schemas.microsoft.com/office/powerpoint/2010/main" val="31309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 panose="00000500000000000000" pitchFamily="2" charset="0"/>
              </a:rPr>
              <a:t>This Instructor Registration is designed to provide a mechanism for accessing STOP THE BLEED® instructors providing community-based trainings in Georgia. All STOP THE BLEED® instructors are welcome to participate. Instructors can determine whether their information is posted publicly.*</a:t>
            </a:r>
            <a:br>
              <a:rPr lang="en-US" dirty="0"/>
            </a:br>
            <a:br>
              <a:rPr lang="en-US" dirty="0"/>
            </a:br>
            <a:r>
              <a:rPr lang="en-US" b="0" i="0" dirty="0">
                <a:solidFill>
                  <a:srgbClr val="000000"/>
                </a:solidFill>
                <a:effectLst/>
                <a:latin typeface="montserrat" panose="00000500000000000000" pitchFamily="2" charset="0"/>
              </a:rPr>
              <a:t>This registration is not intended to spam instructors with products and service and discretion will used when sending e-mail to the participating instructors based on this list. You can change our update this information by resubmitting your information.</a:t>
            </a:r>
            <a:br>
              <a:rPr lang="en-US" dirty="0"/>
            </a:br>
            <a:br>
              <a:rPr lang="en-US" dirty="0"/>
            </a:br>
            <a:r>
              <a:rPr lang="en-US" b="0" i="0" dirty="0">
                <a:solidFill>
                  <a:srgbClr val="000000"/>
                </a:solidFill>
                <a:effectLst/>
                <a:latin typeface="montserrat" panose="00000500000000000000" pitchFamily="2" charset="0"/>
              </a:rPr>
              <a:t>*The listing of STOP THE BLEED® instructors will be at least once each quarter. This Instructor Registration is provided as a resource and a courtesy, we do not validate email addresses.  </a:t>
            </a: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21</a:t>
            </a:fld>
            <a:endParaRPr lang="en-US"/>
          </a:p>
        </p:txBody>
      </p:sp>
    </p:spTree>
    <p:extLst>
      <p:ext uri="{BB962C8B-B14F-4D97-AF65-F5344CB8AC3E}">
        <p14:creationId xmlns:p14="http://schemas.microsoft.com/office/powerpoint/2010/main" val="3925303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800" dirty="0"/>
              <a:t>GA </a:t>
            </a:r>
            <a:r>
              <a:rPr lang="en-US" sz="800" i="0" dirty="0">
                <a:effectLst/>
                <a:latin typeface="Helvetica" panose="020B0604020202020204" pitchFamily="34" charset="0"/>
                <a:cs typeface="Helvetica" panose="020B0604020202020204" pitchFamily="34" charset="0"/>
              </a:rPr>
              <a:t>STOP THE BLEED</a:t>
            </a:r>
            <a:r>
              <a:rPr lang="en-US" sz="800" i="0" baseline="30000" dirty="0">
                <a:effectLst/>
                <a:latin typeface="Helvetica" panose="020B0604020202020204" pitchFamily="34" charset="0"/>
                <a:cs typeface="Helvetica" panose="020B0604020202020204" pitchFamily="34" charset="0"/>
              </a:rPr>
              <a:t>®</a:t>
            </a:r>
            <a:r>
              <a:rPr lang="en-US" sz="800" i="0" dirty="0">
                <a:effectLst/>
                <a:latin typeface="Helvetica" panose="020B0604020202020204" pitchFamily="34" charset="0"/>
                <a:cs typeface="Helvetica" panose="020B0604020202020204" pitchFamily="34" charset="0"/>
              </a:rPr>
              <a:t> </a:t>
            </a:r>
            <a:r>
              <a:rPr lang="en-US" sz="800" dirty="0"/>
              <a:t>Instructor Registration</a:t>
            </a:r>
          </a:p>
          <a:p>
            <a:pPr algn="l">
              <a:buFont typeface="Arial" panose="020B0604020202020204" pitchFamily="34" charset="0"/>
              <a:buNone/>
            </a:pPr>
            <a:endParaRPr lang="en-US" sz="800" b="0" i="0" dirty="0">
              <a:solidFill>
                <a:srgbClr val="545454"/>
              </a:solidFill>
              <a:effectLst/>
              <a:latin typeface="Open Sans" panose="020B0606030504020204" pitchFamily="34" charset="0"/>
            </a:endParaRPr>
          </a:p>
          <a:p>
            <a:pPr defTabSz="462961"/>
            <a:r>
              <a:rPr lang="en-US" sz="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i="0" dirty="0">
                <a:solidFill>
                  <a:schemeClr val="tx1"/>
                </a:solidFill>
                <a:effectLst/>
                <a:latin typeface="Helvetica" panose="020B0604020202020204" pitchFamily="34" charset="0"/>
                <a:cs typeface="Helvetica" panose="020B0604020202020204" pitchFamily="34" charset="0"/>
              </a:rPr>
              <a:t>Members of the public </a:t>
            </a:r>
            <a:r>
              <a:rPr lang="en-US" sz="800" dirty="0">
                <a:solidFill>
                  <a:schemeClr val="tx1"/>
                </a:solidFill>
                <a:latin typeface="Helvetica" panose="020B0604020202020204" pitchFamily="34" charset="0"/>
                <a:cs typeface="Helvetica" panose="020B0604020202020204" pitchFamily="34" charset="0"/>
              </a:rPr>
              <a:t>making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a:t>
            </a:r>
            <a:r>
              <a:rPr lang="en-US" sz="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endParaRPr lang="en-US" sz="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 </a:t>
            </a:r>
            <a:r>
              <a:rPr lang="en-US" sz="800" kern="0" dirty="0">
                <a:solidFill>
                  <a:schemeClr val="tx1"/>
                </a:solidFill>
                <a:latin typeface="Helvetica" panose="020B0604020202020204" pitchFamily="34" charset="0"/>
                <a:cs typeface="Helvetica" panose="020B0604020202020204" pitchFamily="34" charset="0"/>
              </a:rPr>
              <a:t>Champion</a:t>
            </a: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latin typeface="Helvetica" panose="020B0604020202020204" pitchFamily="34" charset="0"/>
                <a:cs typeface="Helvetica" panose="020B0604020202020204" pitchFamily="34" charset="0"/>
              </a:rPr>
              <a:t>WWW.STOPTHEBLEEDGEORGIA.ORG</a:t>
            </a: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dirty="0">
              <a:solidFill>
                <a:srgbClr val="545454"/>
              </a:solidFill>
              <a:effectLst/>
              <a:latin typeface="Helvetica" panose="020B0604020202020204" pitchFamily="34" charset="0"/>
              <a:cs typeface="Helvetica" panose="020B0604020202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rgbClr val="545454"/>
                </a:solidFill>
                <a:effectLst/>
                <a:latin typeface="Helvetica" panose="020B0604020202020204" pitchFamily="34" charset="0"/>
                <a:cs typeface="Helvetica" panose="020B0604020202020204" pitchFamily="34" charset="0"/>
              </a:rPr>
              <a:t>Direct link: </a:t>
            </a:r>
            <a:r>
              <a:rPr lang="en-US" dirty="0"/>
              <a:t>STOP THE BLEED® Georgia Survey</a:t>
            </a:r>
            <a:endParaRPr lang="en-US" b="0" i="0" dirty="0">
              <a:solidFill>
                <a:srgbClr val="545454"/>
              </a:solidFill>
              <a:effectLst/>
              <a:latin typeface="Open Sans" panose="020B0606030504020204" pitchFamily="34" charset="0"/>
            </a:endParaRP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designed to provide a mechanism for accessing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providing community-based training in Georgia.</a:t>
            </a:r>
          </a:p>
          <a:p>
            <a:pPr algn="l">
              <a:buFont typeface="Arial" panose="020B0604020202020204" pitchFamily="34" charset="0"/>
              <a:buNone/>
            </a:pPr>
            <a:r>
              <a:rPr lang="en-US" b="0" i="0" dirty="0">
                <a:solidFill>
                  <a:srgbClr val="545454"/>
                </a:solidFill>
                <a:effectLst/>
                <a:latin typeface="Open Sans" panose="020B0606030504020204" pitchFamily="34" charset="0"/>
              </a:rPr>
              <a:t>All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are welcome to participate.</a:t>
            </a:r>
          </a:p>
          <a:p>
            <a:pPr algn="l">
              <a:buFont typeface="Arial" panose="020B0604020202020204" pitchFamily="34" charset="0"/>
              <a:buNone/>
            </a:pPr>
            <a:r>
              <a:rPr lang="en-US" b="0" i="0" dirty="0">
                <a:solidFill>
                  <a:srgbClr val="545454"/>
                </a:solidFill>
                <a:effectLst/>
                <a:latin typeface="Open Sans" panose="020B0606030504020204" pitchFamily="34" charset="0"/>
              </a:rPr>
              <a:t>Instructors can determine whether their information is shared publicly.</a:t>
            </a:r>
          </a:p>
          <a:p>
            <a:pPr algn="l">
              <a:buFont typeface="Arial" panose="020B0604020202020204" pitchFamily="34" charset="0"/>
              <a:buNone/>
            </a:pPr>
            <a:r>
              <a:rPr lang="en-US" b="0" i="0" dirty="0">
                <a:solidFill>
                  <a:srgbClr val="545454"/>
                </a:solidFill>
                <a:effectLst/>
                <a:latin typeface="Open Sans" panose="020B0606030504020204" pitchFamily="34" charset="0"/>
              </a:rPr>
              <a:t>The listing of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is updated at least once quarterly.</a:t>
            </a: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provided as a resource and a courtesy – we do not validate email addresses.  </a:t>
            </a:r>
          </a:p>
          <a:p>
            <a:pPr algn="l">
              <a:buFont typeface="Arial" panose="020B0604020202020204" pitchFamily="34" charset="0"/>
              <a:buNone/>
            </a:pP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a:t>
            </a:r>
            <a:r>
              <a:rPr lang="en-US" b="0" i="1" dirty="0">
                <a:solidFill>
                  <a:srgbClr val="545454"/>
                </a:solidFill>
                <a:effectLst/>
                <a:latin typeface="Open Sans" panose="020B0606030504020204" pitchFamily="34" charset="0"/>
              </a:rPr>
              <a:t>Georgia</a:t>
            </a:r>
            <a:r>
              <a:rPr lang="en-US" b="0" i="0" dirty="0">
                <a:solidFill>
                  <a:srgbClr val="545454"/>
                </a:solidFill>
                <a:effectLst/>
                <a:latin typeface="Open Sans" panose="020B0606030504020204" pitchFamily="34" charset="0"/>
              </a:rPr>
              <a:t> is not a credentialing organization or regulatory agency.</a:t>
            </a:r>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22</a:t>
            </a:fld>
            <a:endParaRPr lang="en-US"/>
          </a:p>
        </p:txBody>
      </p:sp>
    </p:spTree>
    <p:extLst>
      <p:ext uri="{BB962C8B-B14F-4D97-AF65-F5344CB8AC3E}">
        <p14:creationId xmlns:p14="http://schemas.microsoft.com/office/powerpoint/2010/main" val="271589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800" b="0" i="0" dirty="0">
                <a:solidFill>
                  <a:srgbClr val="191E23"/>
                </a:solidFill>
                <a:effectLst/>
                <a:latin typeface="Noto Serif"/>
              </a:rPr>
              <a:t>Bleeding Control Kits like the ones we use in training can be purchased from a number of vendors and are also available at </a:t>
            </a:r>
            <a:r>
              <a:rPr lang="en-US" sz="800" b="0" i="0" dirty="0">
                <a:solidFill>
                  <a:srgbClr val="007FAC"/>
                </a:solidFill>
                <a:effectLst/>
                <a:latin typeface="Noto Serif"/>
              </a:rPr>
              <a:t>www.stopthebleed.org and www.stopthebleedcoalition.org.</a:t>
            </a:r>
            <a:r>
              <a:rPr lang="en-US" sz="800" b="0" i="0" dirty="0">
                <a:solidFill>
                  <a:srgbClr val="191E23"/>
                </a:solidFill>
                <a:effectLst/>
                <a:latin typeface="Noto Serif"/>
              </a:rPr>
              <a:t> </a:t>
            </a:r>
          </a:p>
          <a:p>
            <a:pPr lvl="0"/>
            <a:endParaRPr lang="en-US" sz="800" b="0" i="0" dirty="0">
              <a:solidFill>
                <a:srgbClr val="191E23"/>
              </a:solidFill>
              <a:effectLst/>
              <a:latin typeface="Noto Serif"/>
            </a:endParaRPr>
          </a:p>
          <a:p>
            <a:pPr lvl="0"/>
            <a:r>
              <a:rPr lang="en-US" sz="800" b="0" i="0" dirty="0">
                <a:solidFill>
                  <a:srgbClr val="191E23"/>
                </a:solidFill>
                <a:effectLst/>
                <a:latin typeface="Noto Serif"/>
              </a:rPr>
              <a:t>The small Bleeding Control Kits or “Georgia Kits” being provided to public schools state-wide by the Georgia Trauma Commission are being made by North American Rescue. ANY agency, institution, business or individual may contact customer service at North American Rescue </a:t>
            </a:r>
            <a:r>
              <a:rPr lang="en-US" sz="800" b="0" i="0" dirty="0">
                <a:solidFill>
                  <a:srgbClr val="007FAC"/>
                </a:solidFill>
                <a:effectLst/>
                <a:latin typeface="Noto Serif"/>
                <a:hlinkClick r:id="rId3"/>
              </a:rPr>
              <a:t>(1-888-689-6277</a:t>
            </a:r>
            <a:r>
              <a:rPr lang="en-US" sz="800" b="0" i="0" dirty="0">
                <a:solidFill>
                  <a:srgbClr val="191E23"/>
                </a:solidFill>
                <a:effectLst/>
                <a:latin typeface="Noto Serif"/>
              </a:rPr>
              <a:t>) and request a quote OR order the “Georgia” kit(s) using item number 85-1563. Currently, the price for GEORGIA RESIDENTS purchasing the GEORGIA KIT is $39.98 per kit.</a:t>
            </a:r>
          </a:p>
          <a:p>
            <a:pPr lvl="0"/>
            <a:endParaRPr lang="en-US" sz="800" b="0" i="0" dirty="0">
              <a:solidFill>
                <a:srgbClr val="191E23"/>
              </a:solidFill>
              <a:effectLst/>
              <a:latin typeface="Noto Serif"/>
            </a:endParaRPr>
          </a:p>
          <a:p>
            <a:pPr lvl="0"/>
            <a:r>
              <a:rPr lang="en-US" sz="800" b="1" i="0" dirty="0">
                <a:solidFill>
                  <a:srgbClr val="191E23"/>
                </a:solidFill>
                <a:effectLst/>
                <a:latin typeface="Noto Serif"/>
              </a:rPr>
              <a:t>Note: The Georgia Kit cannot be ordered online. North American Rescue will need to be contacted directly to request a quote or place an order.</a:t>
            </a:r>
          </a:p>
          <a:p>
            <a:pPr lvl="0"/>
            <a:endParaRPr lang="en-US" sz="800" b="1" i="0" dirty="0">
              <a:solidFill>
                <a:srgbClr val="191E23"/>
              </a:solidFill>
              <a:effectLst/>
              <a:latin typeface="Noto Serif"/>
            </a:endParaRPr>
          </a:p>
          <a:p>
            <a:pPr algn="l"/>
            <a:r>
              <a:rPr lang="en-US" sz="2000" b="1" i="0" dirty="0">
                <a:solidFill>
                  <a:srgbClr val="222222"/>
                </a:solidFill>
                <a:effectLst/>
                <a:latin typeface="Arial" panose="020B0604020202020204" pitchFamily="34" charset="0"/>
              </a:rPr>
              <a:t>Option 1:</a:t>
            </a:r>
            <a:r>
              <a:rPr lang="en-US" sz="2000" b="0" i="0" dirty="0">
                <a:solidFill>
                  <a:srgbClr val="222222"/>
                </a:solidFill>
                <a:effectLst/>
                <a:latin typeface="Arial" panose="020B0604020202020204" pitchFamily="34" charset="0"/>
              </a:rPr>
              <a:t> Please call Joi Ferguson at 864-675-9800 </a:t>
            </a:r>
            <a:r>
              <a:rPr lang="en-US" sz="2000" b="0" i="0" dirty="0" err="1">
                <a:solidFill>
                  <a:srgbClr val="222222"/>
                </a:solidFill>
                <a:effectLst/>
                <a:latin typeface="Arial" panose="020B0604020202020204" pitchFamily="34" charset="0"/>
              </a:rPr>
              <a:t>ext</a:t>
            </a:r>
            <a:r>
              <a:rPr lang="en-US" sz="2000" b="0" i="0" dirty="0">
                <a:solidFill>
                  <a:srgbClr val="222222"/>
                </a:solidFill>
                <a:effectLst/>
                <a:latin typeface="Arial" panose="020B0604020202020204" pitchFamily="34" charset="0"/>
              </a:rPr>
              <a:t> 246 to order your kit(s). If you would like a quote, please email her at </a:t>
            </a:r>
            <a:r>
              <a:rPr lang="en-US" sz="2000" b="0" i="0" dirty="0">
                <a:solidFill>
                  <a:srgbClr val="1155CC"/>
                </a:solidFill>
                <a:effectLst/>
                <a:latin typeface="Arial" panose="020B0604020202020204" pitchFamily="34" charset="0"/>
                <a:hlinkClick r:id="rId4"/>
              </a:rPr>
              <a:t>JFerguson@narescue.com</a:t>
            </a:r>
            <a:r>
              <a:rPr lang="en-US" sz="2000" b="0" i="0" dirty="0">
                <a:solidFill>
                  <a:srgbClr val="222222"/>
                </a:solidFill>
                <a:effectLst/>
                <a:latin typeface="Arial" panose="020B0604020202020204" pitchFamily="34" charset="0"/>
              </a:rPr>
              <a:t> with the following information:</a:t>
            </a:r>
          </a:p>
          <a:p>
            <a:pPr algn="l"/>
            <a:r>
              <a:rPr lang="en-US" sz="2000" b="0" i="0" dirty="0">
                <a:solidFill>
                  <a:srgbClr val="222222"/>
                </a:solidFill>
                <a:effectLst/>
                <a:latin typeface="Arial" panose="020B0604020202020204" pitchFamily="34" charset="0"/>
              </a:rPr>
              <a:t> </a:t>
            </a:r>
          </a:p>
          <a:p>
            <a:pPr algn="l"/>
            <a:r>
              <a:rPr lang="en-US" sz="2000" b="1" i="0" dirty="0">
                <a:solidFill>
                  <a:srgbClr val="222222"/>
                </a:solidFill>
                <a:effectLst/>
                <a:latin typeface="Arial" panose="020B0604020202020204" pitchFamily="34" charset="0"/>
              </a:rPr>
              <a:t>Name: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Billing Street Address:</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City:</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State: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Zip Code:</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Phone Number:</a:t>
            </a:r>
            <a:endParaRPr lang="en-US" sz="2000" b="0" i="0" dirty="0">
              <a:solidFill>
                <a:srgbClr val="222222"/>
              </a:solidFill>
              <a:effectLst/>
              <a:latin typeface="Arial" panose="020B0604020202020204" pitchFamily="34" charset="0"/>
            </a:endParaRPr>
          </a:p>
          <a:p>
            <a:pPr algn="l"/>
            <a:r>
              <a:rPr lang="en-US" sz="2000" b="1" i="0" dirty="0">
                <a:solidFill>
                  <a:srgbClr val="222222"/>
                </a:solidFill>
                <a:effectLst/>
                <a:latin typeface="Arial" panose="020B0604020202020204" pitchFamily="34" charset="0"/>
              </a:rPr>
              <a:t> </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Please advise if you have created an account using a personal email address, please provide the email address for verification purposes.</a:t>
            </a:r>
          </a:p>
          <a:p>
            <a:pPr algn="l"/>
            <a:r>
              <a:rPr lang="en-US" sz="2000" b="0" i="0" dirty="0">
                <a:solidFill>
                  <a:srgbClr val="222222"/>
                </a:solidFill>
                <a:effectLst/>
                <a:latin typeface="Arial" panose="020B0604020202020204" pitchFamily="34" charset="0"/>
              </a:rPr>
              <a:t> </a:t>
            </a:r>
          </a:p>
          <a:p>
            <a:pPr algn="l"/>
            <a:r>
              <a:rPr lang="en-US" sz="2000" b="1" i="0" dirty="0">
                <a:solidFill>
                  <a:srgbClr val="222222"/>
                </a:solidFill>
                <a:effectLst/>
                <a:latin typeface="Arial" panose="020B0604020202020204" pitchFamily="34" charset="0"/>
              </a:rPr>
              <a:t>Option 2:</a:t>
            </a:r>
            <a:r>
              <a:rPr lang="en-US" sz="2000" b="0" i="0" dirty="0">
                <a:solidFill>
                  <a:srgbClr val="222222"/>
                </a:solidFill>
                <a:effectLst/>
                <a:latin typeface="Arial" panose="020B0604020202020204" pitchFamily="34" charset="0"/>
              </a:rPr>
              <a:t> If you are unable to reach her please call 864-675-9800 and anyone will be happy to assist you.</a:t>
            </a:r>
          </a:p>
          <a:p>
            <a:pPr algn="l"/>
            <a:r>
              <a:rPr lang="en-US" sz="2000" b="0" i="0" dirty="0">
                <a:solidFill>
                  <a:srgbClr val="222222"/>
                </a:solidFill>
                <a:effectLst/>
                <a:latin typeface="Arial" panose="020B0604020202020204" pitchFamily="34" charset="0"/>
              </a:rPr>
              <a:t> </a:t>
            </a:r>
          </a:p>
          <a:p>
            <a:pPr algn="l"/>
            <a:r>
              <a:rPr lang="en-US" sz="2000" b="0" i="0" dirty="0">
                <a:solidFill>
                  <a:srgbClr val="222222"/>
                </a:solidFill>
                <a:effectLst/>
                <a:latin typeface="Arial" panose="020B0604020202020204" pitchFamily="34" charset="0"/>
              </a:rPr>
              <a:t>If I can be of any further assistance, please do not hesitate to let me know.</a:t>
            </a:r>
          </a:p>
          <a:p>
            <a:pPr lvl="0"/>
            <a:endParaRPr lang="en-US" sz="800" b="1" i="0" dirty="0">
              <a:solidFill>
                <a:srgbClr val="191E23"/>
              </a:solidFill>
              <a:effectLst/>
              <a:latin typeface="Noto Serif"/>
            </a:endParaRPr>
          </a:p>
          <a:p>
            <a:pPr lvl="0"/>
            <a:endParaRPr lang="en-US" sz="800" b="1" i="0" dirty="0">
              <a:solidFill>
                <a:srgbClr val="191E23"/>
              </a:solidFill>
              <a:effectLst/>
              <a:latin typeface="Noto Serif"/>
            </a:endParaRPr>
          </a:p>
          <a:p>
            <a:pPr lvl="0"/>
            <a:r>
              <a:rPr lang="en-US" sz="800" b="1" i="0" dirty="0">
                <a:solidFill>
                  <a:srgbClr val="191E23"/>
                </a:solidFill>
                <a:effectLst/>
                <a:latin typeface="Noto Serif"/>
              </a:rPr>
              <a:t>Also, we DO NOT sell Georgia Kits, nor to we make money from the sale of the Georgia Kits. In general, </a:t>
            </a:r>
            <a:r>
              <a:rPr lang="en-US" sz="1050" b="1" i="0" dirty="0">
                <a:solidFill>
                  <a:srgbClr val="3D3935"/>
                </a:solidFill>
                <a:effectLst/>
                <a:latin typeface="Lato" panose="020F0502020204030203" pitchFamily="34" charset="0"/>
              </a:rPr>
              <a:t>STOP THE BLEED</a:t>
            </a:r>
            <a:r>
              <a:rPr lang="en-US" sz="1050" b="1" i="0" baseline="30000" dirty="0">
                <a:solidFill>
                  <a:srgbClr val="3D3935"/>
                </a:solidFill>
                <a:effectLst/>
                <a:latin typeface="Lato" panose="020F0502020204030203" pitchFamily="34" charset="0"/>
              </a:rPr>
              <a:t>® </a:t>
            </a:r>
            <a:r>
              <a:rPr lang="en-US" sz="800" b="1" i="0" dirty="0">
                <a:solidFill>
                  <a:srgbClr val="191E23"/>
                </a:solidFill>
                <a:effectLst/>
                <a:latin typeface="Noto Serif"/>
              </a:rPr>
              <a:t>instructors are poor.</a:t>
            </a:r>
            <a:endParaRPr lang="en-US" sz="400" b="1" i="0" dirty="0"/>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23</a:t>
            </a:fld>
            <a:endParaRPr lang="en-US"/>
          </a:p>
        </p:txBody>
      </p:sp>
    </p:spTree>
    <p:extLst>
      <p:ext uri="{BB962C8B-B14F-4D97-AF65-F5344CB8AC3E}">
        <p14:creationId xmlns:p14="http://schemas.microsoft.com/office/powerpoint/2010/main" val="224664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7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24</a:t>
            </a:fld>
            <a:endParaRPr lang="en-US" dirty="0"/>
          </a:p>
        </p:txBody>
      </p:sp>
    </p:spTree>
    <p:extLst>
      <p:ext uri="{BB962C8B-B14F-4D97-AF65-F5344CB8AC3E}">
        <p14:creationId xmlns:p14="http://schemas.microsoft.com/office/powerpoint/2010/main" val="130427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a:t>
            </a:fld>
            <a:endParaRPr lang="en-US"/>
          </a:p>
        </p:txBody>
      </p:sp>
    </p:spTree>
    <p:extLst>
      <p:ext uri="{BB962C8B-B14F-4D97-AF65-F5344CB8AC3E}">
        <p14:creationId xmlns:p14="http://schemas.microsoft.com/office/powerpoint/2010/main" val="219413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800" b="1" i="0" dirty="0">
                <a:solidFill>
                  <a:srgbClr val="333334"/>
                </a:solidFill>
                <a:effectLst/>
                <a:latin typeface="Metropolis-Bold"/>
              </a:rPr>
              <a:t>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Training is more versatile than ever. </a:t>
            </a:r>
            <a:r>
              <a:rPr kumimoji="0" lang="en-US" sz="800" b="1" i="0" u="none" strike="noStrike" kern="1200" cap="none" spc="0" normalizeH="0" baseline="0" noProof="0" dirty="0">
                <a:ln>
                  <a:noFill/>
                </a:ln>
                <a:solidFill>
                  <a:srgbClr val="333334"/>
                </a:solidFill>
                <a:effectLst/>
                <a:uLnTx/>
                <a:uFillTx/>
                <a:latin typeface="Metropolis-Bold"/>
                <a:ea typeface="+mn-ea"/>
                <a:cs typeface="+mn-cs"/>
              </a:rPr>
              <a:t>The Georgia Trauma System uses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materials and instructors should adhere to course guidelines as prescribed in the Instructor portal.</a:t>
            </a:r>
          </a:p>
          <a:p>
            <a:endPar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r>
              <a:rPr lang="en-US" sz="800" b="1" i="0" dirty="0">
                <a:solidFill>
                  <a:srgbClr val="333334"/>
                </a:solidFill>
                <a:effectLst/>
                <a:latin typeface="Metropolis-Bold"/>
              </a:rPr>
              <a:t>As we review the various course options, keep in mind that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a:t>
            </a:r>
            <a:r>
              <a:rPr lang="en-US" sz="800" b="1" i="0" u="sng" dirty="0">
                <a:solidFill>
                  <a:srgbClr val="333334"/>
                </a:solidFill>
                <a:effectLst/>
                <a:latin typeface="Metropolis-Bold"/>
              </a:rPr>
              <a:t>certificate of completion</a:t>
            </a:r>
            <a:r>
              <a:rPr lang="en-US" sz="800" b="1" i="0" dirty="0">
                <a:solidFill>
                  <a:srgbClr val="333334"/>
                </a:solidFill>
                <a:effectLst/>
                <a:latin typeface="Metropolis-Bold"/>
              </a:rPr>
              <a:t>. </a:t>
            </a:r>
          </a:p>
          <a:p>
            <a:endParaRPr lang="en-US" sz="800" b="1" i="0" dirty="0">
              <a:solidFill>
                <a:srgbClr val="333334"/>
              </a:solidFill>
              <a:effectLst/>
              <a:latin typeface="Metropolis-Bold"/>
            </a:endParaRPr>
          </a:p>
          <a:p>
            <a:r>
              <a:rPr lang="en-US" sz="800" b="1" i="0" dirty="0">
                <a:solidFill>
                  <a:srgbClr val="333334"/>
                </a:solidFill>
                <a:effectLst/>
                <a:latin typeface="Metropolis-Bold"/>
              </a:rPr>
              <a:t>Georgia programming note. Certificates of program attendance or follow-up email correspondence can serve as verification of LECTURE ONLY or SKILLS ONLY offering attendance. These are provided for attendance verification purposes only and due not signify FULL COURSE completion. DO NOT use the American College of Surgeon’s Course Completion Certificates for this purpose.   </a:t>
            </a:r>
          </a:p>
          <a:p>
            <a:endParaRPr lang="en-US" sz="800" b="1" i="0" dirty="0">
              <a:solidFill>
                <a:srgbClr val="333334"/>
              </a:solidFill>
              <a:effectLst/>
              <a:latin typeface="Metropolis-Bold"/>
            </a:endParaRP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 </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In-person Course</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Virtual Course</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p>
          <a:p>
            <a:pPr marL="418704"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chemeClr val="tx1"/>
              </a:solidFill>
            </a:endParaRP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39919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5</a:t>
            </a:fld>
            <a:endParaRPr lang="en-US" dirty="0"/>
          </a:p>
        </p:txBody>
      </p:sp>
    </p:spTree>
    <p:extLst>
      <p:ext uri="{BB962C8B-B14F-4D97-AF65-F5344CB8AC3E}">
        <p14:creationId xmlns:p14="http://schemas.microsoft.com/office/powerpoint/2010/main" val="367395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for the following course types:</a:t>
            </a: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6</a:t>
            </a:fld>
            <a:endParaRPr lang="en-US" dirty="0"/>
          </a:p>
        </p:txBody>
      </p:sp>
    </p:spTree>
    <p:extLst>
      <p:ext uri="{BB962C8B-B14F-4D97-AF65-F5344CB8AC3E}">
        <p14:creationId xmlns:p14="http://schemas.microsoft.com/office/powerpoint/2010/main" val="192986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7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900" b="1" u="sng" dirty="0">
                <a:solidFill>
                  <a:srgbClr val="AB2328"/>
                </a:solidFill>
                <a:latin typeface="Franklin Gothic Heavy" panose="020B0903020102020204" pitchFamily="34" charset="0"/>
              </a:rPr>
              <a:t>Awareness Program – Video Presentation</a:t>
            </a:r>
          </a:p>
          <a:p>
            <a:endParaRPr lang="en-US" dirty="0"/>
          </a:p>
          <a:p>
            <a:endParaRPr lang="en-US" dirty="0"/>
          </a:p>
          <a:p>
            <a:r>
              <a:rPr lang="en-US" dirty="0"/>
              <a:t>Access Video with Instructions:</a:t>
            </a:r>
          </a:p>
          <a:p>
            <a:r>
              <a:rPr lang="en-US" dirty="0"/>
              <a:t>https://tinyurl.com/GASTBVid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Direct YouTube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https://www.youtube.com/watch?v=QxZhvjnTwG8</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1012F"/>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1012F"/>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7</a:t>
            </a:fld>
            <a:endParaRPr lang="en-US" dirty="0"/>
          </a:p>
        </p:txBody>
      </p:sp>
    </p:spTree>
    <p:extLst>
      <p:ext uri="{BB962C8B-B14F-4D97-AF65-F5344CB8AC3E}">
        <p14:creationId xmlns:p14="http://schemas.microsoft.com/office/powerpoint/2010/main" val="187496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6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800" b="1" i="0" dirty="0">
                <a:solidFill>
                  <a:srgbClr val="C00000"/>
                </a:solidFill>
                <a:effectLst/>
                <a:latin typeface="Franklin Gothic Heavy" panose="020B0903020102020204" pitchFamily="34" charset="0"/>
                <a:cs typeface="Helvetica" panose="020B0604020202020204" pitchFamily="34" charset="0"/>
              </a:rPr>
              <a:t>STOP THE BLEED</a:t>
            </a:r>
            <a:r>
              <a:rPr lang="en-US" sz="800" b="1" i="0" baseline="30000" dirty="0">
                <a:solidFill>
                  <a:srgbClr val="C00000"/>
                </a:solidFill>
                <a:effectLst/>
                <a:latin typeface="Franklin Gothic Heavy" panose="020B0903020102020204" pitchFamily="34" charset="0"/>
                <a:cs typeface="Helvetica" panose="020B0604020202020204" pitchFamily="34" charset="0"/>
              </a:rPr>
              <a:t>®</a:t>
            </a:r>
            <a:r>
              <a:rPr lang="en-US" sz="800" b="1" i="0" dirty="0">
                <a:solidFill>
                  <a:srgbClr val="C00000"/>
                </a:solidFill>
                <a:effectLst/>
                <a:latin typeface="Franklin Gothic Heavy" panose="020B0903020102020204" pitchFamily="34" charset="0"/>
                <a:cs typeface="Helvetica" panose="020B0604020202020204" pitchFamily="34" charset="0"/>
              </a:rPr>
              <a:t> Online Interactive Course </a:t>
            </a:r>
            <a:endParaRPr lang="en-US" sz="100" b="1" dirty="0">
              <a:solidFill>
                <a:srgbClr val="C00000"/>
              </a:solidFill>
              <a:latin typeface="Franklin Gothic Heavy" panose="020B0903020102020204" pitchFamily="34" charset="0"/>
            </a:endParaRPr>
          </a:p>
          <a:p>
            <a:endParaRPr lang="en-US" dirty="0"/>
          </a:p>
          <a:p>
            <a:endParaRPr lang="en-US" dirty="0"/>
          </a:p>
          <a:p>
            <a:r>
              <a:rPr lang="en-US" dirty="0"/>
              <a:t>Access Video with Instructions:</a:t>
            </a:r>
          </a:p>
          <a:p>
            <a:r>
              <a:rPr lang="en-US" dirty="0"/>
              <a:t>https://tinyurl.com/GASTBVid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Direct YouTube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https://www.youtube.com/watch?v=QxZhvjnTwG8</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1012F"/>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1012F"/>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8</a:t>
            </a:fld>
            <a:endParaRPr lang="en-US" dirty="0"/>
          </a:p>
        </p:txBody>
      </p:sp>
    </p:spTree>
    <p:extLst>
      <p:ext uri="{BB962C8B-B14F-4D97-AF65-F5344CB8AC3E}">
        <p14:creationId xmlns:p14="http://schemas.microsoft.com/office/powerpoint/2010/main" val="343062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7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9</a:t>
            </a:fld>
            <a:endParaRPr lang="en-US" dirty="0"/>
          </a:p>
        </p:txBody>
      </p:sp>
    </p:spTree>
    <p:extLst>
      <p:ext uri="{BB962C8B-B14F-4D97-AF65-F5344CB8AC3E}">
        <p14:creationId xmlns:p14="http://schemas.microsoft.com/office/powerpoint/2010/main" val="178268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7386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5693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559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09EB-3C5C-4986-A2C4-5A66040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5CD4C-D324-4C4C-AC14-6A340A2EAB32}"/>
              </a:ext>
            </a:extLst>
          </p:cNvPr>
          <p:cNvSpPr>
            <a:spLocks noGrp="1"/>
          </p:cNvSpPr>
          <p:nvPr>
            <p:ph sz="half" idx="1"/>
          </p:nvPr>
        </p:nvSpPr>
        <p:spPr>
          <a:xfrm>
            <a:off x="628650"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ACFF2-4540-4A65-9BF8-C8AD7BFECDC6}"/>
              </a:ext>
            </a:extLst>
          </p:cNvPr>
          <p:cNvSpPr>
            <a:spLocks noGrp="1"/>
          </p:cNvSpPr>
          <p:nvPr>
            <p:ph sz="half" idx="2"/>
          </p:nvPr>
        </p:nvSpPr>
        <p:spPr>
          <a:xfrm>
            <a:off x="4614862"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3BB00-6B14-44E7-9869-92CFEA5F9564}"/>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4969E324-1610-42A8-A8A0-3CA6E6AB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4A0B3-D361-48C0-A8C9-4F9B0989D8A1}"/>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406306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DE8-D9EE-40B2-B2A4-8CE920011067}"/>
              </a:ext>
            </a:extLst>
          </p:cNvPr>
          <p:cNvSpPr>
            <a:spLocks noGrp="1"/>
          </p:cNvSpPr>
          <p:nvPr>
            <p:ph type="title"/>
          </p:nvPr>
        </p:nvSpPr>
        <p:spPr>
          <a:xfrm>
            <a:off x="629543" y="274053"/>
            <a:ext cx="7886700" cy="99414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E6C8E-C3E6-4E0A-B293-E5DD4B75B094}"/>
              </a:ext>
            </a:extLst>
          </p:cNvPr>
          <p:cNvSpPr>
            <a:spLocks noGrp="1"/>
          </p:cNvSpPr>
          <p:nvPr>
            <p:ph type="body" idx="1"/>
          </p:nvPr>
        </p:nvSpPr>
        <p:spPr>
          <a:xfrm>
            <a:off x="629543" y="1260962"/>
            <a:ext cx="3868341"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4" name="Content Placeholder 3">
            <a:extLst>
              <a:ext uri="{FF2B5EF4-FFF2-40B4-BE49-F238E27FC236}">
                <a16:creationId xmlns:a16="http://schemas.microsoft.com/office/drawing/2014/main" id="{EFC31764-0CB1-47FA-A016-7D9EC52F9E19}"/>
              </a:ext>
            </a:extLst>
          </p:cNvPr>
          <p:cNvSpPr>
            <a:spLocks noGrp="1"/>
          </p:cNvSpPr>
          <p:nvPr>
            <p:ph sz="half" idx="2"/>
          </p:nvPr>
        </p:nvSpPr>
        <p:spPr>
          <a:xfrm>
            <a:off x="629543" y="1878985"/>
            <a:ext cx="3868341"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05172-10DC-4B43-8F74-B186E245A61D}"/>
              </a:ext>
            </a:extLst>
          </p:cNvPr>
          <p:cNvSpPr>
            <a:spLocks noGrp="1"/>
          </p:cNvSpPr>
          <p:nvPr>
            <p:ph type="body" sz="quarter" idx="3"/>
          </p:nvPr>
        </p:nvSpPr>
        <p:spPr>
          <a:xfrm>
            <a:off x="4629150" y="1260962"/>
            <a:ext cx="3887093"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6" name="Content Placeholder 5">
            <a:extLst>
              <a:ext uri="{FF2B5EF4-FFF2-40B4-BE49-F238E27FC236}">
                <a16:creationId xmlns:a16="http://schemas.microsoft.com/office/drawing/2014/main" id="{93DB52F7-548B-47BB-8A34-68496FB5389E}"/>
              </a:ext>
            </a:extLst>
          </p:cNvPr>
          <p:cNvSpPr>
            <a:spLocks noGrp="1"/>
          </p:cNvSpPr>
          <p:nvPr>
            <p:ph sz="quarter" idx="4"/>
          </p:nvPr>
        </p:nvSpPr>
        <p:spPr>
          <a:xfrm>
            <a:off x="4629150" y="1878985"/>
            <a:ext cx="3887093"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51D23-0EE2-42EE-98F7-B1CB4B7BD5CC}"/>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8" name="Footer Placeholder 7">
            <a:extLst>
              <a:ext uri="{FF2B5EF4-FFF2-40B4-BE49-F238E27FC236}">
                <a16:creationId xmlns:a16="http://schemas.microsoft.com/office/drawing/2014/main" id="{E8666980-7AB5-4B80-B539-B1CF230EB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43594-FEFC-4855-88DB-2C72BD2274BE}"/>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10405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C29-CFA8-42BA-A7B6-4E20BA19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F4B95-377C-48D1-9621-9322DC0329CB}"/>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4" name="Footer Placeholder 3">
            <a:extLst>
              <a:ext uri="{FF2B5EF4-FFF2-40B4-BE49-F238E27FC236}">
                <a16:creationId xmlns:a16="http://schemas.microsoft.com/office/drawing/2014/main" id="{48BE6636-59EA-45A6-848D-04496B683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E3959-414F-4E38-800B-0ADB4B35E080}"/>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66441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26D5-95A8-499C-85CA-D5243F2452D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3" name="Footer Placeholder 2">
            <a:extLst>
              <a:ext uri="{FF2B5EF4-FFF2-40B4-BE49-F238E27FC236}">
                <a16:creationId xmlns:a16="http://schemas.microsoft.com/office/drawing/2014/main" id="{1F64BD63-EC95-484C-8BB9-8A450C8E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0653F-36C4-4D34-A6AF-7D518F67CFFF}"/>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22174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64EB-4787-46A6-A5FA-8DE65F3E31A4}"/>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Content Placeholder 2">
            <a:extLst>
              <a:ext uri="{FF2B5EF4-FFF2-40B4-BE49-F238E27FC236}">
                <a16:creationId xmlns:a16="http://schemas.microsoft.com/office/drawing/2014/main" id="{A98C7FDA-D777-46FA-BC6D-55937E54B144}"/>
              </a:ext>
            </a:extLst>
          </p:cNvPr>
          <p:cNvSpPr>
            <a:spLocks noGrp="1"/>
          </p:cNvSpPr>
          <p:nvPr>
            <p:ph idx="1"/>
          </p:nvPr>
        </p:nvSpPr>
        <p:spPr>
          <a:xfrm>
            <a:off x="3887093" y="740182"/>
            <a:ext cx="4629150" cy="3655903"/>
          </a:xfrm>
        </p:spPr>
        <p:txBody>
          <a:bodyPr/>
          <a:lstStyle>
            <a:lvl1pPr>
              <a:defRPr sz="1620"/>
            </a:lvl1pPr>
            <a:lvl2pPr>
              <a:defRPr sz="1418"/>
            </a:lvl2pPr>
            <a:lvl3pPr>
              <a:defRPr sz="121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BD17-F8D9-4876-B292-9C64D8B10BCB}"/>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8926A578-C685-423F-90EE-44C9C15E480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61A03225-FA15-4A52-8CF2-3DB91366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76229-7A55-402B-BC96-FA5129719F77}"/>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89282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53D6-0937-4FDE-A08A-62B32BB9A8C0}"/>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Picture Placeholder 2">
            <a:extLst>
              <a:ext uri="{FF2B5EF4-FFF2-40B4-BE49-F238E27FC236}">
                <a16:creationId xmlns:a16="http://schemas.microsoft.com/office/drawing/2014/main" id="{AAD4EC43-F453-4786-A8CD-765F07FEC533}"/>
              </a:ext>
            </a:extLst>
          </p:cNvPr>
          <p:cNvSpPr>
            <a:spLocks noGrp="1"/>
          </p:cNvSpPr>
          <p:nvPr>
            <p:ph type="pic" idx="1"/>
          </p:nvPr>
        </p:nvSpPr>
        <p:spPr>
          <a:xfrm>
            <a:off x="3887093" y="740182"/>
            <a:ext cx="4629150" cy="3655903"/>
          </a:xfrm>
        </p:spPr>
        <p:txBody>
          <a:bodyPr/>
          <a:lstStyle>
            <a:lvl1pPr marL="0" indent="0">
              <a:buNone/>
              <a:defRPr sz="1620"/>
            </a:lvl1pPr>
            <a:lvl2pPr marL="231480" indent="0">
              <a:buNone/>
              <a:defRPr sz="1418"/>
            </a:lvl2pPr>
            <a:lvl3pPr marL="462961" indent="0">
              <a:buNone/>
              <a:defRPr sz="1215"/>
            </a:lvl3pPr>
            <a:lvl4pPr marL="694441" indent="0">
              <a:buNone/>
              <a:defRPr sz="1013"/>
            </a:lvl4pPr>
            <a:lvl5pPr marL="925921" indent="0">
              <a:buNone/>
              <a:defRPr sz="1013"/>
            </a:lvl5pPr>
            <a:lvl6pPr marL="1157402" indent="0">
              <a:buNone/>
              <a:defRPr sz="1013"/>
            </a:lvl6pPr>
            <a:lvl7pPr marL="1388882" indent="0">
              <a:buNone/>
              <a:defRPr sz="1013"/>
            </a:lvl7pPr>
            <a:lvl8pPr marL="1620363" indent="0">
              <a:buNone/>
              <a:defRPr sz="1013"/>
            </a:lvl8pPr>
            <a:lvl9pPr marL="1851843" indent="0">
              <a:buNone/>
              <a:defRPr sz="1013"/>
            </a:lvl9pPr>
          </a:lstStyle>
          <a:p>
            <a:endParaRPr lang="en-US"/>
          </a:p>
        </p:txBody>
      </p:sp>
      <p:sp>
        <p:nvSpPr>
          <p:cNvPr id="4" name="Text Placeholder 3">
            <a:extLst>
              <a:ext uri="{FF2B5EF4-FFF2-40B4-BE49-F238E27FC236}">
                <a16:creationId xmlns:a16="http://schemas.microsoft.com/office/drawing/2014/main" id="{47EECC45-B524-4210-8A77-7658249CF295}"/>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2D222B71-D4B5-49B7-AF07-CEFFB22C33A5}"/>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6" name="Footer Placeholder 5">
            <a:extLst>
              <a:ext uri="{FF2B5EF4-FFF2-40B4-BE49-F238E27FC236}">
                <a16:creationId xmlns:a16="http://schemas.microsoft.com/office/drawing/2014/main" id="{240D5BBF-C21B-4B6C-B884-373A9AFB1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D4AC-A355-4152-8CAA-8B66AAF461B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2763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BA2-A388-47DD-930A-38C4D7F15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EAC0E-E6F7-4082-A737-BF2CF3FF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3A75-9419-44E8-A615-25FC66EAE971}"/>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4E25ADE7-A248-4E8F-BBBE-0F50BAA7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033C-ED28-49F2-819B-22E90E2A75D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58993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75BB9-727E-4569-B7DB-8E7254721700}"/>
              </a:ext>
            </a:extLst>
          </p:cNvPr>
          <p:cNvSpPr>
            <a:spLocks noGrp="1"/>
          </p:cNvSpPr>
          <p:nvPr>
            <p:ph type="title" orient="vert"/>
          </p:nvPr>
        </p:nvSpPr>
        <p:spPr>
          <a:xfrm>
            <a:off x="6543675" y="274053"/>
            <a:ext cx="1971675" cy="43583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30A97-F056-4873-83E8-E1938C2B6F03}"/>
              </a:ext>
            </a:extLst>
          </p:cNvPr>
          <p:cNvSpPr>
            <a:spLocks noGrp="1"/>
          </p:cNvSpPr>
          <p:nvPr>
            <p:ph type="body" orient="vert" idx="1"/>
          </p:nvPr>
        </p:nvSpPr>
        <p:spPr>
          <a:xfrm>
            <a:off x="628650" y="274053"/>
            <a:ext cx="5829300" cy="4358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5B8EC-0679-48D8-9B23-0EBE045DB1AA}"/>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59B72976-3748-4238-AEB5-E845E8E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9C49-6364-4B41-ACB0-0F0298C29A8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87288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288220"/>
          </a:xfrm>
        </p:spPr>
        <p:txBody>
          <a:bodyPr lIns="0" tIns="0" rIns="0" bIns="0"/>
          <a:lstStyle>
            <a:lvl1pPr>
              <a:defRPr sz="1873"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263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457200" y="1183005"/>
            <a:ext cx="3977640" cy="569387"/>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60" y="1183005"/>
            <a:ext cx="3977640" cy="5693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6" name="Holder 6"/>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304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4" name="Holder 4"/>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3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3" name="Holder 3"/>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266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598434"/>
            <a:ext cx="2362200" cy="1402500"/>
          </a:xfrm>
        </p:spPr>
        <p:txBody>
          <a:bodyPr anchor="b"/>
          <a:lstStyle>
            <a:lvl1pPr algn="ctr">
              <a:defRPr sz="3038">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213574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209550"/>
            <a:ext cx="2362200" cy="1791384"/>
          </a:xfrm>
        </p:spPr>
        <p:txBody>
          <a:bodyPr anchor="b"/>
          <a:lstStyle>
            <a:lvl1pPr algn="ctr">
              <a:defRPr sz="3038">
                <a:solidFill>
                  <a:schemeClr val="bg1"/>
                </a:solidFill>
                <a:latin typeface="Franklin Gothic Heavy" panose="020B09030201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179918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D00E-283C-47B1-B99B-DED499FC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C545-13E0-4501-AF4C-A19F75E26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0904-AC35-49CD-95D9-DC103800854A}"/>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EFEE1D71-3147-456E-96EA-4F5FE29F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9CC6-0039-42BE-AF12-7480DE3D48D5}"/>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58768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C251-1FF2-45F4-91A8-086F6ED2EA7B}"/>
              </a:ext>
            </a:extLst>
          </p:cNvPr>
          <p:cNvSpPr>
            <a:spLocks noGrp="1"/>
          </p:cNvSpPr>
          <p:nvPr>
            <p:ph type="title"/>
          </p:nvPr>
        </p:nvSpPr>
        <p:spPr>
          <a:xfrm>
            <a:off x="624185" y="1282660"/>
            <a:ext cx="7886700" cy="2139375"/>
          </a:xfrm>
        </p:spPr>
        <p:txBody>
          <a:bodyPr anchor="b"/>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5FBCB6F1-07AB-4213-B0F1-F96EB3C9DA45}"/>
              </a:ext>
            </a:extLst>
          </p:cNvPr>
          <p:cNvSpPr>
            <a:spLocks noGrp="1"/>
          </p:cNvSpPr>
          <p:nvPr>
            <p:ph type="body" idx="1"/>
          </p:nvPr>
        </p:nvSpPr>
        <p:spPr>
          <a:xfrm>
            <a:off x="624185" y="3442127"/>
            <a:ext cx="7886700" cy="1125141"/>
          </a:xfrm>
        </p:spPr>
        <p:txBody>
          <a:bodyPr/>
          <a:lstStyle>
            <a:lvl1pPr marL="0" indent="0">
              <a:buNone/>
              <a:defRPr sz="1215">
                <a:solidFill>
                  <a:schemeClr val="tx1">
                    <a:tint val="75000"/>
                  </a:schemeClr>
                </a:solidFill>
              </a:defRPr>
            </a:lvl1pPr>
            <a:lvl2pPr marL="231480" indent="0">
              <a:buNone/>
              <a:defRPr sz="1013">
                <a:solidFill>
                  <a:schemeClr val="tx1">
                    <a:tint val="75000"/>
                  </a:schemeClr>
                </a:solidFill>
              </a:defRPr>
            </a:lvl2pPr>
            <a:lvl3pPr marL="462961" indent="0">
              <a:buNone/>
              <a:defRPr sz="911">
                <a:solidFill>
                  <a:schemeClr val="tx1">
                    <a:tint val="75000"/>
                  </a:schemeClr>
                </a:solidFill>
              </a:defRPr>
            </a:lvl3pPr>
            <a:lvl4pPr marL="694441" indent="0">
              <a:buNone/>
              <a:defRPr sz="810">
                <a:solidFill>
                  <a:schemeClr val="tx1">
                    <a:tint val="75000"/>
                  </a:schemeClr>
                </a:solidFill>
              </a:defRPr>
            </a:lvl4pPr>
            <a:lvl5pPr marL="925921" indent="0">
              <a:buNone/>
              <a:defRPr sz="810">
                <a:solidFill>
                  <a:schemeClr val="tx1">
                    <a:tint val="75000"/>
                  </a:schemeClr>
                </a:solidFill>
              </a:defRPr>
            </a:lvl5pPr>
            <a:lvl6pPr marL="1157402" indent="0">
              <a:buNone/>
              <a:defRPr sz="810">
                <a:solidFill>
                  <a:schemeClr val="tx1">
                    <a:tint val="75000"/>
                  </a:schemeClr>
                </a:solidFill>
              </a:defRPr>
            </a:lvl6pPr>
            <a:lvl7pPr marL="1388882" indent="0">
              <a:buNone/>
              <a:defRPr sz="810">
                <a:solidFill>
                  <a:schemeClr val="tx1">
                    <a:tint val="75000"/>
                  </a:schemeClr>
                </a:solidFill>
              </a:defRPr>
            </a:lvl7pPr>
            <a:lvl8pPr marL="1620363" indent="0">
              <a:buNone/>
              <a:defRPr sz="810">
                <a:solidFill>
                  <a:schemeClr val="tx1">
                    <a:tint val="75000"/>
                  </a:schemeClr>
                </a:solidFill>
              </a:defRPr>
            </a:lvl8pPr>
            <a:lvl9pPr marL="1851843" indent="0">
              <a:buNone/>
              <a:defRPr sz="81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3E14D-1F9C-4A50-9FA1-A498422AEA26}"/>
              </a:ext>
            </a:extLst>
          </p:cNvPr>
          <p:cNvSpPr>
            <a:spLocks noGrp="1"/>
          </p:cNvSpPr>
          <p:nvPr>
            <p:ph type="dt" sz="half" idx="10"/>
          </p:nvPr>
        </p:nvSpPr>
        <p:spPr/>
        <p:txBody>
          <a:body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A985EE53-18A3-485C-8D77-1F95DB5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17E4-E1D0-44CB-BA44-C1BBB92D34E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931037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sz="493" dirty="0"/>
          </a:p>
        </p:txBody>
      </p:sp>
      <p:sp>
        <p:nvSpPr>
          <p:cNvPr id="7" name="Rectangle 6">
            <a:extLst>
              <a:ext uri="{FF2B5EF4-FFF2-40B4-BE49-F238E27FC236}">
                <a16:creationId xmlns:a16="http://schemas.microsoft.com/office/drawing/2014/main" id="{CAB02AEA-0F23-4664-BAE6-A55BD2C39394}"/>
              </a:ext>
            </a:extLst>
          </p:cNvPr>
          <p:cNvSpPr/>
          <p:nvPr userDrawn="1"/>
        </p:nvSpPr>
        <p:spPr>
          <a:xfrm>
            <a:off x="-142875" y="-90011"/>
            <a:ext cx="9386888" cy="52335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2" name="Holder 2"/>
          <p:cNvSpPr>
            <a:spLocks noGrp="1"/>
          </p:cNvSpPr>
          <p:nvPr>
            <p:ph type="title"/>
          </p:nvPr>
        </p:nvSpPr>
        <p:spPr>
          <a:xfrm>
            <a:off x="707231" y="492976"/>
            <a:ext cx="7729538" cy="738664"/>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569387"/>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707232" y="4895636"/>
            <a:ext cx="1335166" cy="230832"/>
          </a:xfrm>
          <a:prstGeom prst="rect">
            <a:avLst/>
          </a:prstGeom>
        </p:spPr>
        <p:txBody>
          <a:bodyPr wrap="square" lIns="0" tIns="0" rIns="0" bIns="0">
            <a:spAutoFit/>
          </a:bodyPr>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a:xfrm>
            <a:off x="5331189" y="4895254"/>
            <a:ext cx="3105745" cy="230832"/>
          </a:xfrm>
          <a:prstGeom prst="rect">
            <a:avLst/>
          </a:prstGeom>
        </p:spPr>
        <p:txBody>
          <a:bodyPr wrap="square" lIns="0" tIns="0" rIns="0" bIns="0">
            <a:spAutoFit/>
          </a:bodyPr>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a:xfrm>
            <a:off x="6583680" y="4783455"/>
            <a:ext cx="2103120" cy="1497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54644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defRPr>
          <a:latin typeface="+mj-lt"/>
          <a:ea typeface="+mj-ea"/>
          <a:cs typeface="+mj-cs"/>
        </a:defRPr>
      </a:lvl1pPr>
    </p:titleStyle>
    <p:body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bodyStyle>
    <p:other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9BB09-D101-4E37-98E5-DD76A83EC15E}"/>
              </a:ext>
            </a:extLst>
          </p:cNvPr>
          <p:cNvSpPr>
            <a:spLocks noGrp="1"/>
          </p:cNvSpPr>
          <p:nvPr>
            <p:ph type="title"/>
          </p:nvPr>
        </p:nvSpPr>
        <p:spPr>
          <a:xfrm>
            <a:off x="628650" y="274053"/>
            <a:ext cx="7886700" cy="9941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E5CB-6353-45C0-AA58-5A2BBBC4AAD4}"/>
              </a:ext>
            </a:extLst>
          </p:cNvPr>
          <p:cNvSpPr>
            <a:spLocks noGrp="1"/>
          </p:cNvSpPr>
          <p:nvPr>
            <p:ph type="body" idx="1"/>
          </p:nvPr>
        </p:nvSpPr>
        <p:spPr>
          <a:xfrm>
            <a:off x="628650" y="1369457"/>
            <a:ext cx="7886700" cy="32629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22FB-3DF0-429C-8D75-814DD6D0211F}"/>
              </a:ext>
            </a:extLst>
          </p:cNvPr>
          <p:cNvSpPr>
            <a:spLocks noGrp="1"/>
          </p:cNvSpPr>
          <p:nvPr>
            <p:ph type="dt" sz="half" idx="2"/>
          </p:nvPr>
        </p:nvSpPr>
        <p:spPr>
          <a:xfrm>
            <a:off x="628650" y="4767382"/>
            <a:ext cx="2057400" cy="274052"/>
          </a:xfrm>
          <a:prstGeom prst="rect">
            <a:avLst/>
          </a:prstGeom>
        </p:spPr>
        <p:txBody>
          <a:bodyPr vert="horz" lIns="91440" tIns="45720" rIns="91440" bIns="45720" rtlCol="0" anchor="ctr"/>
          <a:lstStyle>
            <a:lvl1pPr algn="l">
              <a:defRPr sz="608">
                <a:solidFill>
                  <a:schemeClr val="tx1">
                    <a:tint val="75000"/>
                  </a:schemeClr>
                </a:solidFill>
              </a:defRPr>
            </a:lvl1pPr>
          </a:lstStyle>
          <a:p>
            <a:fld id="{82C6DF5E-3347-4FCC-8C67-F457EC887CFD}" type="datetimeFigureOut">
              <a:rPr lang="en-US" smtClean="0"/>
              <a:t>12/2/2022</a:t>
            </a:fld>
            <a:endParaRPr lang="en-US"/>
          </a:p>
        </p:txBody>
      </p:sp>
      <p:sp>
        <p:nvSpPr>
          <p:cNvPr id="5" name="Footer Placeholder 4">
            <a:extLst>
              <a:ext uri="{FF2B5EF4-FFF2-40B4-BE49-F238E27FC236}">
                <a16:creationId xmlns:a16="http://schemas.microsoft.com/office/drawing/2014/main" id="{E4E8588C-FEEB-4D39-87DF-C048CD9DFD24}"/>
              </a:ext>
            </a:extLst>
          </p:cNvPr>
          <p:cNvSpPr>
            <a:spLocks noGrp="1"/>
          </p:cNvSpPr>
          <p:nvPr>
            <p:ph type="ftr" sz="quarter" idx="3"/>
          </p:nvPr>
        </p:nvSpPr>
        <p:spPr>
          <a:xfrm>
            <a:off x="3028950" y="4767382"/>
            <a:ext cx="3086100" cy="274052"/>
          </a:xfrm>
          <a:prstGeom prst="rect">
            <a:avLst/>
          </a:prstGeom>
        </p:spPr>
        <p:txBody>
          <a:bodyPr vert="horz" lIns="91440" tIns="45720" rIns="91440" bIns="45720" rtlCol="0" anchor="ctr"/>
          <a:lstStyle>
            <a:lvl1pPr algn="ctr">
              <a:defRPr sz="60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31C3A-AD37-4A72-A2BB-E0C1A118CA22}"/>
              </a:ext>
            </a:extLst>
          </p:cNvPr>
          <p:cNvSpPr>
            <a:spLocks noGrp="1"/>
          </p:cNvSpPr>
          <p:nvPr>
            <p:ph type="sldNum" sz="quarter" idx="4"/>
          </p:nvPr>
        </p:nvSpPr>
        <p:spPr>
          <a:xfrm>
            <a:off x="6457950" y="4767382"/>
            <a:ext cx="2057400" cy="274052"/>
          </a:xfrm>
          <a:prstGeom prst="rect">
            <a:avLst/>
          </a:prstGeom>
        </p:spPr>
        <p:txBody>
          <a:bodyPr vert="horz" lIns="91440" tIns="45720" rIns="91440" bIns="45720" rtlCol="0" anchor="ctr"/>
          <a:lstStyle>
            <a:lvl1pPr algn="r">
              <a:defRPr sz="608">
                <a:solidFill>
                  <a:schemeClr val="tx1">
                    <a:tint val="75000"/>
                  </a:schemeClr>
                </a:solidFill>
              </a:defRPr>
            </a:lvl1pPr>
          </a:lstStyle>
          <a:p>
            <a:fld id="{9A6D7F8A-769E-4454-BFA9-78E166478D2C}" type="slidenum">
              <a:rPr lang="en-US" smtClean="0"/>
              <a:t>‹#›</a:t>
            </a:fld>
            <a:endParaRPr lang="en-US"/>
          </a:p>
        </p:txBody>
      </p:sp>
    </p:spTree>
    <p:extLst>
      <p:ext uri="{BB962C8B-B14F-4D97-AF65-F5344CB8AC3E}">
        <p14:creationId xmlns:p14="http://schemas.microsoft.com/office/powerpoint/2010/main" val="33664703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62961" rtl="0" eaLnBrk="1" latinLnBrk="0" hangingPunct="1">
        <a:lnSpc>
          <a:spcPct val="90000"/>
        </a:lnSpc>
        <a:spcBef>
          <a:spcPct val="0"/>
        </a:spcBef>
        <a:buNone/>
        <a:defRPr sz="2228" kern="1200">
          <a:solidFill>
            <a:schemeClr val="tx1"/>
          </a:solidFill>
          <a:latin typeface="+mj-lt"/>
          <a:ea typeface="+mj-ea"/>
          <a:cs typeface="+mj-cs"/>
        </a:defRPr>
      </a:lvl1pPr>
    </p:titleStyle>
    <p:bodyStyle>
      <a:lvl1pPr marL="115740" indent="-115740" algn="l" defTabSz="462961" rtl="0" eaLnBrk="1" latinLnBrk="0" hangingPunct="1">
        <a:lnSpc>
          <a:spcPct val="90000"/>
        </a:lnSpc>
        <a:spcBef>
          <a:spcPts val="506"/>
        </a:spcBef>
        <a:buFont typeface="Arial" panose="020B0604020202020204" pitchFamily="34" charset="0"/>
        <a:buChar char="•"/>
        <a:defRPr sz="1418" kern="1200">
          <a:solidFill>
            <a:schemeClr val="tx1"/>
          </a:solidFill>
          <a:latin typeface="+mn-lt"/>
          <a:ea typeface="+mn-ea"/>
          <a:cs typeface="+mn-cs"/>
        </a:defRPr>
      </a:lvl1pPr>
      <a:lvl2pPr marL="347221" indent="-115740" algn="l" defTabSz="462961" rtl="0" eaLnBrk="1" latinLnBrk="0" hangingPunct="1">
        <a:lnSpc>
          <a:spcPct val="90000"/>
        </a:lnSpc>
        <a:spcBef>
          <a:spcPts val="253"/>
        </a:spcBef>
        <a:buFont typeface="Arial" panose="020B0604020202020204" pitchFamily="34" charset="0"/>
        <a:buChar char="•"/>
        <a:defRPr sz="1215" kern="1200">
          <a:solidFill>
            <a:schemeClr val="tx1"/>
          </a:solidFill>
          <a:latin typeface="+mn-lt"/>
          <a:ea typeface="+mn-ea"/>
          <a:cs typeface="+mn-cs"/>
        </a:defRPr>
      </a:lvl2pPr>
      <a:lvl3pPr marL="578701" indent="-115740" algn="l" defTabSz="462961" rtl="0" eaLnBrk="1" latinLnBrk="0" hangingPunct="1">
        <a:lnSpc>
          <a:spcPct val="90000"/>
        </a:lnSpc>
        <a:spcBef>
          <a:spcPts val="253"/>
        </a:spcBef>
        <a:buFont typeface="Arial" panose="020B0604020202020204" pitchFamily="34" charset="0"/>
        <a:buChar char="•"/>
        <a:defRPr sz="1013" kern="1200">
          <a:solidFill>
            <a:schemeClr val="tx1"/>
          </a:solidFill>
          <a:latin typeface="+mn-lt"/>
          <a:ea typeface="+mn-ea"/>
          <a:cs typeface="+mn-cs"/>
        </a:defRPr>
      </a:lvl3pPr>
      <a:lvl4pPr marL="810181"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4pPr>
      <a:lvl5pPr marL="104166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5pPr>
      <a:lvl6pPr marL="127314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6pPr>
      <a:lvl7pPr marL="150462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7pPr>
      <a:lvl8pPr marL="173610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8pPr>
      <a:lvl9pPr marL="196758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9pPr>
    </p:bodyStyle>
    <p:otherStyle>
      <a:defPPr>
        <a:defRPr lang="en-US"/>
      </a:defPPr>
      <a:lvl1pPr marL="0" algn="l" defTabSz="462961" rtl="0" eaLnBrk="1" latinLnBrk="0" hangingPunct="1">
        <a:defRPr sz="911" kern="1200">
          <a:solidFill>
            <a:schemeClr val="tx1"/>
          </a:solidFill>
          <a:latin typeface="+mn-lt"/>
          <a:ea typeface="+mn-ea"/>
          <a:cs typeface="+mn-cs"/>
        </a:defRPr>
      </a:lvl1pPr>
      <a:lvl2pPr marL="231480" algn="l" defTabSz="462961" rtl="0" eaLnBrk="1" latinLnBrk="0" hangingPunct="1">
        <a:defRPr sz="911" kern="1200">
          <a:solidFill>
            <a:schemeClr val="tx1"/>
          </a:solidFill>
          <a:latin typeface="+mn-lt"/>
          <a:ea typeface="+mn-ea"/>
          <a:cs typeface="+mn-cs"/>
        </a:defRPr>
      </a:lvl2pPr>
      <a:lvl3pPr marL="462961" algn="l" defTabSz="462961" rtl="0" eaLnBrk="1" latinLnBrk="0" hangingPunct="1">
        <a:defRPr sz="911" kern="1200">
          <a:solidFill>
            <a:schemeClr val="tx1"/>
          </a:solidFill>
          <a:latin typeface="+mn-lt"/>
          <a:ea typeface="+mn-ea"/>
          <a:cs typeface="+mn-cs"/>
        </a:defRPr>
      </a:lvl3pPr>
      <a:lvl4pPr marL="694441" algn="l" defTabSz="462961" rtl="0" eaLnBrk="1" latinLnBrk="0" hangingPunct="1">
        <a:defRPr sz="911" kern="1200">
          <a:solidFill>
            <a:schemeClr val="tx1"/>
          </a:solidFill>
          <a:latin typeface="+mn-lt"/>
          <a:ea typeface="+mn-ea"/>
          <a:cs typeface="+mn-cs"/>
        </a:defRPr>
      </a:lvl4pPr>
      <a:lvl5pPr marL="925921" algn="l" defTabSz="462961" rtl="0" eaLnBrk="1" latinLnBrk="0" hangingPunct="1">
        <a:defRPr sz="911" kern="1200">
          <a:solidFill>
            <a:schemeClr val="tx1"/>
          </a:solidFill>
          <a:latin typeface="+mn-lt"/>
          <a:ea typeface="+mn-ea"/>
          <a:cs typeface="+mn-cs"/>
        </a:defRPr>
      </a:lvl5pPr>
      <a:lvl6pPr marL="1157402" algn="l" defTabSz="462961" rtl="0" eaLnBrk="1" latinLnBrk="0" hangingPunct="1">
        <a:defRPr sz="911" kern="1200">
          <a:solidFill>
            <a:schemeClr val="tx1"/>
          </a:solidFill>
          <a:latin typeface="+mn-lt"/>
          <a:ea typeface="+mn-ea"/>
          <a:cs typeface="+mn-cs"/>
        </a:defRPr>
      </a:lvl6pPr>
      <a:lvl7pPr marL="1388882" algn="l" defTabSz="462961" rtl="0" eaLnBrk="1" latinLnBrk="0" hangingPunct="1">
        <a:defRPr sz="911" kern="1200">
          <a:solidFill>
            <a:schemeClr val="tx1"/>
          </a:solidFill>
          <a:latin typeface="+mn-lt"/>
          <a:ea typeface="+mn-ea"/>
          <a:cs typeface="+mn-cs"/>
        </a:defRPr>
      </a:lvl7pPr>
      <a:lvl8pPr marL="1620363" algn="l" defTabSz="462961" rtl="0" eaLnBrk="1" latinLnBrk="0" hangingPunct="1">
        <a:defRPr sz="911" kern="1200">
          <a:solidFill>
            <a:schemeClr val="tx1"/>
          </a:solidFill>
          <a:latin typeface="+mn-lt"/>
          <a:ea typeface="+mn-ea"/>
          <a:cs typeface="+mn-cs"/>
        </a:defRPr>
      </a:lvl8pPr>
      <a:lvl9pPr marL="1851843" algn="l" defTabSz="462961" rtl="0" eaLnBrk="1" latinLnBrk="0" hangingPunct="1">
        <a:defRPr sz="9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cc02.safelinks.protection.outlook.com/?url=http%3A%2F%2Fwww.drcolquitt.com%2Fr5trauma%2Fparticipant-resources%2F&amp;data=05%7C01%7Cmichelle.archer%40dph.ga.gov%7Cf44fef97654d4c3a9cbb08da2eda0c5b%7C512da10d071b4b948abc9ec4044d1516%7C0%7C0%7C637873812056278438%7CUnknown%7CTWFpbGZsb3d8eyJWIjoiMC4wLjAwMDAiLCJQIjoiV2luMzIiLCJBTiI6Ik1haWwiLCJXVCI6Mn0%3D%7C2000%7C%7C%7C&amp;sdata=lnf05c0wwv%2FrE2JfgarGyR%2F5uQhXgLBapU7XUARCJDg%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92151"/>
            <a:ext cx="2362200" cy="1869999"/>
          </a:xfrm>
        </p:spPr>
        <p:txBody>
          <a:bodyPr/>
          <a:lstStyle/>
          <a:p>
            <a:r>
              <a:rPr lang="en-US" dirty="0"/>
              <a:t>Jan 2022</a:t>
            </a:r>
            <a:br>
              <a:rPr lang="en-US" dirty="0"/>
            </a:br>
            <a:r>
              <a:rPr lang="en-US" dirty="0"/>
              <a:t>Winter</a:t>
            </a:r>
            <a:br>
              <a:rPr lang="en-US" dirty="0"/>
            </a:br>
            <a:r>
              <a:rPr lang="en-US" dirty="0"/>
              <a:t>Training Blitz</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2448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Course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8" name="Picture 17" descr="A red and white logo&#10;&#10;Description automatically generated with medium confidence">
            <a:extLst>
              <a:ext uri="{FF2B5EF4-FFF2-40B4-BE49-F238E27FC236}">
                <a16:creationId xmlns:a16="http://schemas.microsoft.com/office/drawing/2014/main" id="{745367BB-287B-4A1D-A7D1-68CB8B91AB09}"/>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487935" y="0"/>
            <a:ext cx="1124713" cy="1131324"/>
          </a:xfrm>
          <a:prstGeom prst="rect">
            <a:avLst/>
          </a:prstGeom>
        </p:spPr>
      </p:pic>
      <p:pic>
        <p:nvPicPr>
          <p:cNvPr id="10" name="Picture 9" descr="Table&#10;&#10;Description automatically generated">
            <a:extLst>
              <a:ext uri="{FF2B5EF4-FFF2-40B4-BE49-F238E27FC236}">
                <a16:creationId xmlns:a16="http://schemas.microsoft.com/office/drawing/2014/main" id="{C3B54442-E27B-42AA-919F-4C0C0FFF5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2484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722350"/>
            <a:ext cx="2362200" cy="935000"/>
          </a:xfrm>
        </p:spPr>
        <p:txBody>
          <a:bodyPr/>
          <a:lstStyle/>
          <a:p>
            <a:r>
              <a:rPr lang="en-US" dirty="0"/>
              <a:t>Course</a:t>
            </a:r>
            <a:br>
              <a:rPr lang="en-US" dirty="0"/>
            </a:br>
            <a:r>
              <a:rPr lang="en-US" dirty="0"/>
              <a:t>Options</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29348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Program Delivery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741742" y="1143520"/>
            <a:ext cx="7411658"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mage may contain: 1 person, standing and outdoor">
            <a:extLst>
              <a:ext uri="{FF2B5EF4-FFF2-40B4-BE49-F238E27FC236}">
                <a16:creationId xmlns:a16="http://schemas.microsoft.com/office/drawing/2014/main" id="{B8F30912-ABB8-4A1A-B99D-AE6974DB8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3" y="2605674"/>
            <a:ext cx="1859075" cy="1394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6617EB2-59FA-46D3-BE3E-7F44D3195F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19800" y="1200150"/>
            <a:ext cx="1889046" cy="12576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red and white logo&#10;&#10;Description automatically generated with medium confidence">
            <a:extLst>
              <a:ext uri="{FF2B5EF4-FFF2-40B4-BE49-F238E27FC236}">
                <a16:creationId xmlns:a16="http://schemas.microsoft.com/office/drawing/2014/main" id="{8A848E28-0580-460D-BACA-DB1DDF519A66}"/>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4" name="Picture 13" descr="A red and white sign&#10;&#10;Description automatically generated with low confidence">
            <a:extLst>
              <a:ext uri="{FF2B5EF4-FFF2-40B4-BE49-F238E27FC236}">
                <a16:creationId xmlns:a16="http://schemas.microsoft.com/office/drawing/2014/main" id="{06C3D01B-00B3-4823-BA0C-43CC7D09EF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676" y="4095750"/>
            <a:ext cx="925828" cy="925828"/>
          </a:xfrm>
          <a:prstGeom prst="rect">
            <a:avLst/>
          </a:prstGeom>
        </p:spPr>
      </p:pic>
    </p:spTree>
    <p:extLst>
      <p:ext uri="{BB962C8B-B14F-4D97-AF65-F5344CB8AC3E}">
        <p14:creationId xmlns:p14="http://schemas.microsoft.com/office/powerpoint/2010/main" val="17149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7200" y="1143520"/>
            <a:ext cx="48604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1 - 2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8/10 students/instructor</a:t>
            </a:r>
            <a:br>
              <a:rPr lang="en-US" sz="1800" dirty="0">
                <a:solidFill>
                  <a:schemeClr val="tx1"/>
                </a:solidFill>
                <a:latin typeface="Helvetica" panose="020B0604020202020204" pitchFamily="34" charset="0"/>
                <a:cs typeface="Helvetica" panose="020B0604020202020204" pitchFamily="34" charset="0"/>
              </a:rPr>
            </a:b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3600" kern="0" dirty="0">
              <a:solidFill>
                <a:schemeClr val="tx1"/>
              </a:solidFill>
              <a:latin typeface="Helvetica" panose="020B0604020202020204" pitchFamily="34" charset="0"/>
              <a:cs typeface="Helvetica" panose="020B0604020202020204" pitchFamily="34" charset="0"/>
            </a:endParaRPr>
          </a:p>
        </p:txBody>
      </p:sp>
      <p:pic>
        <p:nvPicPr>
          <p:cNvPr id="2052" name="Picture 4" descr="No photo description available.">
            <a:extLst>
              <a:ext uri="{FF2B5EF4-FFF2-40B4-BE49-F238E27FC236}">
                <a16:creationId xmlns:a16="http://schemas.microsoft.com/office/drawing/2014/main" id="{976C9B1C-4969-4702-9A02-6EC7F35605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855" y="1115525"/>
            <a:ext cx="1993641" cy="149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 photo description available.">
            <a:extLst>
              <a:ext uri="{FF2B5EF4-FFF2-40B4-BE49-F238E27FC236}">
                <a16:creationId xmlns:a16="http://schemas.microsoft.com/office/drawing/2014/main" id="{4BBD0696-C89B-4928-91FE-F187A6021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657" y="272415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d and white logo&#10;&#10;Description automatically generated with medium confidence">
            <a:extLst>
              <a:ext uri="{FF2B5EF4-FFF2-40B4-BE49-F238E27FC236}">
                <a16:creationId xmlns:a16="http://schemas.microsoft.com/office/drawing/2014/main" id="{219CC86A-5DCC-436B-A2EE-F239DD5CE28F}"/>
              </a:ext>
            </a:extLst>
          </p:cNvPr>
          <p:cNvPicPr>
            <a:picLocks noChangeAspect="1"/>
          </p:cNvPicPr>
          <p:nvPr/>
        </p:nvPicPr>
        <p:blipFill rotWithShape="1">
          <a:blip r:embed="rId6"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82550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Virtual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3978734" y="1212553"/>
            <a:ext cx="47080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1 - 1.5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Lecture only course</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1800" kern="0" dirty="0">
              <a:solidFill>
                <a:schemeClr val="tx1"/>
              </a:solidFill>
              <a:latin typeface="Helvetica" panose="020B0604020202020204" pitchFamily="34" charset="0"/>
              <a:cs typeface="Helvetica" panose="020B0604020202020204" pitchFamily="34" charset="0"/>
            </a:endParaRPr>
          </a:p>
          <a:p>
            <a:pPr fontAlgn="base"/>
            <a:endParaRPr lang="en-US" sz="1800" spc="3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Instructor must be present for entire training</a:t>
            </a: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59385372-CE86-45CE-9330-8AE08913A03E}"/>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58890" r="12975" b="611"/>
          <a:stretch/>
        </p:blipFill>
        <p:spPr>
          <a:xfrm>
            <a:off x="458771" y="1231899"/>
            <a:ext cx="3232210" cy="2178051"/>
          </a:xfrm>
          <a:prstGeom prst="rect">
            <a:avLst/>
          </a:prstGeom>
        </p:spPr>
      </p:pic>
      <p:pic>
        <p:nvPicPr>
          <p:cNvPr id="14" name="Picture 13" descr="A red and white logo&#10;&#10;Description automatically generated with medium confidence">
            <a:extLst>
              <a:ext uri="{FF2B5EF4-FFF2-40B4-BE49-F238E27FC236}">
                <a16:creationId xmlns:a16="http://schemas.microsoft.com/office/drawing/2014/main" id="{D8AE3256-B8C6-4110-85C5-723EC1CCFEC4}"/>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41254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Interactive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34550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8295" y="1283092"/>
            <a:ext cx="48361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25</a:t>
            </a:r>
            <a:r>
              <a:rPr lang="en-US" sz="1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Interactive, online, and on-demand</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a:t>
            </a:r>
            <a:br>
              <a:rPr lang="en-US" sz="1000" dirty="0"/>
            </a:b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Can be taken multiple times</a:t>
            </a:r>
            <a:endParaRPr lang="en-US" sz="3600" kern="0" dirty="0">
              <a:latin typeface="Helvetica" panose="020B0604020202020204" pitchFamily="34" charset="0"/>
              <a:cs typeface="Helvetica" panose="020B0604020202020204" pitchFamily="34" charset="0"/>
            </a:endParaRPr>
          </a:p>
        </p:txBody>
      </p:sp>
      <p:pic>
        <p:nvPicPr>
          <p:cNvPr id="7" name="Picture 6" descr="A person using a computer&#10;&#10;Description automatically generated">
            <a:extLst>
              <a:ext uri="{FF2B5EF4-FFF2-40B4-BE49-F238E27FC236}">
                <a16:creationId xmlns:a16="http://schemas.microsoft.com/office/drawing/2014/main" id="{BACC89F5-8EAA-4064-AB92-6BFBC15A3368}"/>
              </a:ext>
            </a:extLst>
          </p:cNvPr>
          <p:cNvPicPr>
            <a:picLocks noChangeAspect="1"/>
          </p:cNvPicPr>
          <p:nvPr/>
        </p:nvPicPr>
        <p:blipFill rotWithShape="1">
          <a:blip r:embed="rId4">
            <a:extLst>
              <a:ext uri="{28A0092B-C50C-407E-A947-70E740481C1C}">
                <a14:useLocalDpi xmlns:a14="http://schemas.microsoft.com/office/drawing/2010/main" val="0"/>
              </a:ext>
            </a:extLst>
          </a:blip>
          <a:srcRect l="12222" t="15925" r="11111" b="14838"/>
          <a:stretch/>
        </p:blipFill>
        <p:spPr>
          <a:xfrm>
            <a:off x="5189852" y="1315150"/>
            <a:ext cx="3487617" cy="2362199"/>
          </a:xfrm>
          <a:prstGeom prst="rect">
            <a:avLst/>
          </a:prstGeom>
        </p:spPr>
      </p:pic>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1818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Skills Only Courses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384024" y="1283092"/>
            <a:ext cx="43027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~15 minutes per student/rotation</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can be in-person or virtual</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1:10 -instructor-to-student ratio</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demo can be found in the Instructor Portal</a:t>
            </a:r>
          </a:p>
          <a:p>
            <a:pPr marL="742950" lvl="1" indent="-285750" fontAlgn="base">
              <a:buFont typeface="Wingdings" panose="05000000000000000000" pitchFamily="2" charset="2"/>
              <a:buChar char="Ø"/>
            </a:pPr>
            <a:endParaRPr lang="en-US" sz="100" i="0" dirty="0">
              <a:solidFill>
                <a:srgbClr val="333334"/>
              </a:solidFill>
              <a:effectLst/>
              <a:latin typeface="Helvetica" panose="020B0604020202020204" pitchFamily="34" charset="0"/>
              <a:cs typeface="Helvetica" panose="020B0604020202020204" pitchFamily="34" charset="0"/>
            </a:endParaRPr>
          </a:p>
          <a:p>
            <a:pPr algn="l" fontAlgn="base"/>
            <a:endParaRPr lang="en-US" sz="3600" i="0" kern="0" dirty="0">
              <a:solidFill>
                <a:srgbClr val="333334"/>
              </a:solidFill>
              <a:effectLst/>
              <a:latin typeface="Helvetica" panose="020B0604020202020204" pitchFamily="34" charset="0"/>
              <a:cs typeface="Helvetica" panose="020B0604020202020204" pitchFamily="34" charset="0"/>
            </a:endParaRP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pic>
        <p:nvPicPr>
          <p:cNvPr id="10" name="Picture 9" descr="A red and white logo&#10;&#10;Description automatically generated with medium confidence">
            <a:extLst>
              <a:ext uri="{FF2B5EF4-FFF2-40B4-BE49-F238E27FC236}">
                <a16:creationId xmlns:a16="http://schemas.microsoft.com/office/drawing/2014/main" id="{F3204CA5-0721-490F-81D4-C4F8C183EABD}"/>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6" descr="Image may contain: 3 people, people standing and indoor">
            <a:extLst>
              <a:ext uri="{FF2B5EF4-FFF2-40B4-BE49-F238E27FC236}">
                <a16:creationId xmlns:a16="http://schemas.microsoft.com/office/drawing/2014/main" id="{54D857A8-05DD-4624-B213-6254D0B3B6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25" r="22281" b="-3644"/>
          <a:stretch/>
        </p:blipFill>
        <p:spPr bwMode="auto">
          <a:xfrm>
            <a:off x="457200" y="1200150"/>
            <a:ext cx="222563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may contain: 5 people, people smiling, people standing and indoor">
            <a:extLst>
              <a:ext uri="{FF2B5EF4-FFF2-40B4-BE49-F238E27FC236}">
                <a16:creationId xmlns:a16="http://schemas.microsoft.com/office/drawing/2014/main" id="{EAEEC6B1-FEAF-4FA9-B4A3-B6F4FAA120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9168" y="2784621"/>
            <a:ext cx="2225632"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4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730" dirty="0">
                <a:latin typeface="Helvetica" panose="020B0604020202020204" pitchFamily="34" charset="0"/>
                <a:cs typeface="Helvetica" panose="020B0604020202020204" pitchFamily="34" charset="0"/>
              </a:rPr>
              <a:t>Refresher and Awareness offerings</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12">
            <a:extLst>
              <a:ext uri="{FF2B5EF4-FFF2-40B4-BE49-F238E27FC236}">
                <a16:creationId xmlns:a16="http://schemas.microsoft.com/office/drawing/2014/main" id="{BE64B0B8-32AE-4950-A161-8AD119606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901950"/>
            <a:ext cx="2819400" cy="18795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descr="Image may contain: one or more people and people sitting">
            <a:extLst>
              <a:ext uri="{FF2B5EF4-FFF2-40B4-BE49-F238E27FC236}">
                <a16:creationId xmlns:a16="http://schemas.microsoft.com/office/drawing/2014/main" id="{1C6A8C6F-DFFE-41C0-AFD5-8235C1D795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131325"/>
            <a:ext cx="1904999" cy="246917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2514600" y="1212553"/>
            <a:ext cx="6107904"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sp>
        <p:nvSpPr>
          <p:cNvPr id="17" name="Content Placeholder 2">
            <a:extLst>
              <a:ext uri="{FF2B5EF4-FFF2-40B4-BE49-F238E27FC236}">
                <a16:creationId xmlns:a16="http://schemas.microsoft.com/office/drawing/2014/main" id="{34E974E5-A51B-40BA-94B7-0190F711035D}"/>
              </a:ext>
            </a:extLst>
          </p:cNvPr>
          <p:cNvSpPr txBox="1">
            <a:spLocks/>
          </p:cNvSpPr>
          <p:nvPr/>
        </p:nvSpPr>
        <p:spPr>
          <a:xfrm>
            <a:off x="4633078" y="3269953"/>
            <a:ext cx="405367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May include video instruction or </a:t>
            </a:r>
            <a:r>
              <a:rPr lang="en-US" sz="18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16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16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545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1272400"/>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b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457200" y="1288753"/>
            <a:ext cx="441960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Developed by the Georgia Trauma Commission</a:t>
            </a:r>
          </a:p>
          <a:p>
            <a:pPr marL="285750" indent="-285750"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a:t>
            </a:r>
            <a:r>
              <a:rPr lang="en-US" sz="1800" i="0" dirty="0">
                <a:solidFill>
                  <a:srgbClr val="333334"/>
                </a:solidFill>
                <a:effectLst/>
                <a:latin typeface="Helvetica" panose="020B0604020202020204" pitchFamily="34" charset="0"/>
                <a:cs typeface="Helvetica" panose="020B0604020202020204" pitchFamily="34" charset="0"/>
              </a:rPr>
              <a:t>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general audiences</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545454"/>
                </a:solidFill>
                <a:effectLst/>
                <a:latin typeface="Helvetica" panose="020B0604020202020204" pitchFamily="34" charset="0"/>
                <a:cs typeface="Helvetica" panose="020B0604020202020204" pitchFamily="34" charset="0"/>
              </a:rPr>
              <a:t>Highlights the key concepts of hemorrhage control for traumatic injury</a:t>
            </a: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pic>
        <p:nvPicPr>
          <p:cNvPr id="8" name="Picture 7">
            <a:hlinkClick r:id="rId4"/>
            <a:extLst>
              <a:ext uri="{FF2B5EF4-FFF2-40B4-BE49-F238E27FC236}">
                <a16:creationId xmlns:a16="http://schemas.microsoft.com/office/drawing/2014/main" id="{5F8DD9E5-F25A-45F1-80CA-69612B39E8B9}"/>
              </a:ext>
            </a:extLst>
          </p:cNvPr>
          <p:cNvPicPr>
            <a:picLocks noChangeAspect="1"/>
          </p:cNvPicPr>
          <p:nvPr/>
        </p:nvPicPr>
        <p:blipFill>
          <a:blip r:embed="rId5"/>
          <a:stretch>
            <a:fillRect/>
          </a:stretch>
        </p:blipFill>
        <p:spPr>
          <a:xfrm>
            <a:off x="4605529" y="1218962"/>
            <a:ext cx="4081271" cy="3105388"/>
          </a:xfrm>
          <a:prstGeom prst="rect">
            <a:avLst/>
          </a:prstGeom>
        </p:spPr>
      </p:pic>
    </p:spTree>
    <p:extLst>
      <p:ext uri="{BB962C8B-B14F-4D97-AF65-F5344CB8AC3E}">
        <p14:creationId xmlns:p14="http://schemas.microsoft.com/office/powerpoint/2010/main" val="151993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722350"/>
            <a:ext cx="2362200" cy="935000"/>
          </a:xfrm>
        </p:spPr>
        <p:txBody>
          <a:bodyPr/>
          <a:lstStyle/>
          <a:p>
            <a:r>
              <a:rPr lang="en-US" dirty="0"/>
              <a:t>Final</a:t>
            </a:r>
            <a:br>
              <a:rPr lang="en-US" dirty="0"/>
            </a:br>
            <a:r>
              <a:rPr lang="en-US" dirty="0"/>
              <a:t>Thoughts</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140243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730" dirty="0">
                <a:latin typeface="Helvetica" panose="020B0604020202020204" pitchFamily="34" charset="0"/>
                <a:cs typeface="Helvetica" panose="020B0604020202020204" pitchFamily="34" charset="0"/>
              </a:rPr>
              <a:t>GA </a:t>
            </a:r>
            <a:r>
              <a:rPr lang="en-US" sz="2800" b="1" i="0" dirty="0">
                <a:effectLst/>
                <a:latin typeface="Helvetica" panose="020B0604020202020204" pitchFamily="34" charset="0"/>
                <a:cs typeface="Helvetica" panose="020B0604020202020204" pitchFamily="34" charset="0"/>
              </a:rPr>
              <a:t>STOP THE BLEED</a:t>
            </a:r>
            <a:r>
              <a:rPr lang="en-US" sz="2800" b="1" i="0" baseline="30000" dirty="0">
                <a:effectLst/>
                <a:latin typeface="Helvetica" panose="020B0604020202020204" pitchFamily="34" charset="0"/>
                <a:cs typeface="Helvetica" panose="020B0604020202020204" pitchFamily="34" charset="0"/>
              </a:rPr>
              <a:t>®</a:t>
            </a:r>
            <a:r>
              <a:rPr lang="en-US" sz="2800" b="1" i="0" dirty="0">
                <a:effectLst/>
                <a:latin typeface="Helvetica" panose="020B0604020202020204" pitchFamily="34" charset="0"/>
                <a:cs typeface="Helvetica" panose="020B0604020202020204" pitchFamily="34" charset="0"/>
              </a:rPr>
              <a:t> Training Blitz</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457200" y="1212553"/>
            <a:ext cx="8229600" cy="3721397"/>
          </a:xfrm>
          <a:prstGeom prst="rect">
            <a:avLst/>
          </a:prstGeom>
        </p:spPr>
        <p:txBody>
          <a:bodyPr wrap="square" lIns="0" tIns="0" rIns="0" bIns="0">
            <a:normAutofit lnSpcReduction="10000"/>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fontAlgn="base"/>
            <a:r>
              <a:rPr lang="en-US" sz="3200" b="1" i="0" u="sng" dirty="0">
                <a:solidFill>
                  <a:srgbClr val="AB2328"/>
                </a:solidFill>
                <a:effectLst/>
                <a:latin typeface="Helvetica" panose="020B0604020202020204" pitchFamily="34" charset="0"/>
                <a:cs typeface="Helvetica" panose="020B0604020202020204" pitchFamily="34" charset="0"/>
              </a:rPr>
              <a:t>January 2023</a:t>
            </a:r>
          </a:p>
          <a:p>
            <a:pPr algn="ctr" fontAlgn="base"/>
            <a:r>
              <a:rPr lang="en-US" sz="2400" dirty="0">
                <a:solidFill>
                  <a:srgbClr val="222223"/>
                </a:solidFill>
                <a:latin typeface="Helvetica" panose="020B0604020202020204" pitchFamily="34" charset="0"/>
                <a:cs typeface="Helvetica" panose="020B0604020202020204" pitchFamily="34" charset="0"/>
              </a:rPr>
              <a:t>Regional Course Offerings</a:t>
            </a:r>
          </a:p>
          <a:p>
            <a:pPr algn="ctr" fontAlgn="base"/>
            <a:r>
              <a:rPr lang="en-US" sz="2400" dirty="0">
                <a:solidFill>
                  <a:srgbClr val="222223"/>
                </a:solidFill>
                <a:latin typeface="Helvetica" panose="020B0604020202020204" pitchFamily="34" charset="0"/>
                <a:cs typeface="Helvetica" panose="020B0604020202020204" pitchFamily="34" charset="0"/>
              </a:rPr>
              <a:t>Webinars • Skills Courses • Refresher Courses </a:t>
            </a:r>
          </a:p>
          <a:p>
            <a:pPr algn="ctr" fontAlgn="base"/>
            <a:r>
              <a:rPr lang="en-US" sz="2400" dirty="0">
                <a:solidFill>
                  <a:srgbClr val="222223"/>
                </a:solidFill>
                <a:latin typeface="Helvetica" panose="020B0604020202020204" pitchFamily="34" charset="0"/>
                <a:cs typeface="Helvetica" panose="020B0604020202020204" pitchFamily="34" charset="0"/>
              </a:rPr>
              <a:t>&amp; More</a:t>
            </a:r>
          </a:p>
          <a:p>
            <a:pPr algn="ctr" fontAlgn="base"/>
            <a:endParaRPr lang="en-US" sz="2400" dirty="0">
              <a:solidFill>
                <a:srgbClr val="222223"/>
              </a:solidFill>
              <a:latin typeface="Helvetica" panose="020B0604020202020204" pitchFamily="34" charset="0"/>
              <a:cs typeface="Helvetica" panose="020B0604020202020204" pitchFamily="34" charset="0"/>
            </a:endParaRPr>
          </a:p>
          <a:p>
            <a:pPr algn="ctr" fontAlgn="base"/>
            <a:r>
              <a:rPr lang="en-US" sz="3200" dirty="0">
                <a:solidFill>
                  <a:srgbClr val="222223"/>
                </a:solidFill>
                <a:latin typeface="Helvetica" panose="020B0604020202020204" pitchFamily="34" charset="0"/>
                <a:cs typeface="Helvetica" panose="020B0604020202020204" pitchFamily="34" charset="0"/>
              </a:rPr>
              <a:t>All Georgia Trauma Centers and System Partners are encouraged to be involved!</a:t>
            </a:r>
          </a:p>
          <a:p>
            <a:pPr marL="285750" indent="-285750" fontAlgn="base">
              <a:buFont typeface="Wingdings" panose="05000000000000000000" pitchFamily="2" charset="2"/>
              <a:buChar char="Ø"/>
            </a:pPr>
            <a:endParaRPr lang="en-US" sz="3200" dirty="0">
              <a:solidFill>
                <a:srgbClr val="222223"/>
              </a:solidFill>
              <a:latin typeface="Helvetica" panose="020B0604020202020204" pitchFamily="34" charset="0"/>
              <a:cs typeface="Helvetica" panose="020B0604020202020204" pitchFamily="34" charset="0"/>
            </a:endParaRPr>
          </a:p>
          <a:p>
            <a:pPr algn="ctr" fontAlgn="base"/>
            <a:r>
              <a:rPr lang="en-US" sz="3200" b="1" i="0" dirty="0">
                <a:solidFill>
                  <a:srgbClr val="C00000"/>
                </a:solidFill>
                <a:effectLst/>
                <a:latin typeface="Helvetica" panose="020B0604020202020204" pitchFamily="34" charset="0"/>
                <a:cs typeface="Helvetica" panose="020B0604020202020204" pitchFamily="34" charset="0"/>
              </a:rPr>
              <a:t>#stopthebleedgeorgia</a:t>
            </a:r>
            <a:r>
              <a:rPr lang="en-US" sz="3200" dirty="0">
                <a:solidFill>
                  <a:srgbClr val="C00000"/>
                </a:solidFill>
                <a:latin typeface="Helvetica" panose="020B0604020202020204" pitchFamily="34" charset="0"/>
                <a:cs typeface="Helvetica" panose="020B0604020202020204" pitchFamily="34" charset="0"/>
              </a:rPr>
              <a:t> #preventtrauma</a:t>
            </a:r>
            <a:endParaRPr lang="en-US" sz="3200" b="1" i="0" dirty="0">
              <a:solidFill>
                <a:srgbClr val="C00000"/>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endParaRPr lang="en-US" sz="3200" dirty="0">
              <a:solidFill>
                <a:srgbClr val="222223"/>
              </a:solidFill>
              <a:latin typeface="Helvetica" panose="020B0604020202020204" pitchFamily="34" charset="0"/>
              <a:cs typeface="Helvetica" panose="020B0604020202020204" pitchFamily="34" charset="0"/>
            </a:endParaRPr>
          </a:p>
          <a:p>
            <a:pPr fontAlgn="base">
              <a:lnSpc>
                <a:spcPct val="150000"/>
              </a:lnSpc>
            </a:pPr>
            <a:endParaRPr lang="en-US" sz="3200" i="1" dirty="0">
              <a:solidFill>
                <a:srgbClr val="222223"/>
              </a:solidFill>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3200" b="1" i="0" dirty="0">
              <a:solidFill>
                <a:srgbClr val="222223"/>
              </a:solidFill>
              <a:effectLst/>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3200" b="1" i="0" dirty="0">
              <a:solidFill>
                <a:srgbClr val="222223"/>
              </a:solidFill>
              <a:effectLst/>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3200" b="1" i="0" dirty="0">
              <a:solidFill>
                <a:srgbClr val="222223"/>
              </a:solidFill>
              <a:effectLst/>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3200" i="0" dirty="0">
              <a:solidFill>
                <a:srgbClr val="333334"/>
              </a:solidFill>
              <a:effectLst/>
              <a:latin typeface="Helvetica" panose="020B0604020202020204" pitchFamily="34" charset="0"/>
              <a:cs typeface="Helvetica" panose="020B0604020202020204" pitchFamily="34" charset="0"/>
            </a:endParaRPr>
          </a:p>
          <a:p>
            <a:pPr marL="285750" indent="-285750" algn="l" fontAlgn="base">
              <a:lnSpc>
                <a:spcPct val="150000"/>
              </a:lnSpc>
              <a:buFont typeface="Wingdings" panose="05000000000000000000" pitchFamily="2" charset="2"/>
              <a:buChar char="Ø"/>
            </a:pPr>
            <a:endParaRPr lang="en-US" sz="3200" i="0" dirty="0">
              <a:solidFill>
                <a:srgbClr val="333334"/>
              </a:solidFill>
              <a:effectLst/>
              <a:latin typeface="Helvetica" panose="020B0604020202020204" pitchFamily="34" charset="0"/>
              <a:cs typeface="Helvetica" panose="020B0604020202020204" pitchFamily="34" charset="0"/>
            </a:endParaRPr>
          </a:p>
          <a:p>
            <a:pPr algn="l" fontAlgn="base"/>
            <a:endParaRPr lang="en-US" sz="3200" dirty="0">
              <a:solidFill>
                <a:srgbClr val="333334"/>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0998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5086350" cy="3721397"/>
          </a:xfrm>
          <a:prstGeom prst="rect">
            <a:avLst/>
          </a:prstGeom>
        </p:spPr>
        <p:txBody>
          <a:bodyPr wrap="square" lIns="0" tIns="0" rIns="0" bIns="0">
            <a:no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Register all applicable classes in the ACS Instructor Portal </a:t>
            </a:r>
          </a:p>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Conduct your STOP THE BLEED® courses</a:t>
            </a:r>
          </a:p>
          <a:p>
            <a:pPr marL="285750" indent="-285750" algn="l">
              <a:spcBef>
                <a:spcPts val="0"/>
              </a:spcBef>
              <a:spcAft>
                <a:spcPts val="0"/>
              </a:spcAft>
              <a:buFont typeface="Arial" panose="020B0604020202020204" pitchFamily="34" charset="0"/>
              <a:buChar char="•"/>
            </a:pPr>
            <a:r>
              <a:rPr lang="en-US" sz="1620" i="0" dirty="0">
                <a:solidFill>
                  <a:srgbClr val="404040"/>
                </a:solidFill>
                <a:effectLst/>
                <a:latin typeface="Helvetica" panose="020B0604020202020204" pitchFamily="34" charset="0"/>
                <a:cs typeface="Helvetica" panose="020B0604020202020204" pitchFamily="34" charset="0"/>
              </a:rPr>
              <a:t>Provide course participants with the optional </a:t>
            </a:r>
            <a:r>
              <a:rPr lang="en-US" sz="1600" i="0" dirty="0">
                <a:solidFill>
                  <a:srgbClr val="404040"/>
                </a:solidFill>
                <a:effectLst/>
                <a:latin typeface="Helvetica" panose="020B0604020202020204" pitchFamily="34" charset="0"/>
                <a:cs typeface="Helvetica" panose="020B0604020202020204" pitchFamily="34" charset="0"/>
              </a:rPr>
              <a:t>post-course STB Education survey</a:t>
            </a: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Participation Verification Email</a:t>
            </a: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Participant Resource Page</a:t>
            </a:r>
            <a:r>
              <a:rPr lang="en-US" sz="1600" i="0" dirty="0">
                <a:solidFill>
                  <a:srgbClr val="404040"/>
                </a:solidFill>
                <a:effectLst/>
                <a:latin typeface="Helvetica" panose="020B0604020202020204" pitchFamily="34" charset="0"/>
                <a:cs typeface="Helvetica" panose="020B0604020202020204" pitchFamily="34" charset="0"/>
              </a:rPr>
              <a:t>. </a:t>
            </a:r>
            <a:endParaRPr lang="en-US" sz="1600" dirty="0">
              <a:solidFill>
                <a:srgbClr val="404040"/>
              </a:solidFill>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Weekly STB Drawing</a:t>
            </a:r>
          </a:p>
          <a:p>
            <a:pPr marL="285750" indent="-285750" algn="l">
              <a:spcBef>
                <a:spcPts val="0"/>
              </a:spcBef>
              <a:spcAft>
                <a:spcPts val="0"/>
              </a:spcAft>
              <a:buFont typeface="Arial" panose="020B0604020202020204" pitchFamily="34" charset="0"/>
              <a:buChar char="•"/>
            </a:pPr>
            <a:r>
              <a:rPr lang="en-US" sz="1600" i="0" dirty="0">
                <a:solidFill>
                  <a:srgbClr val="404040"/>
                </a:solidFill>
                <a:effectLst/>
                <a:latin typeface="Helvetica" panose="020B0604020202020204" pitchFamily="34" charset="0"/>
                <a:cs typeface="Helvetica" panose="020B0604020202020204" pitchFamily="34" charset="0"/>
              </a:rPr>
              <a:t>Close your course </a:t>
            </a:r>
            <a:r>
              <a:rPr lang="en-US" sz="1620" i="0" dirty="0">
                <a:solidFill>
                  <a:srgbClr val="404040"/>
                </a:solidFill>
                <a:effectLst/>
                <a:latin typeface="Helvetica" panose="020B0604020202020204" pitchFamily="34" charset="0"/>
                <a:cs typeface="Helvetica" panose="020B0604020202020204" pitchFamily="34" charset="0"/>
              </a:rPr>
              <a:t>in the ACS Instructor Portal</a:t>
            </a:r>
          </a:p>
          <a:p>
            <a:pPr marL="285750" indent="-285750" algn="l">
              <a:spcBef>
                <a:spcPts val="0"/>
              </a:spcBef>
              <a:spcAft>
                <a:spcPts val="0"/>
              </a:spcAft>
              <a:buFont typeface="Arial" panose="020B0604020202020204" pitchFamily="34" charset="0"/>
              <a:buChar char="•"/>
            </a:pPr>
            <a:r>
              <a:rPr lang="en-US" sz="1620" dirty="0">
                <a:solidFill>
                  <a:srgbClr val="404040"/>
                </a:solidFill>
                <a:latin typeface="Helvetica" panose="020B0604020202020204" pitchFamily="34" charset="0"/>
                <a:cs typeface="Helvetica" panose="020B0604020202020204" pitchFamily="34" charset="0"/>
              </a:rPr>
              <a:t>R</a:t>
            </a:r>
            <a:r>
              <a:rPr lang="en-US" sz="1620" i="0" dirty="0">
                <a:solidFill>
                  <a:srgbClr val="404040"/>
                </a:solidFill>
                <a:effectLst/>
                <a:latin typeface="Helvetica" panose="020B0604020202020204" pitchFamily="34" charset="0"/>
                <a:cs typeface="Helvetica" panose="020B0604020202020204" pitchFamily="34" charset="0"/>
              </a:rPr>
              <a:t>eport your course specifics to your Region’s STOP THE BLEED® Champion and/or RTAC Coordinator.</a:t>
            </a:r>
            <a:endParaRPr lang="en-US" sz="1620" kern="0" dirty="0">
              <a:solidFill>
                <a:srgbClr val="404040"/>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endParaRPr lang="en-US" sz="1600" kern="0" dirty="0">
              <a:latin typeface="Helvetica" panose="020B0604020202020204" pitchFamily="34" charset="0"/>
              <a:cs typeface="Helvetica" panose="020B0604020202020204" pitchFamily="34" charset="0"/>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Winter </a:t>
            </a:r>
            <a:r>
              <a:rPr lang="en-US" sz="2700" dirty="0"/>
              <a:t>Blitz – Jan 2023</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412983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508635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Optional - does not replace ACS Instructor Portal Registration</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a:t>
            </a:r>
            <a:r>
              <a:rPr lang="en-US" sz="1620" u="sng" kern="0" dirty="0">
                <a:solidFill>
                  <a:schemeClr val="tx1"/>
                </a:solidFill>
                <a:latin typeface="Helvetica" panose="020B0604020202020204" pitchFamily="34" charset="0"/>
                <a:cs typeface="Helvetica" panose="020B0604020202020204" pitchFamily="34" charset="0"/>
              </a:rPr>
              <a:t>instructors</a:t>
            </a:r>
            <a:r>
              <a:rPr lang="en-US" sz="1620" kern="0" dirty="0">
                <a:solidFill>
                  <a:schemeClr val="tx1"/>
                </a:solidFill>
                <a:latin typeface="Helvetica" panose="020B0604020202020204" pitchFamily="34" charset="0"/>
                <a:cs typeface="Helvetica" panose="020B0604020202020204" pitchFamily="34" charset="0"/>
              </a:rPr>
              <a:t> across Georgia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Only County, Region, Name, Organization, and Email Address are included on list</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instructors to receive Georgia specific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notifications</a:t>
            </a: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11289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4933949"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i="0" dirty="0">
                <a:solidFill>
                  <a:schemeClr val="tx1"/>
                </a:solidFill>
                <a:effectLst/>
                <a:latin typeface="Helvetica" panose="020B0604020202020204" pitchFamily="34" charset="0"/>
                <a:cs typeface="Helvetica" panose="020B0604020202020204" pitchFamily="34" charset="0"/>
              </a:rPr>
              <a:t>Members of the public </a:t>
            </a:r>
            <a:r>
              <a:rPr lang="en-US" sz="1800" dirty="0">
                <a:solidFill>
                  <a:schemeClr val="tx1"/>
                </a:solidFill>
                <a:latin typeface="Helvetica" panose="020B0604020202020204" pitchFamily="34" charset="0"/>
                <a:cs typeface="Helvetica" panose="020B0604020202020204" pitchFamily="34" charset="0"/>
              </a:rPr>
              <a:t>making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p>
          <a:p>
            <a:pPr defTabSz="462961"/>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 </a:t>
            </a:r>
            <a:r>
              <a:rPr lang="en-US" sz="1800" kern="0" dirty="0">
                <a:solidFill>
                  <a:schemeClr val="tx1"/>
                </a:solidFill>
                <a:latin typeface="Helvetica" panose="020B0604020202020204" pitchFamily="34" charset="0"/>
                <a:cs typeface="Helvetica" panose="020B0604020202020204" pitchFamily="34" charset="0"/>
              </a:rPr>
              <a:t>Champion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8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“Georgia Kit”</a:t>
            </a:r>
            <a:endParaRPr lang="en-US" sz="2700" dirty="0"/>
          </a:p>
        </p:txBody>
      </p:sp>
      <p:sp>
        <p:nvSpPr>
          <p:cNvPr id="11" name="Title 1">
            <a:extLst>
              <a:ext uri="{FF2B5EF4-FFF2-40B4-BE49-F238E27FC236}">
                <a16:creationId xmlns:a16="http://schemas.microsoft.com/office/drawing/2014/main" id="{A7470D3D-AE10-7FAF-2686-49D1E3389A3C}"/>
              </a:ext>
            </a:extLst>
          </p:cNvPr>
          <p:cNvSpPr txBox="1">
            <a:spLocks/>
          </p:cNvSpPr>
          <p:nvPr/>
        </p:nvSpPr>
        <p:spPr>
          <a:xfrm>
            <a:off x="4114800" y="1260158"/>
            <a:ext cx="4144756" cy="1846659"/>
          </a:xfrm>
          <a:prstGeom prst="rect">
            <a:avLst/>
          </a:prstGeom>
          <a:noFill/>
        </p:spPr>
        <p:txBody>
          <a:bodyPr wrap="square" lIns="0" tIns="0" rIns="0" bIns="0">
            <a:spAutoFit/>
          </a:bodyPr>
          <a:lstStyle>
            <a:lvl1pPr>
              <a:defRPr sz="4800" b="1" i="0">
                <a:solidFill>
                  <a:schemeClr val="bg1"/>
                </a:solidFill>
                <a:latin typeface="HelveticaNeueLTStd-Bd"/>
                <a:ea typeface="+mj-ea"/>
                <a:cs typeface="HelveticaNeueLTStd-Bd"/>
              </a:defRPr>
            </a:lvl1pPr>
          </a:lstStyle>
          <a:p>
            <a:pPr marL="231480" lvl="3" defTabSz="462961"/>
            <a:r>
              <a:rPr lang="en-US" sz="2400" b="1" kern="0" dirty="0">
                <a:solidFill>
                  <a:srgbClr val="404040"/>
                </a:solidFill>
              </a:rPr>
              <a:t>North American Rescue</a:t>
            </a:r>
            <a:br>
              <a:rPr lang="en-US" sz="2400" b="1" kern="0" dirty="0">
                <a:solidFill>
                  <a:srgbClr val="404040"/>
                </a:solidFill>
              </a:rPr>
            </a:br>
            <a:r>
              <a:rPr lang="en-US" sz="2400" b="1" kern="0" dirty="0">
                <a:solidFill>
                  <a:srgbClr val="404040"/>
                </a:solidFill>
              </a:rPr>
              <a:t>Cost per kit: $39.98</a:t>
            </a:r>
            <a:br>
              <a:rPr lang="en-US" sz="2400" b="1" kern="0" dirty="0">
                <a:solidFill>
                  <a:srgbClr val="404040"/>
                </a:solidFill>
              </a:rPr>
            </a:br>
            <a:r>
              <a:rPr lang="en-US" sz="2400" b="1" kern="0" dirty="0">
                <a:solidFill>
                  <a:srgbClr val="404040"/>
                </a:solidFill>
              </a:rPr>
              <a:t>Item #: 85-1563</a:t>
            </a:r>
            <a:br>
              <a:rPr lang="en-US" sz="2400" b="1" kern="0" dirty="0">
                <a:solidFill>
                  <a:srgbClr val="404040"/>
                </a:solidFill>
              </a:rPr>
            </a:br>
            <a:r>
              <a:rPr lang="en-US" sz="2400" b="1" kern="0" dirty="0">
                <a:solidFill>
                  <a:srgbClr val="404040"/>
                </a:solidFill>
              </a:rPr>
              <a:t>Phone: 888.689.6277</a:t>
            </a:r>
            <a:br>
              <a:rPr lang="en-US" sz="2400" b="1" kern="0" dirty="0">
                <a:solidFill>
                  <a:srgbClr val="404040"/>
                </a:solidFill>
              </a:rPr>
            </a:br>
            <a:r>
              <a:rPr lang="en-US" sz="2400" b="1" kern="0" dirty="0">
                <a:solidFill>
                  <a:srgbClr val="404040"/>
                </a:solidFill>
              </a:rPr>
              <a:t>Email: info@NARescue.com</a:t>
            </a:r>
          </a:p>
        </p:txBody>
      </p:sp>
      <p:pic>
        <p:nvPicPr>
          <p:cNvPr id="12" name="Picture 11">
            <a:extLst>
              <a:ext uri="{FF2B5EF4-FFF2-40B4-BE49-F238E27FC236}">
                <a16:creationId xmlns:a16="http://schemas.microsoft.com/office/drawing/2014/main" id="{AE85AFFE-2638-C4B7-1C2D-FF99A020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2" y="1230008"/>
            <a:ext cx="3381731" cy="3381731"/>
          </a:xfrm>
          <a:prstGeom prst="rect">
            <a:avLst/>
          </a:prstGeom>
        </p:spPr>
      </p:pic>
    </p:spTree>
    <p:extLst>
      <p:ext uri="{BB962C8B-B14F-4D97-AF65-F5344CB8AC3E}">
        <p14:creationId xmlns:p14="http://schemas.microsoft.com/office/powerpoint/2010/main" val="42025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2874185"/>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marR="0" lvl="0" algn="ctr">
              <a:lnSpc>
                <a:spcPct val="107000"/>
              </a:lnSpc>
              <a:spcBef>
                <a:spcPts val="0"/>
              </a:spcBef>
              <a:spcAft>
                <a:spcPts val="800"/>
              </a:spcAft>
            </a:pPr>
            <a:r>
              <a:rPr lang="en-US" sz="1800" b="1" dirty="0">
                <a:solidFill>
                  <a:srgbClr val="C00000"/>
                </a:solidFill>
                <a:effectLst/>
                <a:latin typeface="Franklin Gothic Heavy" panose="020B0903020102020204" pitchFamily="34" charset="0"/>
                <a:ea typeface="Calibri" panose="020F0502020204030204" pitchFamily="34" charset="0"/>
                <a:cs typeface="Times New Roman" panose="02020603050405020304" pitchFamily="18" charset="0"/>
              </a:rPr>
              <a:t>STOP THE BLEED® Instructor Orientation</a:t>
            </a:r>
            <a:endParaRPr lang="en-US" sz="1800" b="1" dirty="0">
              <a:solidFill>
                <a:srgbClr val="C00000"/>
              </a:solidFill>
              <a:latin typeface="Franklin Gothic Heavy" panose="020B09030201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55552</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F028CD8-BD45-4D99-9536-6F93594D2BE4}"/>
              </a:ext>
            </a:extLst>
          </p:cNvPr>
          <p:cNvSpPr txBox="1"/>
          <p:nvPr/>
        </p:nvSpPr>
        <p:spPr>
          <a:xfrm>
            <a:off x="1861257" y="305494"/>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endParaRPr lang="en-US" sz="3000" b="1" dirty="0">
              <a:latin typeface="Franklin Gothic Heavy" panose="020B0903020102020204" pitchFamily="34" charset="0"/>
            </a:endParaRP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Tree>
    <p:extLst>
      <p:ext uri="{BB962C8B-B14F-4D97-AF65-F5344CB8AC3E}">
        <p14:creationId xmlns:p14="http://schemas.microsoft.com/office/powerpoint/2010/main" val="47005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420115"/>
          </a:xfrm>
        </p:spPr>
        <p:txBody>
          <a:bodyPr/>
          <a:lstStyle/>
          <a:p>
            <a:r>
              <a:rPr lang="en-US" sz="2730" dirty="0">
                <a:latin typeface="Helvetica" panose="020B0604020202020204" pitchFamily="34" charset="0"/>
                <a:cs typeface="Helvetica" panose="020B0604020202020204" pitchFamily="34" charset="0"/>
              </a:rPr>
              <a:t>Call to Action</a:t>
            </a: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457200" y="1276350"/>
            <a:ext cx="4876800" cy="3721397"/>
          </a:xfrm>
          <a:prstGeom prst="rect">
            <a:avLst/>
          </a:prstGeom>
        </p:spPr>
        <p:txBody>
          <a:bodyPr wrap="square" lIns="0" tIns="0" rIns="0" bIns="0">
            <a:normAutofit lnSpcReduction="10000"/>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900" b="1" i="0" dirty="0">
                <a:solidFill>
                  <a:srgbClr val="222223"/>
                </a:solidFill>
                <a:effectLst/>
                <a:latin typeface="Helvetica" panose="020B0604020202020204" pitchFamily="34" charset="0"/>
                <a:cs typeface="Helvetica" panose="020B0604020202020204" pitchFamily="34" charset="0"/>
              </a:rPr>
              <a:t>Promote the GA Trauma System STOP THE BLEED</a:t>
            </a:r>
            <a:r>
              <a:rPr lang="en-US" sz="1900" b="1" i="0" baseline="30000" dirty="0">
                <a:solidFill>
                  <a:srgbClr val="222223"/>
                </a:solidFill>
                <a:effectLst/>
                <a:latin typeface="Helvetica" panose="020B0604020202020204" pitchFamily="34" charset="0"/>
                <a:cs typeface="Helvetica" panose="020B0604020202020204" pitchFamily="34" charset="0"/>
              </a:rPr>
              <a:t>®</a:t>
            </a:r>
            <a:r>
              <a:rPr lang="en-US" sz="1900" b="1" i="0" dirty="0">
                <a:solidFill>
                  <a:srgbClr val="222223"/>
                </a:solidFill>
                <a:effectLst/>
                <a:latin typeface="Helvetica" panose="020B0604020202020204" pitchFamily="34" charset="0"/>
                <a:cs typeface="Helvetica" panose="020B0604020202020204" pitchFamily="34" charset="0"/>
              </a:rPr>
              <a:t> Day Webinar</a:t>
            </a:r>
          </a:p>
          <a:p>
            <a:pPr marL="285750" indent="-285750" fontAlgn="base">
              <a:buFont typeface="Wingdings" panose="05000000000000000000" pitchFamily="2" charset="2"/>
              <a:buChar char="Ø"/>
            </a:pPr>
            <a:endParaRPr lang="en-US" sz="1900" b="1" i="0" dirty="0">
              <a:solidFill>
                <a:srgbClr val="222223"/>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900" b="1" i="0" dirty="0">
                <a:solidFill>
                  <a:srgbClr val="222223"/>
                </a:solidFill>
                <a:effectLst/>
                <a:latin typeface="Helvetica" panose="020B0604020202020204" pitchFamily="34" charset="0"/>
                <a:cs typeface="Helvetica" panose="020B0604020202020204" pitchFamily="34" charset="0"/>
              </a:rPr>
              <a:t>Schedule your own STOP THE BLEED</a:t>
            </a:r>
            <a:r>
              <a:rPr lang="en-US" sz="1900" b="1" i="0" baseline="30000" dirty="0">
                <a:solidFill>
                  <a:srgbClr val="222223"/>
                </a:solidFill>
                <a:effectLst/>
                <a:latin typeface="Helvetica" panose="020B0604020202020204" pitchFamily="34" charset="0"/>
                <a:cs typeface="Helvetica" panose="020B0604020202020204" pitchFamily="34" charset="0"/>
              </a:rPr>
              <a:t>®</a:t>
            </a:r>
            <a:r>
              <a:rPr lang="en-US" sz="1900" b="1" i="0" dirty="0">
                <a:solidFill>
                  <a:srgbClr val="222223"/>
                </a:solidFill>
                <a:effectLst/>
                <a:latin typeface="Helvetica" panose="020B0604020202020204" pitchFamily="34" charset="0"/>
                <a:cs typeface="Helvetica" panose="020B0604020202020204" pitchFamily="34" charset="0"/>
              </a:rPr>
              <a:t> training event for your community and staff</a:t>
            </a:r>
          </a:p>
          <a:p>
            <a:pPr marL="285750" indent="-285750" fontAlgn="base">
              <a:buFont typeface="Wingdings" panose="05000000000000000000" pitchFamily="2" charset="2"/>
              <a:buChar char="Ø"/>
            </a:pPr>
            <a:endParaRPr lang="en-US" sz="1900" b="1" i="0" dirty="0">
              <a:solidFill>
                <a:srgbClr val="222223"/>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900" b="1" i="0" dirty="0">
                <a:solidFill>
                  <a:srgbClr val="222223"/>
                </a:solidFill>
                <a:effectLst/>
                <a:latin typeface="Helvetica" panose="020B0604020202020204" pitchFamily="34" charset="0"/>
                <a:cs typeface="Helvetica" panose="020B0604020202020204" pitchFamily="34" charset="0"/>
              </a:rPr>
              <a:t>Take advantage of opportunities </a:t>
            </a:r>
            <a:r>
              <a:rPr lang="en-US" sz="1900" dirty="0">
                <a:solidFill>
                  <a:srgbClr val="222223"/>
                </a:solidFill>
                <a:latin typeface="Helvetica" panose="020B0604020202020204" pitchFamily="34" charset="0"/>
                <a:cs typeface="Helvetica" panose="020B0604020202020204" pitchFamily="34" charset="0"/>
              </a:rPr>
              <a:t>that are already on your calendar </a:t>
            </a:r>
          </a:p>
          <a:p>
            <a:pPr fontAlgn="base"/>
            <a:r>
              <a:rPr lang="en-US" sz="1900" b="1" i="0" dirty="0">
                <a:solidFill>
                  <a:srgbClr val="222223"/>
                </a:solidFill>
                <a:effectLst/>
                <a:latin typeface="Helvetica" panose="020B0604020202020204" pitchFamily="34" charset="0"/>
                <a:cs typeface="Helvetica" panose="020B0604020202020204" pitchFamily="34" charset="0"/>
              </a:rPr>
              <a:t>    </a:t>
            </a:r>
            <a:r>
              <a:rPr lang="en-US" sz="1400" dirty="0">
                <a:solidFill>
                  <a:srgbClr val="222223"/>
                </a:solidFill>
                <a:latin typeface="Helvetica" panose="020B0604020202020204" pitchFamily="34" charset="0"/>
                <a:cs typeface="Helvetica" panose="020B0604020202020204" pitchFamily="34" charset="0"/>
              </a:rPr>
              <a:t>(i.e.: trauma course offerings, council meetings,   </a:t>
            </a:r>
          </a:p>
          <a:p>
            <a:pPr fontAlgn="base"/>
            <a:r>
              <a:rPr lang="en-US" sz="1400" dirty="0">
                <a:solidFill>
                  <a:srgbClr val="222223"/>
                </a:solidFill>
                <a:latin typeface="Helvetica" panose="020B0604020202020204" pitchFamily="34" charset="0"/>
                <a:cs typeface="Helvetica" panose="020B0604020202020204" pitchFamily="34" charset="0"/>
              </a:rPr>
              <a:t>      coalition meetings, health fairs, </a:t>
            </a:r>
            <a:r>
              <a:rPr lang="en-US" sz="1400" dirty="0" err="1">
                <a:solidFill>
                  <a:srgbClr val="222223"/>
                </a:solidFill>
                <a:latin typeface="Helvetica" panose="020B0604020202020204" pitchFamily="34" charset="0"/>
                <a:cs typeface="Helvetica" panose="020B0604020202020204" pitchFamily="34" charset="0"/>
              </a:rPr>
              <a:t>etc</a:t>
            </a:r>
            <a:r>
              <a:rPr lang="en-US" sz="1400" dirty="0">
                <a:solidFill>
                  <a:srgbClr val="222223"/>
                </a:solidFill>
                <a:latin typeface="Helvetica" panose="020B0604020202020204" pitchFamily="34" charset="0"/>
                <a:cs typeface="Helvetica" panose="020B0604020202020204" pitchFamily="34" charset="0"/>
              </a:rPr>
              <a:t>)</a:t>
            </a:r>
          </a:p>
          <a:p>
            <a:pPr fontAlgn="base"/>
            <a:endParaRPr lang="en-US" sz="1400" dirty="0">
              <a:solidFill>
                <a:srgbClr val="222223"/>
              </a:solidFill>
              <a:latin typeface="Helvetica" panose="020B0604020202020204" pitchFamily="34" charset="0"/>
              <a:cs typeface="Helvetica" panose="020B0604020202020204" pitchFamily="34" charset="0"/>
            </a:endParaRPr>
          </a:p>
          <a:p>
            <a:pPr algn="ctr" fontAlgn="base"/>
            <a:r>
              <a:rPr lang="en-US" sz="1400" b="1" i="0" dirty="0">
                <a:solidFill>
                  <a:srgbClr val="C00000"/>
                </a:solidFill>
                <a:effectLst/>
                <a:latin typeface="Helvetica" panose="020B0604020202020204" pitchFamily="34" charset="0"/>
                <a:cs typeface="Helvetica" panose="020B0604020202020204" pitchFamily="34" charset="0"/>
              </a:rPr>
              <a:t>#stopthebleedgeorgia </a:t>
            </a:r>
            <a:r>
              <a:rPr lang="en-US" sz="1400" dirty="0">
                <a:solidFill>
                  <a:srgbClr val="C00000"/>
                </a:solidFill>
                <a:latin typeface="Helvetica" panose="020B0604020202020204" pitchFamily="34" charset="0"/>
                <a:cs typeface="Helvetica" panose="020B0604020202020204" pitchFamily="34" charset="0"/>
              </a:rPr>
              <a:t>#preventtrauma</a:t>
            </a:r>
            <a:endParaRPr lang="en-US" sz="1400" b="1" i="0" dirty="0">
              <a:solidFill>
                <a:srgbClr val="C00000"/>
              </a:solidFill>
              <a:effectLst/>
              <a:latin typeface="Helvetica" panose="020B0604020202020204" pitchFamily="34" charset="0"/>
              <a:cs typeface="Helvetica" panose="020B0604020202020204" pitchFamily="34" charset="0"/>
            </a:endParaRPr>
          </a:p>
          <a:p>
            <a:pPr fontAlgn="base"/>
            <a:endParaRPr lang="en-US" sz="1400" dirty="0">
              <a:solidFill>
                <a:srgbClr val="222223"/>
              </a:solidFill>
              <a:latin typeface="Helvetica" panose="020B0604020202020204" pitchFamily="34" charset="0"/>
              <a:cs typeface="Helvetica" panose="020B0604020202020204" pitchFamily="34" charset="0"/>
            </a:endParaRPr>
          </a:p>
          <a:p>
            <a:pPr fontAlgn="base"/>
            <a:r>
              <a:rPr lang="en-US" sz="1400" b="1" i="0" dirty="0">
                <a:solidFill>
                  <a:srgbClr val="222223"/>
                </a:solidFill>
                <a:effectLst/>
                <a:latin typeface="Helvetica" panose="020B0604020202020204" pitchFamily="34" charset="0"/>
                <a:cs typeface="Helvetica" panose="020B0604020202020204" pitchFamily="34" charset="0"/>
              </a:rPr>
              <a:t> </a:t>
            </a:r>
          </a:p>
          <a:p>
            <a:pPr marL="285750" indent="-285750" fontAlgn="base">
              <a:buFont typeface="Wingdings" panose="05000000000000000000" pitchFamily="2" charset="2"/>
              <a:buChar char="Ø"/>
            </a:pPr>
            <a:endParaRPr lang="en-US" sz="1900" dirty="0">
              <a:solidFill>
                <a:srgbClr val="222223"/>
              </a:solidFill>
              <a:latin typeface="Helvetica" panose="020B0604020202020204" pitchFamily="34" charset="0"/>
              <a:cs typeface="Helvetica" panose="020B0604020202020204" pitchFamily="34" charset="0"/>
            </a:endParaRPr>
          </a:p>
          <a:p>
            <a:pPr fontAlgn="base">
              <a:lnSpc>
                <a:spcPct val="150000"/>
              </a:lnSpc>
            </a:pPr>
            <a:endParaRPr lang="en-US" sz="1800" b="1" i="0" dirty="0">
              <a:solidFill>
                <a:srgbClr val="222223"/>
              </a:solidFill>
              <a:effectLst/>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1800" b="1" i="0" dirty="0">
              <a:solidFill>
                <a:srgbClr val="222223"/>
              </a:solidFill>
              <a:effectLst/>
              <a:latin typeface="Helvetica" panose="020B0604020202020204" pitchFamily="34" charset="0"/>
              <a:cs typeface="Helvetica" panose="020B0604020202020204" pitchFamily="34" charset="0"/>
            </a:endParaRPr>
          </a:p>
          <a:p>
            <a:pPr marL="285750" indent="-285750" fontAlgn="base">
              <a:lnSpc>
                <a:spcPct val="150000"/>
              </a:lnSpc>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lnSpc>
                <a:spcPct val="150000"/>
              </a:lnSpc>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pic>
        <p:nvPicPr>
          <p:cNvPr id="3076" name="Picture 4" descr="No photo description available.">
            <a:extLst>
              <a:ext uri="{FF2B5EF4-FFF2-40B4-BE49-F238E27FC236}">
                <a16:creationId xmlns:a16="http://schemas.microsoft.com/office/drawing/2014/main" id="{C56F85F0-6B3A-4490-B650-C8D1855B5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763" y="1150767"/>
            <a:ext cx="2638037" cy="351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Program Delivery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741742" y="1143520"/>
            <a:ext cx="7411658"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mage may contain: 1 person, standing and outdoor">
            <a:extLst>
              <a:ext uri="{FF2B5EF4-FFF2-40B4-BE49-F238E27FC236}">
                <a16:creationId xmlns:a16="http://schemas.microsoft.com/office/drawing/2014/main" id="{B8F30912-ABB8-4A1A-B99D-AE6974DB8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3" y="2605674"/>
            <a:ext cx="1859075" cy="1394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6617EB2-59FA-46D3-BE3E-7F44D3195F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19800" y="1200150"/>
            <a:ext cx="1889046" cy="12576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red and white logo&#10;&#10;Description automatically generated with medium confidence">
            <a:extLst>
              <a:ext uri="{FF2B5EF4-FFF2-40B4-BE49-F238E27FC236}">
                <a16:creationId xmlns:a16="http://schemas.microsoft.com/office/drawing/2014/main" id="{8A848E28-0580-460D-BACA-DB1DDF519A66}"/>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4" name="Picture 13" descr="A red and white sign&#10;&#10;Description automatically generated with low confidence">
            <a:extLst>
              <a:ext uri="{FF2B5EF4-FFF2-40B4-BE49-F238E27FC236}">
                <a16:creationId xmlns:a16="http://schemas.microsoft.com/office/drawing/2014/main" id="{06C3D01B-00B3-4823-BA0C-43CC7D09EF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676" y="4095750"/>
            <a:ext cx="925828" cy="925828"/>
          </a:xfrm>
          <a:prstGeom prst="rect">
            <a:avLst/>
          </a:prstGeom>
        </p:spPr>
      </p:pic>
    </p:spTree>
    <p:extLst>
      <p:ext uri="{BB962C8B-B14F-4D97-AF65-F5344CB8AC3E}">
        <p14:creationId xmlns:p14="http://schemas.microsoft.com/office/powerpoint/2010/main" val="57161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57150"/>
            <a:ext cx="2362200" cy="1846659"/>
          </a:xfrm>
        </p:spPr>
        <p:txBody>
          <a:bodyPr/>
          <a:lstStyle/>
          <a:p>
            <a:r>
              <a:rPr lang="en-US" sz="3000" dirty="0"/>
              <a:t>Reporting</a:t>
            </a:r>
            <a:br>
              <a:rPr lang="en-US" sz="3000" dirty="0"/>
            </a:br>
            <a:r>
              <a:rPr lang="en-US" sz="3000" dirty="0"/>
              <a:t>&amp; STB Education Survey</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237156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8"/>
            <a:ext cx="5408468" cy="3006336"/>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r>
              <a:rPr lang="en-US" sz="1800" dirty="0">
                <a:latin typeface="Franklin Gothic Book" panose="020B0503020102020204" pitchFamily="34" charset="0"/>
              </a:rPr>
              <a:t>Program Type: </a:t>
            </a:r>
          </a:p>
          <a:p>
            <a:pPr algn="ctr"/>
            <a:r>
              <a:rPr lang="en-US" sz="1800" b="1" u="sng" dirty="0">
                <a:solidFill>
                  <a:srgbClr val="C00000"/>
                </a:solidFill>
                <a:latin typeface="Franklin Gothic Heavy" panose="020B0903020102020204" pitchFamily="34" charset="0"/>
              </a:rPr>
              <a:t>&lt;&lt;&lt;YOUR PROGRAM TYPE HERE&gt;&gt;&gt;</a:t>
            </a:r>
          </a:p>
          <a:p>
            <a:pPr algn="ctr"/>
            <a:endParaRPr lang="en-US" sz="1800" b="1" u="sng" dirty="0">
              <a:solidFill>
                <a:srgbClr val="AB2328"/>
              </a:solidFill>
              <a:latin typeface="Franklin Gothic Heavy" panose="020B0903020102020204" pitchFamily="34" charset="0"/>
            </a:endParaRPr>
          </a:p>
          <a:p>
            <a:pPr algn="ctr"/>
            <a:r>
              <a:rPr lang="en-US" sz="1800" dirty="0">
                <a:latin typeface="Franklin Gothic Book" panose="020B0503020102020204" pitchFamily="34" charset="0"/>
              </a:rPr>
              <a:t>Program Location: </a:t>
            </a:r>
          </a:p>
          <a:p>
            <a:pPr algn="ctr"/>
            <a:r>
              <a:rPr lang="en-US" sz="1800" b="1" u="sng" dirty="0">
                <a:solidFill>
                  <a:srgbClr val="C00000"/>
                </a:solidFill>
                <a:latin typeface="Franklin Gothic Heavy" panose="020B0903020102020204" pitchFamily="34" charset="0"/>
              </a:rPr>
              <a:t>&lt;&lt;&lt;YOUR PROGRAM LOCATION HERE&gt;&gt;&gt;</a:t>
            </a:r>
            <a:endParaRPr lang="en-US" sz="675" b="1" u="sng" dirty="0">
              <a:solidFill>
                <a:srgbClr val="C00000"/>
              </a:solidFill>
              <a:latin typeface="Franklin Gothic Heavy" panose="020B0903020102020204" pitchFamily="34" charset="0"/>
            </a:endParaRPr>
          </a:p>
          <a:p>
            <a:pPr algn="ctr"/>
            <a:endParaRPr lang="en-US" sz="1800" dirty="0">
              <a:latin typeface="Franklin Gothic Book" panose="020B0503020102020204" pitchFamily="34" charset="0"/>
            </a:endParaRPr>
          </a:p>
          <a:p>
            <a:pPr algn="ct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1800" b="1" u="sng" dirty="0">
                <a:solidFill>
                  <a:srgbClr val="C00000"/>
                </a:solidFill>
                <a:latin typeface="Franklin Gothic Heavy" panose="020B0903020102020204" pitchFamily="34" charset="0"/>
              </a:rPr>
              <a:t>&lt;&lt;&lt;ACS STB PROGRAM NUMBER HERE&gt;&gt;&gt;</a:t>
            </a:r>
            <a:endParaRPr lang="en-US" sz="675" b="1" u="sng" dirty="0">
              <a:solidFill>
                <a:srgbClr val="C00000"/>
              </a:solidFill>
              <a:latin typeface="Franklin Gothic Heavy" panose="020B0903020102020204" pitchFamily="34" charset="0"/>
            </a:endParaRPr>
          </a:p>
          <a:p>
            <a:pPr algn="ctr"/>
            <a:endParaRPr lang="en-US" sz="1800" b="1" dirty="0">
              <a:latin typeface="Franklin Gothic Book" panose="020B05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
        <p:nvSpPr>
          <p:cNvPr id="2" name="TextBox 1">
            <a:extLst>
              <a:ext uri="{FF2B5EF4-FFF2-40B4-BE49-F238E27FC236}">
                <a16:creationId xmlns:a16="http://schemas.microsoft.com/office/drawing/2014/main" id="{D38EB210-D345-F7FB-62E4-3B7D13BFF385}"/>
              </a:ext>
            </a:extLst>
          </p:cNvPr>
          <p:cNvSpPr txBox="1"/>
          <p:nvPr/>
        </p:nvSpPr>
        <p:spPr>
          <a:xfrm>
            <a:off x="1861257" y="305494"/>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endParaRPr lang="en-US" sz="3000" b="1" dirty="0">
              <a:latin typeface="Franklin Gothic Heavy" panose="020B0903020102020204" pitchFamily="34" charset="0"/>
            </a:endParaRP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spTree>
    <p:extLst>
      <p:ext uri="{BB962C8B-B14F-4D97-AF65-F5344CB8AC3E}">
        <p14:creationId xmlns:p14="http://schemas.microsoft.com/office/powerpoint/2010/main" val="65226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3115725"/>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algn="ctr">
              <a:lnSpc>
                <a:spcPct val="114000"/>
              </a:lnSpc>
            </a:pPr>
            <a:r>
              <a:rPr lang="en-US" sz="1800" b="1" u="sng" dirty="0">
                <a:solidFill>
                  <a:srgbClr val="AB2328"/>
                </a:solidFill>
                <a:latin typeface="Franklin Gothic Heavy" panose="020B0903020102020204" pitchFamily="34" charset="0"/>
              </a:rPr>
              <a:t>STOP THE BLEED® </a:t>
            </a:r>
          </a:p>
          <a:p>
            <a:pPr algn="ctr">
              <a:lnSpc>
                <a:spcPct val="114000"/>
              </a:lnSpc>
            </a:pPr>
            <a:r>
              <a:rPr lang="en-US" sz="1800" b="1" u="sng" dirty="0">
                <a:solidFill>
                  <a:srgbClr val="AB2328"/>
                </a:solidFill>
                <a:latin typeface="Franklin Gothic Heavy" panose="020B0903020102020204" pitchFamily="34" charset="0"/>
              </a:rPr>
              <a:t>Awareness Program – Video Presentation</a:t>
            </a:r>
          </a:p>
          <a:p>
            <a:pPr algn="ctr">
              <a:lnSpc>
                <a:spcPct val="114000"/>
              </a:lnSpc>
            </a:pPr>
            <a:endParaRPr lang="en-US" sz="525" dirty="0">
              <a:latin typeface="Franklin Gothic Book" panose="020B0503020102020204" pitchFamily="34" charset="0"/>
            </a:endParaRPr>
          </a:p>
          <a:p>
            <a:pPr algn="ctr">
              <a:lnSpc>
                <a:spcPct val="114000"/>
              </a:lnSpc>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99999</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
        <p:nvSpPr>
          <p:cNvPr id="2" name="TextBox 1">
            <a:extLst>
              <a:ext uri="{FF2B5EF4-FFF2-40B4-BE49-F238E27FC236}">
                <a16:creationId xmlns:a16="http://schemas.microsoft.com/office/drawing/2014/main" id="{BB9ACFB0-A870-1C2E-AB23-9895CF3C13C8}"/>
              </a:ext>
            </a:extLst>
          </p:cNvPr>
          <p:cNvSpPr txBox="1"/>
          <p:nvPr/>
        </p:nvSpPr>
        <p:spPr>
          <a:xfrm>
            <a:off x="1861257" y="305494"/>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endParaRPr lang="en-US" sz="3000" b="1" dirty="0">
              <a:latin typeface="Franklin Gothic Heavy" panose="020B0903020102020204" pitchFamily="34" charset="0"/>
            </a:endParaRP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spTree>
    <p:extLst>
      <p:ext uri="{BB962C8B-B14F-4D97-AF65-F5344CB8AC3E}">
        <p14:creationId xmlns:p14="http://schemas.microsoft.com/office/powerpoint/2010/main" val="11962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2707857"/>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algn="ctr">
              <a:lnSpc>
                <a:spcPct val="114000"/>
              </a:lnSpc>
            </a:pPr>
            <a:r>
              <a:rPr lang="en-US" sz="1800" i="0" u="sng" dirty="0">
                <a:solidFill>
                  <a:srgbClr val="C00000"/>
                </a:solidFill>
                <a:effectLst/>
                <a:latin typeface="Franklin Gothic Heavy" panose="020B0903020102020204" pitchFamily="34" charset="0"/>
                <a:cs typeface="Helvetica" panose="020B0604020202020204" pitchFamily="34" charset="0"/>
              </a:rPr>
              <a:t>STOP THE BLEED</a:t>
            </a:r>
            <a:r>
              <a:rPr lang="en-US" sz="1800" i="0" u="sng" baseline="30000" dirty="0">
                <a:solidFill>
                  <a:srgbClr val="C00000"/>
                </a:solidFill>
                <a:effectLst/>
                <a:latin typeface="Franklin Gothic Heavy" panose="020B0903020102020204" pitchFamily="34" charset="0"/>
                <a:cs typeface="Helvetica" panose="020B0604020202020204" pitchFamily="34" charset="0"/>
              </a:rPr>
              <a:t>®</a:t>
            </a:r>
            <a:r>
              <a:rPr lang="en-US" sz="1800" i="0" u="sng" dirty="0">
                <a:solidFill>
                  <a:srgbClr val="C00000"/>
                </a:solidFill>
                <a:effectLst/>
                <a:latin typeface="Franklin Gothic Heavy" panose="020B0903020102020204" pitchFamily="34" charset="0"/>
                <a:cs typeface="Helvetica" panose="020B0604020202020204" pitchFamily="34" charset="0"/>
              </a:rPr>
              <a:t> Online Interactive Course </a:t>
            </a:r>
            <a:endParaRPr lang="en-US" sz="525"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rPr>
              <a:t>00000</a:t>
            </a:r>
            <a:endParaRPr lang="en-US" sz="1800" b="1" dirty="0">
              <a:solidFill>
                <a:srgbClr val="C00000"/>
              </a:solidFill>
              <a:latin typeface="Franklin Gothic Book" panose="020B05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
        <p:nvSpPr>
          <p:cNvPr id="2" name="TextBox 1">
            <a:extLst>
              <a:ext uri="{FF2B5EF4-FFF2-40B4-BE49-F238E27FC236}">
                <a16:creationId xmlns:a16="http://schemas.microsoft.com/office/drawing/2014/main" id="{85129D80-D486-4BED-F536-7B0EEE118B5D}"/>
              </a:ext>
            </a:extLst>
          </p:cNvPr>
          <p:cNvSpPr txBox="1"/>
          <p:nvPr/>
        </p:nvSpPr>
        <p:spPr>
          <a:xfrm>
            <a:off x="1867788" y="305494"/>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endParaRPr lang="en-US" sz="3000" b="1" dirty="0">
              <a:latin typeface="Franklin Gothic Heavy" panose="020B0903020102020204" pitchFamily="34" charset="0"/>
            </a:endParaRP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spTree>
    <p:extLst>
      <p:ext uri="{BB962C8B-B14F-4D97-AF65-F5344CB8AC3E}">
        <p14:creationId xmlns:p14="http://schemas.microsoft.com/office/powerpoint/2010/main" val="13604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2874185"/>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marR="0" lvl="0" algn="ctr">
              <a:lnSpc>
                <a:spcPct val="107000"/>
              </a:lnSpc>
              <a:spcBef>
                <a:spcPts val="0"/>
              </a:spcBef>
              <a:spcAft>
                <a:spcPts val="800"/>
              </a:spcAft>
            </a:pPr>
            <a:r>
              <a:rPr lang="en-US" sz="1800" b="1" dirty="0">
                <a:solidFill>
                  <a:srgbClr val="C00000"/>
                </a:solidFill>
                <a:effectLst/>
                <a:latin typeface="Franklin Gothic Heavy" panose="020B0903020102020204" pitchFamily="34" charset="0"/>
                <a:ea typeface="Calibri" panose="020F0502020204030204" pitchFamily="34" charset="0"/>
                <a:cs typeface="Times New Roman" panose="02020603050405020304" pitchFamily="18" charset="0"/>
              </a:rPr>
              <a:t>STOP THE BLEED® Instructor Orientation</a:t>
            </a:r>
            <a:endParaRPr lang="en-US" sz="1800" b="1" dirty="0">
              <a:solidFill>
                <a:srgbClr val="C00000"/>
              </a:solidFill>
              <a:latin typeface="Franklin Gothic Heavy" panose="020B09030201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55555</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
        <p:nvSpPr>
          <p:cNvPr id="2" name="TextBox 1">
            <a:extLst>
              <a:ext uri="{FF2B5EF4-FFF2-40B4-BE49-F238E27FC236}">
                <a16:creationId xmlns:a16="http://schemas.microsoft.com/office/drawing/2014/main" id="{6922FC27-2A0C-544B-B2D8-249F5E42DB16}"/>
              </a:ext>
            </a:extLst>
          </p:cNvPr>
          <p:cNvSpPr txBox="1"/>
          <p:nvPr/>
        </p:nvSpPr>
        <p:spPr>
          <a:xfrm>
            <a:off x="1861257" y="305494"/>
            <a:ext cx="6999607" cy="969496"/>
          </a:xfrm>
          <a:prstGeom prst="rect">
            <a:avLst/>
          </a:prstGeom>
          <a:noFill/>
        </p:spPr>
        <p:txBody>
          <a:bodyPr wrap="square">
            <a:spAutoFit/>
          </a:bodyPr>
          <a:lstStyle/>
          <a:p>
            <a:r>
              <a:rPr lang="en-US" sz="3000" b="1" dirty="0">
                <a:latin typeface="Franklin Gothic Heavy" panose="020B0903020102020204" pitchFamily="34" charset="0"/>
              </a:rPr>
              <a:t>Georgia STOP THE BLEED</a:t>
            </a:r>
            <a:r>
              <a:rPr lang="en-US" sz="3000" b="1" baseline="30000" dirty="0">
                <a:latin typeface="Franklin Gothic Heavy" panose="020B0903020102020204" pitchFamily="34" charset="0"/>
              </a:rPr>
              <a:t>®</a:t>
            </a:r>
            <a:endParaRPr lang="en-US" sz="3000" b="1" dirty="0">
              <a:latin typeface="Franklin Gothic Heavy" panose="020B0903020102020204" pitchFamily="34" charset="0"/>
            </a:endParaRPr>
          </a:p>
          <a:p>
            <a:r>
              <a:rPr lang="en-US" sz="2700" b="1" dirty="0">
                <a:latin typeface="Franklin Gothic Heavy" panose="020B0903020102020204" pitchFamily="34" charset="0"/>
              </a:rPr>
              <a:t>Education Survey</a:t>
            </a:r>
            <a:endParaRPr lang="en-US" sz="2700" dirty="0">
              <a:latin typeface="Franklin Gothic Heavy" panose="020B0903020102020204" pitchFamily="34" charset="0"/>
            </a:endParaRPr>
          </a:p>
        </p:txBody>
      </p:sp>
    </p:spTree>
    <p:extLst>
      <p:ext uri="{BB962C8B-B14F-4D97-AF65-F5344CB8AC3E}">
        <p14:creationId xmlns:p14="http://schemas.microsoft.com/office/powerpoint/2010/main" val="11008253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19263</TotalTime>
  <Words>3729</Words>
  <Application>Microsoft Office PowerPoint</Application>
  <PresentationFormat>On-screen Show (16:9)</PresentationFormat>
  <Paragraphs>463</Paragraphs>
  <Slides>24</Slides>
  <Notes>23</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24</vt:i4>
      </vt:variant>
    </vt:vector>
  </HeadingPairs>
  <TitlesOfParts>
    <vt:vector size="51" baseType="lpstr">
      <vt:lpstr>Arial</vt:lpstr>
      <vt:lpstr>Calibri</vt:lpstr>
      <vt:lpstr>Calibri Light</vt:lpstr>
      <vt:lpstr>Franklin Gothic Book</vt:lpstr>
      <vt:lpstr>Franklin Gothic Heavy</vt:lpstr>
      <vt:lpstr>Helvetica</vt:lpstr>
      <vt:lpstr>Helvetica Neue</vt:lpstr>
      <vt:lpstr>HelveticaNeueLTStd-Bd</vt:lpstr>
      <vt:lpstr>HelveticaNeueLTStd-BdCn</vt:lpstr>
      <vt:lpstr>HelveticaNeueLTStd-Cn</vt:lpstr>
      <vt:lpstr>HelveticaNeueLTStd-HvCn</vt:lpstr>
      <vt:lpstr>HelveticaNeueLTStd-Roman</vt:lpstr>
      <vt:lpstr>inherit</vt:lpstr>
      <vt:lpstr>Lato</vt:lpstr>
      <vt:lpstr>Metropolis-Bold</vt:lpstr>
      <vt:lpstr>Metropolis-BoldItalic</vt:lpstr>
      <vt:lpstr>Metropolis-Italic</vt:lpstr>
      <vt:lpstr>Metropolis-Regular</vt:lpstr>
      <vt:lpstr>montserrat</vt:lpstr>
      <vt:lpstr>Noto Serif</vt:lpstr>
      <vt:lpstr>Open Sans</vt:lpstr>
      <vt:lpstr>Segoe UI Historic</vt:lpstr>
      <vt:lpstr>Source Sans Pro</vt:lpstr>
      <vt:lpstr>Symbol</vt:lpstr>
      <vt:lpstr>Wingdings</vt:lpstr>
      <vt:lpstr>1_Office Theme</vt:lpstr>
      <vt:lpstr>Custom Design</vt:lpstr>
      <vt:lpstr>Jan 2022 Winter Training Blitz</vt:lpstr>
      <vt:lpstr>GA STOP THE BLEED® Training Blitz </vt:lpstr>
      <vt:lpstr>Call to Action</vt:lpstr>
      <vt:lpstr>Program Delivery Options  </vt:lpstr>
      <vt:lpstr>Reporting &amp; STB Education Survey</vt:lpstr>
      <vt:lpstr>PowerPoint Presentation</vt:lpstr>
      <vt:lpstr>PowerPoint Presentation</vt:lpstr>
      <vt:lpstr>PowerPoint Presentation</vt:lpstr>
      <vt:lpstr>PowerPoint Presentation</vt:lpstr>
      <vt:lpstr>STOP THE BLEED® Course Options  </vt:lpstr>
      <vt:lpstr>Course Options</vt:lpstr>
      <vt:lpstr>Program Delivery Options  </vt:lpstr>
      <vt:lpstr>STOP THE BLEED®   </vt:lpstr>
      <vt:lpstr>STOP THE BLEED® Virtual Course  </vt:lpstr>
      <vt:lpstr>STOP THE BLEED® Interactive Course  </vt:lpstr>
      <vt:lpstr>STOP THE BLEED® Skills Only Courses  </vt:lpstr>
      <vt:lpstr>Refresher and Awareness offerings </vt:lpstr>
      <vt:lpstr>STOP THE BLEED® Awareness Video  </vt:lpstr>
      <vt:lpstr>Final Thoughts</vt:lpstr>
      <vt:lpstr>GA STOP THE BLEED® Winter Blitz – Jan 2023</vt:lpstr>
      <vt:lpstr>GA STOP THE BLEED® Instructor Registration</vt:lpstr>
      <vt:lpstr>GA STOP THE BLEED® Instructor Registration</vt:lpstr>
      <vt:lpstr>“Georgia 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Smith</dc:creator>
  <cp:lastModifiedBy>Kristal Smith</cp:lastModifiedBy>
  <cp:revision>301</cp:revision>
  <dcterms:created xsi:type="dcterms:W3CDTF">2016-09-26T10:30:34Z</dcterms:created>
  <dcterms:modified xsi:type="dcterms:W3CDTF">2022-12-02T14:26:19Z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2016-09-02T00:00:00Z</vt:filetime>
  </property>
  <property fmtid="{D5CDD505-2E9C-101B-9397-08002B2CF9AE}" pid="3" name="Creator">
    <vt:lpwstr>Adobe InDesign CC 2015 (Macintosh)</vt:lpwstr>
  </property>
  <property fmtid="{D5CDD505-2E9C-101B-9397-08002B2CF9AE}" pid="4" name="LastSaved">
    <vt:filetime>2016-09-26T00:00:00Z</vt:filetime>
  </property>
</Properties>
</file>